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7"/>
  </p:notesMasterIdLst>
  <p:sldIdLst>
    <p:sldId id="283" r:id="rId3"/>
    <p:sldId id="330" r:id="rId4"/>
    <p:sldId id="355" r:id="rId5"/>
    <p:sldId id="354" r:id="rId6"/>
    <p:sldId id="258" r:id="rId7"/>
    <p:sldId id="357" r:id="rId8"/>
    <p:sldId id="368" r:id="rId9"/>
    <p:sldId id="369" r:id="rId10"/>
    <p:sldId id="371" r:id="rId11"/>
    <p:sldId id="337" r:id="rId12"/>
    <p:sldId id="339" r:id="rId13"/>
    <p:sldId id="340" r:id="rId14"/>
    <p:sldId id="370" r:id="rId15"/>
    <p:sldId id="378" r:id="rId16"/>
    <p:sldId id="360" r:id="rId17"/>
    <p:sldId id="372" r:id="rId18"/>
    <p:sldId id="373" r:id="rId19"/>
    <p:sldId id="374" r:id="rId20"/>
    <p:sldId id="375" r:id="rId21"/>
    <p:sldId id="267" r:id="rId22"/>
    <p:sldId id="265" r:id="rId23"/>
    <p:sldId id="268" r:id="rId24"/>
    <p:sldId id="266" r:id="rId25"/>
    <p:sldId id="352" r:id="rId26"/>
    <p:sldId id="362" r:id="rId27"/>
    <p:sldId id="343" r:id="rId28"/>
    <p:sldId id="346" r:id="rId29"/>
    <p:sldId id="341" r:id="rId30"/>
    <p:sldId id="350" r:id="rId31"/>
    <p:sldId id="349" r:id="rId32"/>
    <p:sldId id="351" r:id="rId33"/>
    <p:sldId id="345" r:id="rId34"/>
    <p:sldId id="363" r:id="rId35"/>
    <p:sldId id="377"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7F8B33F-36E3-403D-A15A-29B95FF24D8F}">
          <p14:sldIdLst>
            <p14:sldId id="283"/>
            <p14:sldId id="330"/>
            <p14:sldId id="355"/>
            <p14:sldId id="354"/>
            <p14:sldId id="258"/>
            <p14:sldId id="357"/>
            <p14:sldId id="368"/>
            <p14:sldId id="369"/>
            <p14:sldId id="371"/>
            <p14:sldId id="337"/>
            <p14:sldId id="339"/>
            <p14:sldId id="340"/>
            <p14:sldId id="370"/>
            <p14:sldId id="378"/>
            <p14:sldId id="360"/>
            <p14:sldId id="372"/>
            <p14:sldId id="373"/>
            <p14:sldId id="374"/>
            <p14:sldId id="375"/>
            <p14:sldId id="267"/>
            <p14:sldId id="265"/>
            <p14:sldId id="268"/>
            <p14:sldId id="266"/>
            <p14:sldId id="352"/>
            <p14:sldId id="362"/>
            <p14:sldId id="343"/>
            <p14:sldId id="346"/>
            <p14:sldId id="341"/>
            <p14:sldId id="350"/>
            <p14:sldId id="349"/>
            <p14:sldId id="351"/>
            <p14:sldId id="345"/>
            <p14:sldId id="363"/>
            <p14:sldId id="37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4A3667-9F0D-6262-54FC-BE54F255451A}" name="Curley, Sara L" initials="CSL" userId="S::CurleySL@state.gov::40f1d57e-ffbf-4341-a482-817da16d4248" providerId="AD"/>
  <p188:author id="{6808FFD0-B519-245A-34E7-B6CFECD303A2}" name="Linder, Carla E" initials="LCE" userId="S::LinderCE@state.gov::d90eaf3c-0e6f-440f-ba93-08d6b433df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26" autoAdjust="0"/>
    <p:restoredTop sz="94660"/>
  </p:normalViewPr>
  <p:slideViewPr>
    <p:cSldViewPr snapToGrid="0">
      <p:cViewPr varScale="1">
        <p:scale>
          <a:sx n="72" d="100"/>
          <a:sy n="72" d="100"/>
        </p:scale>
        <p:origin x="84" y="8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20D5EA8-6F82-49D6-8A83-9CF6D37F113E}" type="datetimeFigureOut">
              <a:rPr lang="en-US" smtClean="0"/>
              <a:t>12/15/2022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B1BED27-71FF-4EA1-8E16-2137BC0FEA0A}" type="slidenum">
              <a:rPr lang="en-US" smtClean="0"/>
              <a:t>‹#›</a:t>
            </a:fld>
            <a:endParaRPr lang="en-US"/>
          </a:p>
        </p:txBody>
      </p:sp>
    </p:spTree>
    <p:extLst>
      <p:ext uri="{BB962C8B-B14F-4D97-AF65-F5344CB8AC3E}">
        <p14:creationId xmlns:p14="http://schemas.microsoft.com/office/powerpoint/2010/main" val="2441059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Advanced/full search screen – select all options (in green) to obtain full available search results.</a:t>
            </a:r>
          </a:p>
        </p:txBody>
      </p:sp>
      <p:sp>
        <p:nvSpPr>
          <p:cNvPr id="4" name="Slide Number Placeholder 3"/>
          <p:cNvSpPr>
            <a:spLocks noGrp="1"/>
          </p:cNvSpPr>
          <p:nvPr>
            <p:ph type="sldNum" sz="quarter" idx="5"/>
          </p:nvPr>
        </p:nvSpPr>
        <p:spPr/>
        <p:txBody>
          <a:bodyPr/>
          <a:lstStyle/>
          <a:p>
            <a:fld id="{1B1BED27-71FF-4EA1-8E16-2137BC0FEA0A}" type="slidenum">
              <a:rPr lang="en-US" smtClean="0"/>
              <a:t>22</a:t>
            </a:fld>
            <a:endParaRPr lang="en-US"/>
          </a:p>
        </p:txBody>
      </p:sp>
    </p:spTree>
    <p:extLst>
      <p:ext uri="{BB962C8B-B14F-4D97-AF65-F5344CB8AC3E}">
        <p14:creationId xmlns:p14="http://schemas.microsoft.com/office/powerpoint/2010/main" val="3392552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B5ECA7-55B3-44FC-AC74-D7C3D34BD150}" type="slidenum">
              <a:rPr lang="en-US" smtClean="0"/>
              <a:t>23</a:t>
            </a:fld>
            <a:endParaRPr lang="en-US"/>
          </a:p>
        </p:txBody>
      </p:sp>
    </p:spTree>
    <p:extLst>
      <p:ext uri="{BB962C8B-B14F-4D97-AF65-F5344CB8AC3E}">
        <p14:creationId xmlns:p14="http://schemas.microsoft.com/office/powerpoint/2010/main" val="2582849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635E7-06FE-4DC9-8667-FD937FC780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4A286B-B40E-4113-83CF-5AE3CFBC43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F0BFFB-BA2C-45A0-BB4C-625450EF452F}"/>
              </a:ext>
            </a:extLst>
          </p:cNvPr>
          <p:cNvSpPr>
            <a:spLocks noGrp="1"/>
          </p:cNvSpPr>
          <p:nvPr>
            <p:ph type="dt" sz="half" idx="10"/>
          </p:nvPr>
        </p:nvSpPr>
        <p:spPr/>
        <p:txBody>
          <a:bodyPr/>
          <a:lstStyle/>
          <a:p>
            <a:fld id="{0898F87A-8E26-448B-AFA0-8336547612E9}" type="datetime1">
              <a:rPr lang="en-US" smtClean="0"/>
              <a:t>12/15/2022</a:t>
            </a:fld>
            <a:endParaRPr lang="en-US"/>
          </a:p>
        </p:txBody>
      </p:sp>
      <p:sp>
        <p:nvSpPr>
          <p:cNvPr id="5" name="Footer Placeholder 4">
            <a:extLst>
              <a:ext uri="{FF2B5EF4-FFF2-40B4-BE49-F238E27FC236}">
                <a16:creationId xmlns:a16="http://schemas.microsoft.com/office/drawing/2014/main" id="{00E9ABA7-0FF1-462A-B2F2-B7FE7C0E6C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EC17CF-B900-435C-9128-EEB1E196F2CD}"/>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3330390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54366-5DFA-4709-A805-E61012CD83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CF1D5D-6472-4E8D-8126-0CE7CBF689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056DD8-DAB1-4785-B099-12C9ED37FF85}"/>
              </a:ext>
            </a:extLst>
          </p:cNvPr>
          <p:cNvSpPr>
            <a:spLocks noGrp="1"/>
          </p:cNvSpPr>
          <p:nvPr>
            <p:ph type="dt" sz="half" idx="10"/>
          </p:nvPr>
        </p:nvSpPr>
        <p:spPr/>
        <p:txBody>
          <a:bodyPr/>
          <a:lstStyle/>
          <a:p>
            <a:fld id="{A17578A1-DC1E-4539-813A-E04E7E089AE1}" type="datetime1">
              <a:rPr lang="en-US" smtClean="0"/>
              <a:t>12/15/2022</a:t>
            </a:fld>
            <a:endParaRPr lang="en-US"/>
          </a:p>
        </p:txBody>
      </p:sp>
      <p:sp>
        <p:nvSpPr>
          <p:cNvPr id="5" name="Footer Placeholder 4">
            <a:extLst>
              <a:ext uri="{FF2B5EF4-FFF2-40B4-BE49-F238E27FC236}">
                <a16:creationId xmlns:a16="http://schemas.microsoft.com/office/drawing/2014/main" id="{17F3A2B4-6C37-45EF-A26B-70D3F82C91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D59B87-178D-4DE9-AA6D-D1A4FFCE4820}"/>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1173861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89658F-FC86-4CE8-9FF1-C3E4CDD42C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7ADBF4-9A0A-48C2-ADEB-E8E74B091E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89DF79-B299-43BB-BF14-F82E368EFB4C}"/>
              </a:ext>
            </a:extLst>
          </p:cNvPr>
          <p:cNvSpPr>
            <a:spLocks noGrp="1"/>
          </p:cNvSpPr>
          <p:nvPr>
            <p:ph type="dt" sz="half" idx="10"/>
          </p:nvPr>
        </p:nvSpPr>
        <p:spPr/>
        <p:txBody>
          <a:bodyPr/>
          <a:lstStyle/>
          <a:p>
            <a:fld id="{2856AFBD-9F67-4DBE-B4E8-A6199C5E3202}" type="datetime1">
              <a:rPr lang="en-US" smtClean="0"/>
              <a:t>12/15/2022</a:t>
            </a:fld>
            <a:endParaRPr lang="en-US"/>
          </a:p>
        </p:txBody>
      </p:sp>
      <p:sp>
        <p:nvSpPr>
          <p:cNvPr id="5" name="Footer Placeholder 4">
            <a:extLst>
              <a:ext uri="{FF2B5EF4-FFF2-40B4-BE49-F238E27FC236}">
                <a16:creationId xmlns:a16="http://schemas.microsoft.com/office/drawing/2014/main" id="{28DDC404-4C3D-42A9-BAD5-E0FF805A3C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811AE5-EC25-4982-A881-FCEFDCE047E8}"/>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1344263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1" name="Group 103"/>
          <p:cNvGrpSpPr>
            <a:grpSpLocks/>
          </p:cNvGrpSpPr>
          <p:nvPr/>
        </p:nvGrpSpPr>
        <p:grpSpPr bwMode="auto">
          <a:xfrm>
            <a:off x="0" y="0"/>
            <a:ext cx="12160251" cy="6846888"/>
            <a:chOff x="0" y="0"/>
            <a:chExt cx="5745" cy="4313"/>
          </a:xfrm>
        </p:grpSpPr>
        <p:sp>
          <p:nvSpPr>
            <p:cNvPr id="2050" name="Rectangle 2"/>
            <p:cNvSpPr>
              <a:spLocks noChangeArrowheads="1"/>
            </p:cNvSpPr>
            <p:nvPr/>
          </p:nvSpPr>
          <p:spPr bwMode="ltGray">
            <a:xfrm>
              <a:off x="2201" y="4113"/>
              <a:ext cx="62" cy="64"/>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051" name="Rectangle 3"/>
            <p:cNvSpPr>
              <a:spLocks noChangeArrowheads="1"/>
            </p:cNvSpPr>
            <p:nvPr/>
          </p:nvSpPr>
          <p:spPr bwMode="ltGray">
            <a:xfrm>
              <a:off x="276" y="3715"/>
              <a:ext cx="62" cy="65"/>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052" name="Freeform 4"/>
            <p:cNvSpPr>
              <a:spLocks/>
            </p:cNvSpPr>
            <p:nvPr/>
          </p:nvSpPr>
          <p:spPr bwMode="ltGray">
            <a:xfrm>
              <a:off x="4516" y="3856"/>
              <a:ext cx="99" cy="311"/>
            </a:xfrm>
            <a:custGeom>
              <a:avLst/>
              <a:gdLst>
                <a:gd name="T0" fmla="*/ 49 w 99"/>
                <a:gd name="T1" fmla="*/ 304 h 311"/>
                <a:gd name="T2" fmla="*/ 52 w 99"/>
                <a:gd name="T3" fmla="*/ 294 h 311"/>
                <a:gd name="T4" fmla="*/ 55 w 99"/>
                <a:gd name="T5" fmla="*/ 288 h 311"/>
                <a:gd name="T6" fmla="*/ 60 w 99"/>
                <a:gd name="T7" fmla="*/ 272 h 311"/>
                <a:gd name="T8" fmla="*/ 69 w 99"/>
                <a:gd name="T9" fmla="*/ 245 h 311"/>
                <a:gd name="T10" fmla="*/ 72 w 99"/>
                <a:gd name="T11" fmla="*/ 232 h 311"/>
                <a:gd name="T12" fmla="*/ 75 w 99"/>
                <a:gd name="T13" fmla="*/ 213 h 311"/>
                <a:gd name="T14" fmla="*/ 75 w 99"/>
                <a:gd name="T15" fmla="*/ 203 h 311"/>
                <a:gd name="T16" fmla="*/ 75 w 99"/>
                <a:gd name="T17" fmla="*/ 191 h 311"/>
                <a:gd name="T18" fmla="*/ 75 w 99"/>
                <a:gd name="T19" fmla="*/ 181 h 311"/>
                <a:gd name="T20" fmla="*/ 69 w 99"/>
                <a:gd name="T21" fmla="*/ 171 h 311"/>
                <a:gd name="T22" fmla="*/ 64 w 99"/>
                <a:gd name="T23" fmla="*/ 162 h 311"/>
                <a:gd name="T24" fmla="*/ 52 w 99"/>
                <a:gd name="T25" fmla="*/ 148 h 311"/>
                <a:gd name="T26" fmla="*/ 40 w 99"/>
                <a:gd name="T27" fmla="*/ 135 h 311"/>
                <a:gd name="T28" fmla="*/ 23 w 99"/>
                <a:gd name="T29" fmla="*/ 110 h 311"/>
                <a:gd name="T30" fmla="*/ 9 w 99"/>
                <a:gd name="T31" fmla="*/ 94 h 311"/>
                <a:gd name="T32" fmla="*/ 3 w 99"/>
                <a:gd name="T33" fmla="*/ 84 h 311"/>
                <a:gd name="T34" fmla="*/ 0 w 99"/>
                <a:gd name="T35" fmla="*/ 74 h 311"/>
                <a:gd name="T36" fmla="*/ 0 w 99"/>
                <a:gd name="T37" fmla="*/ 58 h 311"/>
                <a:gd name="T38" fmla="*/ 0 w 99"/>
                <a:gd name="T39" fmla="*/ 45 h 311"/>
                <a:gd name="T40" fmla="*/ 0 w 99"/>
                <a:gd name="T41" fmla="*/ 32 h 311"/>
                <a:gd name="T42" fmla="*/ 6 w 99"/>
                <a:gd name="T43" fmla="*/ 16 h 311"/>
                <a:gd name="T44" fmla="*/ 9 w 99"/>
                <a:gd name="T45" fmla="*/ 0 h 311"/>
                <a:gd name="T46" fmla="*/ 29 w 99"/>
                <a:gd name="T47" fmla="*/ 22 h 311"/>
                <a:gd name="T48" fmla="*/ 26 w 99"/>
                <a:gd name="T49" fmla="*/ 32 h 311"/>
                <a:gd name="T50" fmla="*/ 21 w 99"/>
                <a:gd name="T51" fmla="*/ 48 h 311"/>
                <a:gd name="T52" fmla="*/ 17 w 99"/>
                <a:gd name="T53" fmla="*/ 62 h 311"/>
                <a:gd name="T54" fmla="*/ 17 w 99"/>
                <a:gd name="T55" fmla="*/ 74 h 311"/>
                <a:gd name="T56" fmla="*/ 17 w 99"/>
                <a:gd name="T57" fmla="*/ 84 h 311"/>
                <a:gd name="T58" fmla="*/ 23 w 99"/>
                <a:gd name="T59" fmla="*/ 100 h 311"/>
                <a:gd name="T60" fmla="*/ 26 w 99"/>
                <a:gd name="T61" fmla="*/ 110 h 311"/>
                <a:gd name="T62" fmla="*/ 35 w 99"/>
                <a:gd name="T63" fmla="*/ 119 h 311"/>
                <a:gd name="T64" fmla="*/ 43 w 99"/>
                <a:gd name="T65" fmla="*/ 129 h 311"/>
                <a:gd name="T66" fmla="*/ 58 w 99"/>
                <a:gd name="T67" fmla="*/ 142 h 311"/>
                <a:gd name="T68" fmla="*/ 69 w 99"/>
                <a:gd name="T69" fmla="*/ 154 h 311"/>
                <a:gd name="T70" fmla="*/ 75 w 99"/>
                <a:gd name="T71" fmla="*/ 168 h 311"/>
                <a:gd name="T72" fmla="*/ 86 w 99"/>
                <a:gd name="T73" fmla="*/ 187 h 311"/>
                <a:gd name="T74" fmla="*/ 95 w 99"/>
                <a:gd name="T75" fmla="*/ 200 h 311"/>
                <a:gd name="T76" fmla="*/ 95 w 99"/>
                <a:gd name="T77" fmla="*/ 210 h 311"/>
                <a:gd name="T78" fmla="*/ 98 w 99"/>
                <a:gd name="T79" fmla="*/ 226 h 311"/>
                <a:gd name="T80" fmla="*/ 98 w 99"/>
                <a:gd name="T81" fmla="*/ 248 h 311"/>
                <a:gd name="T82" fmla="*/ 95 w 99"/>
                <a:gd name="T83" fmla="*/ 262 h 311"/>
                <a:gd name="T84" fmla="*/ 95 w 99"/>
                <a:gd name="T85" fmla="*/ 278 h 311"/>
                <a:gd name="T86" fmla="*/ 93 w 99"/>
                <a:gd name="T87" fmla="*/ 288 h 311"/>
                <a:gd name="T88" fmla="*/ 89 w 99"/>
                <a:gd name="T89" fmla="*/ 300 h 311"/>
                <a:gd name="T90" fmla="*/ 86 w 99"/>
                <a:gd name="T91" fmla="*/ 310 h 311"/>
                <a:gd name="T92" fmla="*/ 49 w 99"/>
                <a:gd name="T93" fmla="*/ 304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9" h="311">
                  <a:moveTo>
                    <a:pt x="49" y="304"/>
                  </a:moveTo>
                  <a:lnTo>
                    <a:pt x="52" y="294"/>
                  </a:lnTo>
                  <a:lnTo>
                    <a:pt x="55" y="288"/>
                  </a:lnTo>
                  <a:lnTo>
                    <a:pt x="60" y="272"/>
                  </a:lnTo>
                  <a:lnTo>
                    <a:pt x="69" y="245"/>
                  </a:lnTo>
                  <a:lnTo>
                    <a:pt x="72" y="232"/>
                  </a:lnTo>
                  <a:lnTo>
                    <a:pt x="75" y="213"/>
                  </a:lnTo>
                  <a:lnTo>
                    <a:pt x="75" y="203"/>
                  </a:lnTo>
                  <a:lnTo>
                    <a:pt x="75" y="191"/>
                  </a:lnTo>
                  <a:lnTo>
                    <a:pt x="75" y="181"/>
                  </a:lnTo>
                  <a:lnTo>
                    <a:pt x="69" y="171"/>
                  </a:lnTo>
                  <a:lnTo>
                    <a:pt x="64" y="162"/>
                  </a:lnTo>
                  <a:lnTo>
                    <a:pt x="52" y="148"/>
                  </a:lnTo>
                  <a:lnTo>
                    <a:pt x="40" y="135"/>
                  </a:lnTo>
                  <a:lnTo>
                    <a:pt x="23" y="110"/>
                  </a:lnTo>
                  <a:lnTo>
                    <a:pt x="9" y="94"/>
                  </a:lnTo>
                  <a:lnTo>
                    <a:pt x="3" y="84"/>
                  </a:lnTo>
                  <a:lnTo>
                    <a:pt x="0" y="74"/>
                  </a:lnTo>
                  <a:lnTo>
                    <a:pt x="0" y="58"/>
                  </a:lnTo>
                  <a:lnTo>
                    <a:pt x="0" y="45"/>
                  </a:lnTo>
                  <a:lnTo>
                    <a:pt x="0" y="32"/>
                  </a:lnTo>
                  <a:lnTo>
                    <a:pt x="6" y="16"/>
                  </a:lnTo>
                  <a:lnTo>
                    <a:pt x="9" y="0"/>
                  </a:lnTo>
                  <a:lnTo>
                    <a:pt x="29" y="22"/>
                  </a:lnTo>
                  <a:lnTo>
                    <a:pt x="26" y="32"/>
                  </a:lnTo>
                  <a:lnTo>
                    <a:pt x="21" y="48"/>
                  </a:lnTo>
                  <a:lnTo>
                    <a:pt x="17" y="62"/>
                  </a:lnTo>
                  <a:lnTo>
                    <a:pt x="17" y="74"/>
                  </a:lnTo>
                  <a:lnTo>
                    <a:pt x="17" y="84"/>
                  </a:lnTo>
                  <a:lnTo>
                    <a:pt x="23" y="100"/>
                  </a:lnTo>
                  <a:lnTo>
                    <a:pt x="26" y="110"/>
                  </a:lnTo>
                  <a:lnTo>
                    <a:pt x="35" y="119"/>
                  </a:lnTo>
                  <a:lnTo>
                    <a:pt x="43" y="129"/>
                  </a:lnTo>
                  <a:lnTo>
                    <a:pt x="58" y="142"/>
                  </a:lnTo>
                  <a:lnTo>
                    <a:pt x="69" y="154"/>
                  </a:lnTo>
                  <a:lnTo>
                    <a:pt x="75" y="168"/>
                  </a:lnTo>
                  <a:lnTo>
                    <a:pt x="86" y="187"/>
                  </a:lnTo>
                  <a:lnTo>
                    <a:pt x="95" y="200"/>
                  </a:lnTo>
                  <a:lnTo>
                    <a:pt x="95" y="210"/>
                  </a:lnTo>
                  <a:lnTo>
                    <a:pt x="98" y="226"/>
                  </a:lnTo>
                  <a:lnTo>
                    <a:pt x="98" y="248"/>
                  </a:lnTo>
                  <a:lnTo>
                    <a:pt x="95" y="262"/>
                  </a:lnTo>
                  <a:lnTo>
                    <a:pt x="95" y="278"/>
                  </a:lnTo>
                  <a:lnTo>
                    <a:pt x="93" y="288"/>
                  </a:lnTo>
                  <a:lnTo>
                    <a:pt x="89" y="300"/>
                  </a:lnTo>
                  <a:lnTo>
                    <a:pt x="86" y="310"/>
                  </a:lnTo>
                  <a:lnTo>
                    <a:pt x="49" y="30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53" name="Freeform 5"/>
            <p:cNvSpPr>
              <a:spLocks/>
            </p:cNvSpPr>
            <p:nvPr/>
          </p:nvSpPr>
          <p:spPr bwMode="ltGray">
            <a:xfrm>
              <a:off x="262" y="2361"/>
              <a:ext cx="101" cy="309"/>
            </a:xfrm>
            <a:custGeom>
              <a:avLst/>
              <a:gdLst>
                <a:gd name="T0" fmla="*/ 50 w 101"/>
                <a:gd name="T1" fmla="*/ 305 h 309"/>
                <a:gd name="T2" fmla="*/ 53 w 101"/>
                <a:gd name="T3" fmla="*/ 296 h 309"/>
                <a:gd name="T4" fmla="*/ 56 w 101"/>
                <a:gd name="T5" fmla="*/ 292 h 309"/>
                <a:gd name="T6" fmla="*/ 56 w 101"/>
                <a:gd name="T7" fmla="*/ 286 h 309"/>
                <a:gd name="T8" fmla="*/ 65 w 101"/>
                <a:gd name="T9" fmla="*/ 270 h 309"/>
                <a:gd name="T10" fmla="*/ 71 w 101"/>
                <a:gd name="T11" fmla="*/ 247 h 309"/>
                <a:gd name="T12" fmla="*/ 76 w 101"/>
                <a:gd name="T13" fmla="*/ 231 h 309"/>
                <a:gd name="T14" fmla="*/ 76 w 101"/>
                <a:gd name="T15" fmla="*/ 215 h 309"/>
                <a:gd name="T16" fmla="*/ 80 w 101"/>
                <a:gd name="T17" fmla="*/ 202 h 309"/>
                <a:gd name="T18" fmla="*/ 80 w 101"/>
                <a:gd name="T19" fmla="*/ 188 h 309"/>
                <a:gd name="T20" fmla="*/ 76 w 101"/>
                <a:gd name="T21" fmla="*/ 178 h 309"/>
                <a:gd name="T22" fmla="*/ 73 w 101"/>
                <a:gd name="T23" fmla="*/ 172 h 309"/>
                <a:gd name="T24" fmla="*/ 65 w 101"/>
                <a:gd name="T25" fmla="*/ 159 h 309"/>
                <a:gd name="T26" fmla="*/ 56 w 101"/>
                <a:gd name="T27" fmla="*/ 146 h 309"/>
                <a:gd name="T28" fmla="*/ 44 w 101"/>
                <a:gd name="T29" fmla="*/ 134 h 309"/>
                <a:gd name="T30" fmla="*/ 24 w 101"/>
                <a:gd name="T31" fmla="*/ 110 h 309"/>
                <a:gd name="T32" fmla="*/ 12 w 101"/>
                <a:gd name="T33" fmla="*/ 91 h 309"/>
                <a:gd name="T34" fmla="*/ 6 w 101"/>
                <a:gd name="T35" fmla="*/ 81 h 309"/>
                <a:gd name="T36" fmla="*/ 3 w 101"/>
                <a:gd name="T37" fmla="*/ 72 h 309"/>
                <a:gd name="T38" fmla="*/ 0 w 101"/>
                <a:gd name="T39" fmla="*/ 56 h 309"/>
                <a:gd name="T40" fmla="*/ 0 w 101"/>
                <a:gd name="T41" fmla="*/ 43 h 309"/>
                <a:gd name="T42" fmla="*/ 3 w 101"/>
                <a:gd name="T43" fmla="*/ 32 h 309"/>
                <a:gd name="T44" fmla="*/ 6 w 101"/>
                <a:gd name="T45" fmla="*/ 13 h 309"/>
                <a:gd name="T46" fmla="*/ 12 w 101"/>
                <a:gd name="T47" fmla="*/ 0 h 309"/>
                <a:gd name="T48" fmla="*/ 29 w 101"/>
                <a:gd name="T49" fmla="*/ 20 h 309"/>
                <a:gd name="T50" fmla="*/ 27 w 101"/>
                <a:gd name="T51" fmla="*/ 29 h 309"/>
                <a:gd name="T52" fmla="*/ 24 w 101"/>
                <a:gd name="T53" fmla="*/ 46 h 309"/>
                <a:gd name="T54" fmla="*/ 21 w 101"/>
                <a:gd name="T55" fmla="*/ 59 h 309"/>
                <a:gd name="T56" fmla="*/ 21 w 101"/>
                <a:gd name="T57" fmla="*/ 72 h 309"/>
                <a:gd name="T58" fmla="*/ 21 w 101"/>
                <a:gd name="T59" fmla="*/ 85 h 309"/>
                <a:gd name="T60" fmla="*/ 27 w 101"/>
                <a:gd name="T61" fmla="*/ 97 h 309"/>
                <a:gd name="T62" fmla="*/ 29 w 101"/>
                <a:gd name="T63" fmla="*/ 110 h 309"/>
                <a:gd name="T64" fmla="*/ 36 w 101"/>
                <a:gd name="T65" fmla="*/ 118 h 309"/>
                <a:gd name="T66" fmla="*/ 47 w 101"/>
                <a:gd name="T67" fmla="*/ 127 h 309"/>
                <a:gd name="T68" fmla="*/ 61 w 101"/>
                <a:gd name="T69" fmla="*/ 140 h 309"/>
                <a:gd name="T70" fmla="*/ 71 w 101"/>
                <a:gd name="T71" fmla="*/ 153 h 309"/>
                <a:gd name="T72" fmla="*/ 80 w 101"/>
                <a:gd name="T73" fmla="*/ 166 h 309"/>
                <a:gd name="T74" fmla="*/ 88 w 101"/>
                <a:gd name="T75" fmla="*/ 185 h 309"/>
                <a:gd name="T76" fmla="*/ 97 w 101"/>
                <a:gd name="T77" fmla="*/ 199 h 309"/>
                <a:gd name="T78" fmla="*/ 100 w 101"/>
                <a:gd name="T79" fmla="*/ 208 h 309"/>
                <a:gd name="T80" fmla="*/ 100 w 101"/>
                <a:gd name="T81" fmla="*/ 227 h 309"/>
                <a:gd name="T82" fmla="*/ 100 w 101"/>
                <a:gd name="T83" fmla="*/ 247 h 309"/>
                <a:gd name="T84" fmla="*/ 100 w 101"/>
                <a:gd name="T85" fmla="*/ 259 h 309"/>
                <a:gd name="T86" fmla="*/ 97 w 101"/>
                <a:gd name="T87" fmla="*/ 276 h 309"/>
                <a:gd name="T88" fmla="*/ 94 w 101"/>
                <a:gd name="T89" fmla="*/ 286 h 309"/>
                <a:gd name="T90" fmla="*/ 94 w 101"/>
                <a:gd name="T91" fmla="*/ 299 h 309"/>
                <a:gd name="T92" fmla="*/ 88 w 101"/>
                <a:gd name="T93" fmla="*/ 308 h 309"/>
                <a:gd name="T94" fmla="*/ 50 w 101"/>
                <a:gd name="T95" fmla="*/ 30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1" h="309">
                  <a:moveTo>
                    <a:pt x="50" y="305"/>
                  </a:moveTo>
                  <a:lnTo>
                    <a:pt x="53" y="296"/>
                  </a:lnTo>
                  <a:lnTo>
                    <a:pt x="56" y="292"/>
                  </a:lnTo>
                  <a:lnTo>
                    <a:pt x="56" y="286"/>
                  </a:lnTo>
                  <a:lnTo>
                    <a:pt x="65" y="270"/>
                  </a:lnTo>
                  <a:lnTo>
                    <a:pt x="71" y="247"/>
                  </a:lnTo>
                  <a:lnTo>
                    <a:pt x="76" y="231"/>
                  </a:lnTo>
                  <a:lnTo>
                    <a:pt x="76" y="215"/>
                  </a:lnTo>
                  <a:lnTo>
                    <a:pt x="80" y="202"/>
                  </a:lnTo>
                  <a:lnTo>
                    <a:pt x="80" y="188"/>
                  </a:lnTo>
                  <a:lnTo>
                    <a:pt x="76" y="178"/>
                  </a:lnTo>
                  <a:lnTo>
                    <a:pt x="73" y="172"/>
                  </a:lnTo>
                  <a:lnTo>
                    <a:pt x="65" y="159"/>
                  </a:lnTo>
                  <a:lnTo>
                    <a:pt x="56" y="146"/>
                  </a:lnTo>
                  <a:lnTo>
                    <a:pt x="44" y="134"/>
                  </a:lnTo>
                  <a:lnTo>
                    <a:pt x="24" y="110"/>
                  </a:lnTo>
                  <a:lnTo>
                    <a:pt x="12" y="91"/>
                  </a:lnTo>
                  <a:lnTo>
                    <a:pt x="6" y="81"/>
                  </a:lnTo>
                  <a:lnTo>
                    <a:pt x="3" y="72"/>
                  </a:lnTo>
                  <a:lnTo>
                    <a:pt x="0" y="56"/>
                  </a:lnTo>
                  <a:lnTo>
                    <a:pt x="0" y="43"/>
                  </a:lnTo>
                  <a:lnTo>
                    <a:pt x="3" y="32"/>
                  </a:lnTo>
                  <a:lnTo>
                    <a:pt x="6" y="13"/>
                  </a:lnTo>
                  <a:lnTo>
                    <a:pt x="12" y="0"/>
                  </a:lnTo>
                  <a:lnTo>
                    <a:pt x="29" y="20"/>
                  </a:lnTo>
                  <a:lnTo>
                    <a:pt x="27" y="29"/>
                  </a:lnTo>
                  <a:lnTo>
                    <a:pt x="24" y="46"/>
                  </a:lnTo>
                  <a:lnTo>
                    <a:pt x="21" y="59"/>
                  </a:lnTo>
                  <a:lnTo>
                    <a:pt x="21" y="72"/>
                  </a:lnTo>
                  <a:lnTo>
                    <a:pt x="21" y="85"/>
                  </a:lnTo>
                  <a:lnTo>
                    <a:pt x="27" y="97"/>
                  </a:lnTo>
                  <a:lnTo>
                    <a:pt x="29" y="110"/>
                  </a:lnTo>
                  <a:lnTo>
                    <a:pt x="36" y="118"/>
                  </a:lnTo>
                  <a:lnTo>
                    <a:pt x="47" y="127"/>
                  </a:lnTo>
                  <a:lnTo>
                    <a:pt x="61" y="140"/>
                  </a:lnTo>
                  <a:lnTo>
                    <a:pt x="71" y="153"/>
                  </a:lnTo>
                  <a:lnTo>
                    <a:pt x="80" y="166"/>
                  </a:lnTo>
                  <a:lnTo>
                    <a:pt x="88" y="185"/>
                  </a:lnTo>
                  <a:lnTo>
                    <a:pt x="97" y="199"/>
                  </a:lnTo>
                  <a:lnTo>
                    <a:pt x="100" y="208"/>
                  </a:lnTo>
                  <a:lnTo>
                    <a:pt x="100" y="227"/>
                  </a:lnTo>
                  <a:lnTo>
                    <a:pt x="100" y="247"/>
                  </a:lnTo>
                  <a:lnTo>
                    <a:pt x="100" y="259"/>
                  </a:lnTo>
                  <a:lnTo>
                    <a:pt x="97" y="276"/>
                  </a:lnTo>
                  <a:lnTo>
                    <a:pt x="94" y="286"/>
                  </a:lnTo>
                  <a:lnTo>
                    <a:pt x="94" y="299"/>
                  </a:lnTo>
                  <a:lnTo>
                    <a:pt x="88" y="308"/>
                  </a:lnTo>
                  <a:lnTo>
                    <a:pt x="50" y="30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54" name="Freeform 6"/>
            <p:cNvSpPr>
              <a:spLocks/>
            </p:cNvSpPr>
            <p:nvPr/>
          </p:nvSpPr>
          <p:spPr bwMode="ltGray">
            <a:xfrm>
              <a:off x="5204" y="0"/>
              <a:ext cx="103" cy="312"/>
            </a:xfrm>
            <a:custGeom>
              <a:avLst/>
              <a:gdLst>
                <a:gd name="T0" fmla="*/ 49 w 103"/>
                <a:gd name="T1" fmla="*/ 305 h 312"/>
                <a:gd name="T2" fmla="*/ 56 w 103"/>
                <a:gd name="T3" fmla="*/ 295 h 312"/>
                <a:gd name="T4" fmla="*/ 56 w 103"/>
                <a:gd name="T5" fmla="*/ 292 h 312"/>
                <a:gd name="T6" fmla="*/ 58 w 103"/>
                <a:gd name="T7" fmla="*/ 286 h 312"/>
                <a:gd name="T8" fmla="*/ 64 w 103"/>
                <a:gd name="T9" fmla="*/ 269 h 312"/>
                <a:gd name="T10" fmla="*/ 70 w 103"/>
                <a:gd name="T11" fmla="*/ 246 h 312"/>
                <a:gd name="T12" fmla="*/ 76 w 103"/>
                <a:gd name="T13" fmla="*/ 234 h 312"/>
                <a:gd name="T14" fmla="*/ 78 w 103"/>
                <a:gd name="T15" fmla="*/ 214 h 312"/>
                <a:gd name="T16" fmla="*/ 78 w 103"/>
                <a:gd name="T17" fmla="*/ 202 h 312"/>
                <a:gd name="T18" fmla="*/ 78 w 103"/>
                <a:gd name="T19" fmla="*/ 191 h 312"/>
                <a:gd name="T20" fmla="*/ 76 w 103"/>
                <a:gd name="T21" fmla="*/ 178 h 312"/>
                <a:gd name="T22" fmla="*/ 73 w 103"/>
                <a:gd name="T23" fmla="*/ 172 h 312"/>
                <a:gd name="T24" fmla="*/ 64 w 103"/>
                <a:gd name="T25" fmla="*/ 159 h 312"/>
                <a:gd name="T26" fmla="*/ 56 w 103"/>
                <a:gd name="T27" fmla="*/ 146 h 312"/>
                <a:gd name="T28" fmla="*/ 44 w 103"/>
                <a:gd name="T29" fmla="*/ 133 h 312"/>
                <a:gd name="T30" fmla="*/ 23 w 103"/>
                <a:gd name="T31" fmla="*/ 110 h 312"/>
                <a:gd name="T32" fmla="*/ 12 w 103"/>
                <a:gd name="T33" fmla="*/ 94 h 312"/>
                <a:gd name="T34" fmla="*/ 5 w 103"/>
                <a:gd name="T35" fmla="*/ 81 h 312"/>
                <a:gd name="T36" fmla="*/ 3 w 103"/>
                <a:gd name="T37" fmla="*/ 72 h 312"/>
                <a:gd name="T38" fmla="*/ 0 w 103"/>
                <a:gd name="T39" fmla="*/ 56 h 312"/>
                <a:gd name="T40" fmla="*/ 0 w 103"/>
                <a:gd name="T41" fmla="*/ 43 h 312"/>
                <a:gd name="T42" fmla="*/ 3 w 103"/>
                <a:gd name="T43" fmla="*/ 32 h 312"/>
                <a:gd name="T44" fmla="*/ 5 w 103"/>
                <a:gd name="T45" fmla="*/ 16 h 312"/>
                <a:gd name="T46" fmla="*/ 12 w 103"/>
                <a:gd name="T47" fmla="*/ 0 h 312"/>
                <a:gd name="T48" fmla="*/ 32 w 103"/>
                <a:gd name="T49" fmla="*/ 19 h 312"/>
                <a:gd name="T50" fmla="*/ 26 w 103"/>
                <a:gd name="T51" fmla="*/ 32 h 312"/>
                <a:gd name="T52" fmla="*/ 23 w 103"/>
                <a:gd name="T53" fmla="*/ 46 h 312"/>
                <a:gd name="T54" fmla="*/ 20 w 103"/>
                <a:gd name="T55" fmla="*/ 59 h 312"/>
                <a:gd name="T56" fmla="*/ 20 w 103"/>
                <a:gd name="T57" fmla="*/ 72 h 312"/>
                <a:gd name="T58" fmla="*/ 20 w 103"/>
                <a:gd name="T59" fmla="*/ 84 h 312"/>
                <a:gd name="T60" fmla="*/ 26 w 103"/>
                <a:gd name="T61" fmla="*/ 100 h 312"/>
                <a:gd name="T62" fmla="*/ 29 w 103"/>
                <a:gd name="T63" fmla="*/ 110 h 312"/>
                <a:gd name="T64" fmla="*/ 35 w 103"/>
                <a:gd name="T65" fmla="*/ 121 h 312"/>
                <a:gd name="T66" fmla="*/ 46 w 103"/>
                <a:gd name="T67" fmla="*/ 127 h 312"/>
                <a:gd name="T68" fmla="*/ 61 w 103"/>
                <a:gd name="T69" fmla="*/ 143 h 312"/>
                <a:gd name="T70" fmla="*/ 73 w 103"/>
                <a:gd name="T71" fmla="*/ 156 h 312"/>
                <a:gd name="T72" fmla="*/ 78 w 103"/>
                <a:gd name="T73" fmla="*/ 165 h 312"/>
                <a:gd name="T74" fmla="*/ 90 w 103"/>
                <a:gd name="T75" fmla="*/ 185 h 312"/>
                <a:gd name="T76" fmla="*/ 96 w 103"/>
                <a:gd name="T77" fmla="*/ 198 h 312"/>
                <a:gd name="T78" fmla="*/ 99 w 103"/>
                <a:gd name="T79" fmla="*/ 208 h 312"/>
                <a:gd name="T80" fmla="*/ 102 w 103"/>
                <a:gd name="T81" fmla="*/ 227 h 312"/>
                <a:gd name="T82" fmla="*/ 102 w 103"/>
                <a:gd name="T83" fmla="*/ 246 h 312"/>
                <a:gd name="T84" fmla="*/ 99 w 103"/>
                <a:gd name="T85" fmla="*/ 259 h 312"/>
                <a:gd name="T86" fmla="*/ 99 w 103"/>
                <a:gd name="T87" fmla="*/ 276 h 312"/>
                <a:gd name="T88" fmla="*/ 96 w 103"/>
                <a:gd name="T89" fmla="*/ 289 h 312"/>
                <a:gd name="T90" fmla="*/ 93 w 103"/>
                <a:gd name="T91" fmla="*/ 302 h 312"/>
                <a:gd name="T92" fmla="*/ 87 w 103"/>
                <a:gd name="T93" fmla="*/ 311 h 312"/>
                <a:gd name="T94" fmla="*/ 49 w 103"/>
                <a:gd name="T95" fmla="*/ 30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3" h="312">
                  <a:moveTo>
                    <a:pt x="49" y="305"/>
                  </a:moveTo>
                  <a:lnTo>
                    <a:pt x="56" y="295"/>
                  </a:lnTo>
                  <a:lnTo>
                    <a:pt x="56" y="292"/>
                  </a:lnTo>
                  <a:lnTo>
                    <a:pt x="58" y="286"/>
                  </a:lnTo>
                  <a:lnTo>
                    <a:pt x="64" y="269"/>
                  </a:lnTo>
                  <a:lnTo>
                    <a:pt x="70" y="246"/>
                  </a:lnTo>
                  <a:lnTo>
                    <a:pt x="76" y="234"/>
                  </a:lnTo>
                  <a:lnTo>
                    <a:pt x="78" y="214"/>
                  </a:lnTo>
                  <a:lnTo>
                    <a:pt x="78" y="202"/>
                  </a:lnTo>
                  <a:lnTo>
                    <a:pt x="78" y="191"/>
                  </a:lnTo>
                  <a:lnTo>
                    <a:pt x="76" y="178"/>
                  </a:lnTo>
                  <a:lnTo>
                    <a:pt x="73" y="172"/>
                  </a:lnTo>
                  <a:lnTo>
                    <a:pt x="64" y="159"/>
                  </a:lnTo>
                  <a:lnTo>
                    <a:pt x="56" y="146"/>
                  </a:lnTo>
                  <a:lnTo>
                    <a:pt x="44" y="133"/>
                  </a:lnTo>
                  <a:lnTo>
                    <a:pt x="23" y="110"/>
                  </a:lnTo>
                  <a:lnTo>
                    <a:pt x="12" y="94"/>
                  </a:lnTo>
                  <a:lnTo>
                    <a:pt x="5" y="81"/>
                  </a:lnTo>
                  <a:lnTo>
                    <a:pt x="3" y="72"/>
                  </a:lnTo>
                  <a:lnTo>
                    <a:pt x="0" y="56"/>
                  </a:lnTo>
                  <a:lnTo>
                    <a:pt x="0" y="43"/>
                  </a:lnTo>
                  <a:lnTo>
                    <a:pt x="3" y="32"/>
                  </a:lnTo>
                  <a:lnTo>
                    <a:pt x="5" y="16"/>
                  </a:lnTo>
                  <a:lnTo>
                    <a:pt x="12" y="0"/>
                  </a:lnTo>
                  <a:lnTo>
                    <a:pt x="32" y="19"/>
                  </a:lnTo>
                  <a:lnTo>
                    <a:pt x="26" y="32"/>
                  </a:lnTo>
                  <a:lnTo>
                    <a:pt x="23" y="46"/>
                  </a:lnTo>
                  <a:lnTo>
                    <a:pt x="20" y="59"/>
                  </a:lnTo>
                  <a:lnTo>
                    <a:pt x="20" y="72"/>
                  </a:lnTo>
                  <a:lnTo>
                    <a:pt x="20" y="84"/>
                  </a:lnTo>
                  <a:lnTo>
                    <a:pt x="26" y="100"/>
                  </a:lnTo>
                  <a:lnTo>
                    <a:pt x="29" y="110"/>
                  </a:lnTo>
                  <a:lnTo>
                    <a:pt x="35" y="121"/>
                  </a:lnTo>
                  <a:lnTo>
                    <a:pt x="46" y="127"/>
                  </a:lnTo>
                  <a:lnTo>
                    <a:pt x="61" y="143"/>
                  </a:lnTo>
                  <a:lnTo>
                    <a:pt x="73" y="156"/>
                  </a:lnTo>
                  <a:lnTo>
                    <a:pt x="78" y="165"/>
                  </a:lnTo>
                  <a:lnTo>
                    <a:pt x="90" y="185"/>
                  </a:lnTo>
                  <a:lnTo>
                    <a:pt x="96" y="198"/>
                  </a:lnTo>
                  <a:lnTo>
                    <a:pt x="99" y="208"/>
                  </a:lnTo>
                  <a:lnTo>
                    <a:pt x="102" y="227"/>
                  </a:lnTo>
                  <a:lnTo>
                    <a:pt x="102" y="246"/>
                  </a:lnTo>
                  <a:lnTo>
                    <a:pt x="99" y="259"/>
                  </a:lnTo>
                  <a:lnTo>
                    <a:pt x="99" y="276"/>
                  </a:lnTo>
                  <a:lnTo>
                    <a:pt x="96" y="289"/>
                  </a:lnTo>
                  <a:lnTo>
                    <a:pt x="93" y="302"/>
                  </a:lnTo>
                  <a:lnTo>
                    <a:pt x="87" y="311"/>
                  </a:lnTo>
                  <a:lnTo>
                    <a:pt x="49" y="30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55" name="Freeform 7"/>
            <p:cNvSpPr>
              <a:spLocks/>
            </p:cNvSpPr>
            <p:nvPr/>
          </p:nvSpPr>
          <p:spPr bwMode="ltGray">
            <a:xfrm>
              <a:off x="5358" y="2133"/>
              <a:ext cx="229" cy="114"/>
            </a:xfrm>
            <a:custGeom>
              <a:avLst/>
              <a:gdLst>
                <a:gd name="T0" fmla="*/ 0 w 229"/>
                <a:gd name="T1" fmla="*/ 110 h 114"/>
                <a:gd name="T2" fmla="*/ 6 w 229"/>
                <a:gd name="T3" fmla="*/ 113 h 114"/>
                <a:gd name="T4" fmla="*/ 18 w 229"/>
                <a:gd name="T5" fmla="*/ 113 h 114"/>
                <a:gd name="T6" fmla="*/ 28 w 229"/>
                <a:gd name="T7" fmla="*/ 113 h 114"/>
                <a:gd name="T8" fmla="*/ 36 w 229"/>
                <a:gd name="T9" fmla="*/ 110 h 114"/>
                <a:gd name="T10" fmla="*/ 48 w 229"/>
                <a:gd name="T11" fmla="*/ 107 h 114"/>
                <a:gd name="T12" fmla="*/ 58 w 229"/>
                <a:gd name="T13" fmla="*/ 103 h 114"/>
                <a:gd name="T14" fmla="*/ 64 w 229"/>
                <a:gd name="T15" fmla="*/ 101 h 114"/>
                <a:gd name="T16" fmla="*/ 69 w 229"/>
                <a:gd name="T17" fmla="*/ 92 h 114"/>
                <a:gd name="T18" fmla="*/ 76 w 229"/>
                <a:gd name="T19" fmla="*/ 82 h 114"/>
                <a:gd name="T20" fmla="*/ 79 w 229"/>
                <a:gd name="T21" fmla="*/ 77 h 114"/>
                <a:gd name="T22" fmla="*/ 82 w 229"/>
                <a:gd name="T23" fmla="*/ 70 h 114"/>
                <a:gd name="T24" fmla="*/ 94 w 229"/>
                <a:gd name="T25" fmla="*/ 55 h 114"/>
                <a:gd name="T26" fmla="*/ 106 w 229"/>
                <a:gd name="T27" fmla="*/ 39 h 114"/>
                <a:gd name="T28" fmla="*/ 115 w 229"/>
                <a:gd name="T29" fmla="*/ 36 h 114"/>
                <a:gd name="T30" fmla="*/ 130 w 229"/>
                <a:gd name="T31" fmla="*/ 31 h 114"/>
                <a:gd name="T32" fmla="*/ 143 w 229"/>
                <a:gd name="T33" fmla="*/ 24 h 114"/>
                <a:gd name="T34" fmla="*/ 155 w 229"/>
                <a:gd name="T35" fmla="*/ 21 h 114"/>
                <a:gd name="T36" fmla="*/ 164 w 229"/>
                <a:gd name="T37" fmla="*/ 18 h 114"/>
                <a:gd name="T38" fmla="*/ 176 w 229"/>
                <a:gd name="T39" fmla="*/ 21 h 114"/>
                <a:gd name="T40" fmla="*/ 191 w 229"/>
                <a:gd name="T41" fmla="*/ 24 h 114"/>
                <a:gd name="T42" fmla="*/ 206 w 229"/>
                <a:gd name="T43" fmla="*/ 31 h 114"/>
                <a:gd name="T44" fmla="*/ 213 w 229"/>
                <a:gd name="T45" fmla="*/ 36 h 114"/>
                <a:gd name="T46" fmla="*/ 219 w 229"/>
                <a:gd name="T47" fmla="*/ 42 h 114"/>
                <a:gd name="T48" fmla="*/ 228 w 229"/>
                <a:gd name="T49" fmla="*/ 11 h 114"/>
                <a:gd name="T50" fmla="*/ 221 w 229"/>
                <a:gd name="T51" fmla="*/ 9 h 114"/>
                <a:gd name="T52" fmla="*/ 206 w 229"/>
                <a:gd name="T53" fmla="*/ 3 h 114"/>
                <a:gd name="T54" fmla="*/ 195 w 229"/>
                <a:gd name="T55" fmla="*/ 0 h 114"/>
                <a:gd name="T56" fmla="*/ 180 w 229"/>
                <a:gd name="T57" fmla="*/ 0 h 114"/>
                <a:gd name="T58" fmla="*/ 167 w 229"/>
                <a:gd name="T59" fmla="*/ 0 h 114"/>
                <a:gd name="T60" fmla="*/ 155 w 229"/>
                <a:gd name="T61" fmla="*/ 3 h 114"/>
                <a:gd name="T62" fmla="*/ 140 w 229"/>
                <a:gd name="T63" fmla="*/ 9 h 114"/>
                <a:gd name="T64" fmla="*/ 127 w 229"/>
                <a:gd name="T65" fmla="*/ 15 h 114"/>
                <a:gd name="T66" fmla="*/ 124 w 229"/>
                <a:gd name="T67" fmla="*/ 18 h 114"/>
                <a:gd name="T68" fmla="*/ 109 w 229"/>
                <a:gd name="T69" fmla="*/ 31 h 114"/>
                <a:gd name="T70" fmla="*/ 97 w 229"/>
                <a:gd name="T71" fmla="*/ 42 h 114"/>
                <a:gd name="T72" fmla="*/ 88 w 229"/>
                <a:gd name="T73" fmla="*/ 55 h 114"/>
                <a:gd name="T74" fmla="*/ 76 w 229"/>
                <a:gd name="T75" fmla="*/ 67 h 114"/>
                <a:gd name="T76" fmla="*/ 69 w 229"/>
                <a:gd name="T77" fmla="*/ 73 h 114"/>
                <a:gd name="T78" fmla="*/ 61 w 229"/>
                <a:gd name="T79" fmla="*/ 82 h 114"/>
                <a:gd name="T80" fmla="*/ 51 w 229"/>
                <a:gd name="T81" fmla="*/ 85 h 114"/>
                <a:gd name="T82" fmla="*/ 43 w 229"/>
                <a:gd name="T83" fmla="*/ 88 h 114"/>
                <a:gd name="T84" fmla="*/ 30 w 229"/>
                <a:gd name="T85" fmla="*/ 88 h 114"/>
                <a:gd name="T86" fmla="*/ 24 w 229"/>
                <a:gd name="T87" fmla="*/ 88 h 114"/>
                <a:gd name="T88" fmla="*/ 18 w 229"/>
                <a:gd name="T89" fmla="*/ 85 h 114"/>
                <a:gd name="T90" fmla="*/ 6 w 229"/>
                <a:gd name="T91" fmla="*/ 79 h 114"/>
                <a:gd name="T92" fmla="*/ 0 w 229"/>
                <a:gd name="T93"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 h="114">
                  <a:moveTo>
                    <a:pt x="0" y="110"/>
                  </a:moveTo>
                  <a:lnTo>
                    <a:pt x="6" y="113"/>
                  </a:lnTo>
                  <a:lnTo>
                    <a:pt x="18" y="113"/>
                  </a:lnTo>
                  <a:lnTo>
                    <a:pt x="28" y="113"/>
                  </a:lnTo>
                  <a:lnTo>
                    <a:pt x="36" y="110"/>
                  </a:lnTo>
                  <a:lnTo>
                    <a:pt x="48" y="107"/>
                  </a:lnTo>
                  <a:lnTo>
                    <a:pt x="58" y="103"/>
                  </a:lnTo>
                  <a:lnTo>
                    <a:pt x="64" y="101"/>
                  </a:lnTo>
                  <a:lnTo>
                    <a:pt x="69" y="92"/>
                  </a:lnTo>
                  <a:lnTo>
                    <a:pt x="76" y="82"/>
                  </a:lnTo>
                  <a:lnTo>
                    <a:pt x="79" y="77"/>
                  </a:lnTo>
                  <a:lnTo>
                    <a:pt x="82" y="70"/>
                  </a:lnTo>
                  <a:lnTo>
                    <a:pt x="94" y="55"/>
                  </a:lnTo>
                  <a:lnTo>
                    <a:pt x="106" y="39"/>
                  </a:lnTo>
                  <a:lnTo>
                    <a:pt x="115" y="36"/>
                  </a:lnTo>
                  <a:lnTo>
                    <a:pt x="130" y="31"/>
                  </a:lnTo>
                  <a:lnTo>
                    <a:pt x="143" y="24"/>
                  </a:lnTo>
                  <a:lnTo>
                    <a:pt x="155" y="21"/>
                  </a:lnTo>
                  <a:lnTo>
                    <a:pt x="164" y="18"/>
                  </a:lnTo>
                  <a:lnTo>
                    <a:pt x="176" y="21"/>
                  </a:lnTo>
                  <a:lnTo>
                    <a:pt x="191" y="24"/>
                  </a:lnTo>
                  <a:lnTo>
                    <a:pt x="206" y="31"/>
                  </a:lnTo>
                  <a:lnTo>
                    <a:pt x="213" y="36"/>
                  </a:lnTo>
                  <a:lnTo>
                    <a:pt x="219" y="42"/>
                  </a:lnTo>
                  <a:lnTo>
                    <a:pt x="228" y="11"/>
                  </a:lnTo>
                  <a:lnTo>
                    <a:pt x="221" y="9"/>
                  </a:lnTo>
                  <a:lnTo>
                    <a:pt x="206" y="3"/>
                  </a:lnTo>
                  <a:lnTo>
                    <a:pt x="195" y="0"/>
                  </a:lnTo>
                  <a:lnTo>
                    <a:pt x="180" y="0"/>
                  </a:lnTo>
                  <a:lnTo>
                    <a:pt x="167" y="0"/>
                  </a:lnTo>
                  <a:lnTo>
                    <a:pt x="155" y="3"/>
                  </a:lnTo>
                  <a:lnTo>
                    <a:pt x="140" y="9"/>
                  </a:lnTo>
                  <a:lnTo>
                    <a:pt x="127" y="15"/>
                  </a:lnTo>
                  <a:lnTo>
                    <a:pt x="124" y="18"/>
                  </a:lnTo>
                  <a:lnTo>
                    <a:pt x="109" y="31"/>
                  </a:lnTo>
                  <a:lnTo>
                    <a:pt x="97" y="42"/>
                  </a:lnTo>
                  <a:lnTo>
                    <a:pt x="88" y="55"/>
                  </a:lnTo>
                  <a:lnTo>
                    <a:pt x="76" y="67"/>
                  </a:lnTo>
                  <a:lnTo>
                    <a:pt x="69" y="73"/>
                  </a:lnTo>
                  <a:lnTo>
                    <a:pt x="61" y="82"/>
                  </a:lnTo>
                  <a:lnTo>
                    <a:pt x="51" y="85"/>
                  </a:lnTo>
                  <a:lnTo>
                    <a:pt x="43" y="88"/>
                  </a:lnTo>
                  <a:lnTo>
                    <a:pt x="30" y="88"/>
                  </a:lnTo>
                  <a:lnTo>
                    <a:pt x="24" y="88"/>
                  </a:lnTo>
                  <a:lnTo>
                    <a:pt x="18" y="85"/>
                  </a:lnTo>
                  <a:lnTo>
                    <a:pt x="6" y="79"/>
                  </a:lnTo>
                  <a:lnTo>
                    <a:pt x="0" y="11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56" name="Freeform 8"/>
            <p:cNvSpPr>
              <a:spLocks/>
            </p:cNvSpPr>
            <p:nvPr/>
          </p:nvSpPr>
          <p:spPr bwMode="ltGray">
            <a:xfrm>
              <a:off x="43" y="1862"/>
              <a:ext cx="233" cy="119"/>
            </a:xfrm>
            <a:custGeom>
              <a:avLst/>
              <a:gdLst>
                <a:gd name="T0" fmla="*/ 0 w 233"/>
                <a:gd name="T1" fmla="*/ 115 h 119"/>
                <a:gd name="T2" fmla="*/ 7 w 233"/>
                <a:gd name="T3" fmla="*/ 118 h 119"/>
                <a:gd name="T4" fmla="*/ 19 w 233"/>
                <a:gd name="T5" fmla="*/ 118 h 119"/>
                <a:gd name="T6" fmla="*/ 28 w 233"/>
                <a:gd name="T7" fmla="*/ 118 h 119"/>
                <a:gd name="T8" fmla="*/ 40 w 233"/>
                <a:gd name="T9" fmla="*/ 118 h 119"/>
                <a:gd name="T10" fmla="*/ 49 w 233"/>
                <a:gd name="T11" fmla="*/ 111 h 119"/>
                <a:gd name="T12" fmla="*/ 58 w 233"/>
                <a:gd name="T13" fmla="*/ 108 h 119"/>
                <a:gd name="T14" fmla="*/ 65 w 233"/>
                <a:gd name="T15" fmla="*/ 105 h 119"/>
                <a:gd name="T16" fmla="*/ 73 w 233"/>
                <a:gd name="T17" fmla="*/ 95 h 119"/>
                <a:gd name="T18" fmla="*/ 76 w 233"/>
                <a:gd name="T19" fmla="*/ 86 h 119"/>
                <a:gd name="T20" fmla="*/ 83 w 233"/>
                <a:gd name="T21" fmla="*/ 79 h 119"/>
                <a:gd name="T22" fmla="*/ 86 w 233"/>
                <a:gd name="T23" fmla="*/ 73 h 119"/>
                <a:gd name="T24" fmla="*/ 95 w 233"/>
                <a:gd name="T25" fmla="*/ 58 h 119"/>
                <a:gd name="T26" fmla="*/ 110 w 233"/>
                <a:gd name="T27" fmla="*/ 45 h 119"/>
                <a:gd name="T28" fmla="*/ 116 w 233"/>
                <a:gd name="T29" fmla="*/ 39 h 119"/>
                <a:gd name="T30" fmla="*/ 131 w 233"/>
                <a:gd name="T31" fmla="*/ 32 h 119"/>
                <a:gd name="T32" fmla="*/ 146 w 233"/>
                <a:gd name="T33" fmla="*/ 26 h 119"/>
                <a:gd name="T34" fmla="*/ 156 w 233"/>
                <a:gd name="T35" fmla="*/ 23 h 119"/>
                <a:gd name="T36" fmla="*/ 164 w 233"/>
                <a:gd name="T37" fmla="*/ 23 h 119"/>
                <a:gd name="T38" fmla="*/ 177 w 233"/>
                <a:gd name="T39" fmla="*/ 23 h 119"/>
                <a:gd name="T40" fmla="*/ 192 w 233"/>
                <a:gd name="T41" fmla="*/ 26 h 119"/>
                <a:gd name="T42" fmla="*/ 207 w 233"/>
                <a:gd name="T43" fmla="*/ 32 h 119"/>
                <a:gd name="T44" fmla="*/ 217 w 233"/>
                <a:gd name="T45" fmla="*/ 42 h 119"/>
                <a:gd name="T46" fmla="*/ 220 w 233"/>
                <a:gd name="T47" fmla="*/ 48 h 119"/>
                <a:gd name="T48" fmla="*/ 232 w 233"/>
                <a:gd name="T49" fmla="*/ 16 h 119"/>
                <a:gd name="T50" fmla="*/ 222 w 233"/>
                <a:gd name="T51" fmla="*/ 10 h 119"/>
                <a:gd name="T52" fmla="*/ 210 w 233"/>
                <a:gd name="T53" fmla="*/ 4 h 119"/>
                <a:gd name="T54" fmla="*/ 195 w 233"/>
                <a:gd name="T55" fmla="*/ 4 h 119"/>
                <a:gd name="T56" fmla="*/ 183 w 233"/>
                <a:gd name="T57" fmla="*/ 0 h 119"/>
                <a:gd name="T58" fmla="*/ 167 w 233"/>
                <a:gd name="T59" fmla="*/ 0 h 119"/>
                <a:gd name="T60" fmla="*/ 156 w 233"/>
                <a:gd name="T61" fmla="*/ 4 h 119"/>
                <a:gd name="T62" fmla="*/ 141 w 233"/>
                <a:gd name="T63" fmla="*/ 10 h 119"/>
                <a:gd name="T64" fmla="*/ 131 w 233"/>
                <a:gd name="T65" fmla="*/ 16 h 119"/>
                <a:gd name="T66" fmla="*/ 126 w 233"/>
                <a:gd name="T67" fmla="*/ 20 h 119"/>
                <a:gd name="T68" fmla="*/ 110 w 233"/>
                <a:gd name="T69" fmla="*/ 32 h 119"/>
                <a:gd name="T70" fmla="*/ 101 w 233"/>
                <a:gd name="T71" fmla="*/ 45 h 119"/>
                <a:gd name="T72" fmla="*/ 88 w 233"/>
                <a:gd name="T73" fmla="*/ 58 h 119"/>
                <a:gd name="T74" fmla="*/ 80 w 233"/>
                <a:gd name="T75" fmla="*/ 70 h 119"/>
                <a:gd name="T76" fmla="*/ 73 w 233"/>
                <a:gd name="T77" fmla="*/ 79 h 119"/>
                <a:gd name="T78" fmla="*/ 61 w 233"/>
                <a:gd name="T79" fmla="*/ 86 h 119"/>
                <a:gd name="T80" fmla="*/ 52 w 233"/>
                <a:gd name="T81" fmla="*/ 89 h 119"/>
                <a:gd name="T82" fmla="*/ 43 w 233"/>
                <a:gd name="T83" fmla="*/ 92 h 119"/>
                <a:gd name="T84" fmla="*/ 34 w 233"/>
                <a:gd name="T85" fmla="*/ 92 h 119"/>
                <a:gd name="T86" fmla="*/ 25 w 233"/>
                <a:gd name="T87" fmla="*/ 92 h 119"/>
                <a:gd name="T88" fmla="*/ 19 w 233"/>
                <a:gd name="T89" fmla="*/ 89 h 119"/>
                <a:gd name="T90" fmla="*/ 7 w 233"/>
                <a:gd name="T91" fmla="*/ 83 h 119"/>
                <a:gd name="T92" fmla="*/ 0 w 233"/>
                <a:gd name="T93" fmla="*/ 11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3" h="119">
                  <a:moveTo>
                    <a:pt x="0" y="115"/>
                  </a:moveTo>
                  <a:lnTo>
                    <a:pt x="7" y="118"/>
                  </a:lnTo>
                  <a:lnTo>
                    <a:pt x="19" y="118"/>
                  </a:lnTo>
                  <a:lnTo>
                    <a:pt x="28" y="118"/>
                  </a:lnTo>
                  <a:lnTo>
                    <a:pt x="40" y="118"/>
                  </a:lnTo>
                  <a:lnTo>
                    <a:pt x="49" y="111"/>
                  </a:lnTo>
                  <a:lnTo>
                    <a:pt x="58" y="108"/>
                  </a:lnTo>
                  <a:lnTo>
                    <a:pt x="65" y="105"/>
                  </a:lnTo>
                  <a:lnTo>
                    <a:pt x="73" y="95"/>
                  </a:lnTo>
                  <a:lnTo>
                    <a:pt x="76" y="86"/>
                  </a:lnTo>
                  <a:lnTo>
                    <a:pt x="83" y="79"/>
                  </a:lnTo>
                  <a:lnTo>
                    <a:pt x="86" y="73"/>
                  </a:lnTo>
                  <a:lnTo>
                    <a:pt x="95" y="58"/>
                  </a:lnTo>
                  <a:lnTo>
                    <a:pt x="110" y="45"/>
                  </a:lnTo>
                  <a:lnTo>
                    <a:pt x="116" y="39"/>
                  </a:lnTo>
                  <a:lnTo>
                    <a:pt x="131" y="32"/>
                  </a:lnTo>
                  <a:lnTo>
                    <a:pt x="146" y="26"/>
                  </a:lnTo>
                  <a:lnTo>
                    <a:pt x="156" y="23"/>
                  </a:lnTo>
                  <a:lnTo>
                    <a:pt x="164" y="23"/>
                  </a:lnTo>
                  <a:lnTo>
                    <a:pt x="177" y="23"/>
                  </a:lnTo>
                  <a:lnTo>
                    <a:pt x="192" y="26"/>
                  </a:lnTo>
                  <a:lnTo>
                    <a:pt x="207" y="32"/>
                  </a:lnTo>
                  <a:lnTo>
                    <a:pt x="217" y="42"/>
                  </a:lnTo>
                  <a:lnTo>
                    <a:pt x="220" y="48"/>
                  </a:lnTo>
                  <a:lnTo>
                    <a:pt x="232" y="16"/>
                  </a:lnTo>
                  <a:lnTo>
                    <a:pt x="222" y="10"/>
                  </a:lnTo>
                  <a:lnTo>
                    <a:pt x="210" y="4"/>
                  </a:lnTo>
                  <a:lnTo>
                    <a:pt x="195" y="4"/>
                  </a:lnTo>
                  <a:lnTo>
                    <a:pt x="183" y="0"/>
                  </a:lnTo>
                  <a:lnTo>
                    <a:pt x="167" y="0"/>
                  </a:lnTo>
                  <a:lnTo>
                    <a:pt x="156" y="4"/>
                  </a:lnTo>
                  <a:lnTo>
                    <a:pt x="141" y="10"/>
                  </a:lnTo>
                  <a:lnTo>
                    <a:pt x="131" y="16"/>
                  </a:lnTo>
                  <a:lnTo>
                    <a:pt x="126" y="20"/>
                  </a:lnTo>
                  <a:lnTo>
                    <a:pt x="110" y="32"/>
                  </a:lnTo>
                  <a:lnTo>
                    <a:pt x="101" y="45"/>
                  </a:lnTo>
                  <a:lnTo>
                    <a:pt x="88" y="58"/>
                  </a:lnTo>
                  <a:lnTo>
                    <a:pt x="80" y="70"/>
                  </a:lnTo>
                  <a:lnTo>
                    <a:pt x="73" y="79"/>
                  </a:lnTo>
                  <a:lnTo>
                    <a:pt x="61" y="86"/>
                  </a:lnTo>
                  <a:lnTo>
                    <a:pt x="52" y="89"/>
                  </a:lnTo>
                  <a:lnTo>
                    <a:pt x="43" y="92"/>
                  </a:lnTo>
                  <a:lnTo>
                    <a:pt x="34" y="92"/>
                  </a:lnTo>
                  <a:lnTo>
                    <a:pt x="25" y="92"/>
                  </a:lnTo>
                  <a:lnTo>
                    <a:pt x="19" y="89"/>
                  </a:lnTo>
                  <a:lnTo>
                    <a:pt x="7" y="83"/>
                  </a:lnTo>
                  <a:lnTo>
                    <a:pt x="0" y="11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57" name="Freeform 9"/>
            <p:cNvSpPr>
              <a:spLocks/>
            </p:cNvSpPr>
            <p:nvPr/>
          </p:nvSpPr>
          <p:spPr bwMode="ltGray">
            <a:xfrm>
              <a:off x="454" y="3914"/>
              <a:ext cx="232" cy="116"/>
            </a:xfrm>
            <a:custGeom>
              <a:avLst/>
              <a:gdLst>
                <a:gd name="T0" fmla="*/ 0 w 232"/>
                <a:gd name="T1" fmla="*/ 111 h 116"/>
                <a:gd name="T2" fmla="*/ 9 w 232"/>
                <a:gd name="T3" fmla="*/ 115 h 116"/>
                <a:gd name="T4" fmla="*/ 19 w 232"/>
                <a:gd name="T5" fmla="*/ 115 h 116"/>
                <a:gd name="T6" fmla="*/ 30 w 232"/>
                <a:gd name="T7" fmla="*/ 115 h 116"/>
                <a:gd name="T8" fmla="*/ 40 w 232"/>
                <a:gd name="T9" fmla="*/ 111 h 116"/>
                <a:gd name="T10" fmla="*/ 49 w 232"/>
                <a:gd name="T11" fmla="*/ 108 h 116"/>
                <a:gd name="T12" fmla="*/ 61 w 232"/>
                <a:gd name="T13" fmla="*/ 105 h 116"/>
                <a:gd name="T14" fmla="*/ 64 w 232"/>
                <a:gd name="T15" fmla="*/ 102 h 116"/>
                <a:gd name="T16" fmla="*/ 73 w 232"/>
                <a:gd name="T17" fmla="*/ 93 h 116"/>
                <a:gd name="T18" fmla="*/ 76 w 232"/>
                <a:gd name="T19" fmla="*/ 84 h 116"/>
                <a:gd name="T20" fmla="*/ 82 w 232"/>
                <a:gd name="T21" fmla="*/ 77 h 116"/>
                <a:gd name="T22" fmla="*/ 85 w 232"/>
                <a:gd name="T23" fmla="*/ 72 h 116"/>
                <a:gd name="T24" fmla="*/ 95 w 232"/>
                <a:gd name="T25" fmla="*/ 56 h 116"/>
                <a:gd name="T26" fmla="*/ 110 w 232"/>
                <a:gd name="T27" fmla="*/ 43 h 116"/>
                <a:gd name="T28" fmla="*/ 116 w 232"/>
                <a:gd name="T29" fmla="*/ 38 h 116"/>
                <a:gd name="T30" fmla="*/ 131 w 232"/>
                <a:gd name="T31" fmla="*/ 31 h 116"/>
                <a:gd name="T32" fmla="*/ 146 w 232"/>
                <a:gd name="T33" fmla="*/ 25 h 116"/>
                <a:gd name="T34" fmla="*/ 155 w 232"/>
                <a:gd name="T35" fmla="*/ 22 h 116"/>
                <a:gd name="T36" fmla="*/ 167 w 232"/>
                <a:gd name="T37" fmla="*/ 18 h 116"/>
                <a:gd name="T38" fmla="*/ 176 w 232"/>
                <a:gd name="T39" fmla="*/ 22 h 116"/>
                <a:gd name="T40" fmla="*/ 191 w 232"/>
                <a:gd name="T41" fmla="*/ 25 h 116"/>
                <a:gd name="T42" fmla="*/ 206 w 232"/>
                <a:gd name="T43" fmla="*/ 31 h 116"/>
                <a:gd name="T44" fmla="*/ 216 w 232"/>
                <a:gd name="T45" fmla="*/ 38 h 116"/>
                <a:gd name="T46" fmla="*/ 219 w 232"/>
                <a:gd name="T47" fmla="*/ 46 h 116"/>
                <a:gd name="T48" fmla="*/ 231 w 232"/>
                <a:gd name="T49" fmla="*/ 13 h 116"/>
                <a:gd name="T50" fmla="*/ 222 w 232"/>
                <a:gd name="T51" fmla="*/ 10 h 116"/>
                <a:gd name="T52" fmla="*/ 209 w 232"/>
                <a:gd name="T53" fmla="*/ 3 h 116"/>
                <a:gd name="T54" fmla="*/ 194 w 232"/>
                <a:gd name="T55" fmla="*/ 0 h 116"/>
                <a:gd name="T56" fmla="*/ 182 w 232"/>
                <a:gd name="T57" fmla="*/ 0 h 116"/>
                <a:gd name="T58" fmla="*/ 167 w 232"/>
                <a:gd name="T59" fmla="*/ 0 h 116"/>
                <a:gd name="T60" fmla="*/ 155 w 232"/>
                <a:gd name="T61" fmla="*/ 3 h 116"/>
                <a:gd name="T62" fmla="*/ 143 w 232"/>
                <a:gd name="T63" fmla="*/ 10 h 116"/>
                <a:gd name="T64" fmla="*/ 131 w 232"/>
                <a:gd name="T65" fmla="*/ 13 h 116"/>
                <a:gd name="T66" fmla="*/ 125 w 232"/>
                <a:gd name="T67" fmla="*/ 18 h 116"/>
                <a:gd name="T68" fmla="*/ 113 w 232"/>
                <a:gd name="T69" fmla="*/ 31 h 116"/>
                <a:gd name="T70" fmla="*/ 100 w 232"/>
                <a:gd name="T71" fmla="*/ 43 h 116"/>
                <a:gd name="T72" fmla="*/ 88 w 232"/>
                <a:gd name="T73" fmla="*/ 56 h 116"/>
                <a:gd name="T74" fmla="*/ 80 w 232"/>
                <a:gd name="T75" fmla="*/ 69 h 116"/>
                <a:gd name="T76" fmla="*/ 73 w 232"/>
                <a:gd name="T77" fmla="*/ 74 h 116"/>
                <a:gd name="T78" fmla="*/ 61 w 232"/>
                <a:gd name="T79" fmla="*/ 84 h 116"/>
                <a:gd name="T80" fmla="*/ 52 w 232"/>
                <a:gd name="T81" fmla="*/ 87 h 116"/>
                <a:gd name="T82" fmla="*/ 45 w 232"/>
                <a:gd name="T83" fmla="*/ 90 h 116"/>
                <a:gd name="T84" fmla="*/ 34 w 232"/>
                <a:gd name="T85" fmla="*/ 90 h 116"/>
                <a:gd name="T86" fmla="*/ 25 w 232"/>
                <a:gd name="T87" fmla="*/ 90 h 116"/>
                <a:gd name="T88" fmla="*/ 19 w 232"/>
                <a:gd name="T89" fmla="*/ 87 h 116"/>
                <a:gd name="T90" fmla="*/ 7 w 232"/>
                <a:gd name="T91" fmla="*/ 80 h 116"/>
                <a:gd name="T92" fmla="*/ 0 w 232"/>
                <a:gd name="T93" fmla="*/ 1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2" h="116">
                  <a:moveTo>
                    <a:pt x="0" y="111"/>
                  </a:moveTo>
                  <a:lnTo>
                    <a:pt x="9" y="115"/>
                  </a:lnTo>
                  <a:lnTo>
                    <a:pt x="19" y="115"/>
                  </a:lnTo>
                  <a:lnTo>
                    <a:pt x="30" y="115"/>
                  </a:lnTo>
                  <a:lnTo>
                    <a:pt x="40" y="111"/>
                  </a:lnTo>
                  <a:lnTo>
                    <a:pt x="49" y="108"/>
                  </a:lnTo>
                  <a:lnTo>
                    <a:pt x="61" y="105"/>
                  </a:lnTo>
                  <a:lnTo>
                    <a:pt x="64" y="102"/>
                  </a:lnTo>
                  <a:lnTo>
                    <a:pt x="73" y="93"/>
                  </a:lnTo>
                  <a:lnTo>
                    <a:pt x="76" y="84"/>
                  </a:lnTo>
                  <a:lnTo>
                    <a:pt x="82" y="77"/>
                  </a:lnTo>
                  <a:lnTo>
                    <a:pt x="85" y="72"/>
                  </a:lnTo>
                  <a:lnTo>
                    <a:pt x="95" y="56"/>
                  </a:lnTo>
                  <a:lnTo>
                    <a:pt x="110" y="43"/>
                  </a:lnTo>
                  <a:lnTo>
                    <a:pt x="116" y="38"/>
                  </a:lnTo>
                  <a:lnTo>
                    <a:pt x="131" y="31"/>
                  </a:lnTo>
                  <a:lnTo>
                    <a:pt x="146" y="25"/>
                  </a:lnTo>
                  <a:lnTo>
                    <a:pt x="155" y="22"/>
                  </a:lnTo>
                  <a:lnTo>
                    <a:pt x="167" y="18"/>
                  </a:lnTo>
                  <a:lnTo>
                    <a:pt x="176" y="22"/>
                  </a:lnTo>
                  <a:lnTo>
                    <a:pt x="191" y="25"/>
                  </a:lnTo>
                  <a:lnTo>
                    <a:pt x="206" y="31"/>
                  </a:lnTo>
                  <a:lnTo>
                    <a:pt x="216" y="38"/>
                  </a:lnTo>
                  <a:lnTo>
                    <a:pt x="219" y="46"/>
                  </a:lnTo>
                  <a:lnTo>
                    <a:pt x="231" y="13"/>
                  </a:lnTo>
                  <a:lnTo>
                    <a:pt x="222" y="10"/>
                  </a:lnTo>
                  <a:lnTo>
                    <a:pt x="209" y="3"/>
                  </a:lnTo>
                  <a:lnTo>
                    <a:pt x="194" y="0"/>
                  </a:lnTo>
                  <a:lnTo>
                    <a:pt x="182" y="0"/>
                  </a:lnTo>
                  <a:lnTo>
                    <a:pt x="167" y="0"/>
                  </a:lnTo>
                  <a:lnTo>
                    <a:pt x="155" y="3"/>
                  </a:lnTo>
                  <a:lnTo>
                    <a:pt x="143" y="10"/>
                  </a:lnTo>
                  <a:lnTo>
                    <a:pt x="131" y="13"/>
                  </a:lnTo>
                  <a:lnTo>
                    <a:pt x="125" y="18"/>
                  </a:lnTo>
                  <a:lnTo>
                    <a:pt x="113" y="31"/>
                  </a:lnTo>
                  <a:lnTo>
                    <a:pt x="100" y="43"/>
                  </a:lnTo>
                  <a:lnTo>
                    <a:pt x="88" y="56"/>
                  </a:lnTo>
                  <a:lnTo>
                    <a:pt x="80" y="69"/>
                  </a:lnTo>
                  <a:lnTo>
                    <a:pt x="73" y="74"/>
                  </a:lnTo>
                  <a:lnTo>
                    <a:pt x="61" y="84"/>
                  </a:lnTo>
                  <a:lnTo>
                    <a:pt x="52" y="87"/>
                  </a:lnTo>
                  <a:lnTo>
                    <a:pt x="45" y="90"/>
                  </a:lnTo>
                  <a:lnTo>
                    <a:pt x="34" y="90"/>
                  </a:lnTo>
                  <a:lnTo>
                    <a:pt x="25" y="90"/>
                  </a:lnTo>
                  <a:lnTo>
                    <a:pt x="19" y="87"/>
                  </a:lnTo>
                  <a:lnTo>
                    <a:pt x="7" y="80"/>
                  </a:lnTo>
                  <a:lnTo>
                    <a:pt x="0" y="11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58" name="Freeform 10"/>
            <p:cNvSpPr>
              <a:spLocks/>
            </p:cNvSpPr>
            <p:nvPr/>
          </p:nvSpPr>
          <p:spPr bwMode="ltGray">
            <a:xfrm>
              <a:off x="5314" y="1011"/>
              <a:ext cx="233" cy="119"/>
            </a:xfrm>
            <a:custGeom>
              <a:avLst/>
              <a:gdLst>
                <a:gd name="T0" fmla="*/ 232 w 233"/>
                <a:gd name="T1" fmla="*/ 115 h 119"/>
                <a:gd name="T2" fmla="*/ 222 w 233"/>
                <a:gd name="T3" fmla="*/ 115 h 119"/>
                <a:gd name="T4" fmla="*/ 214 w 233"/>
                <a:gd name="T5" fmla="*/ 118 h 119"/>
                <a:gd name="T6" fmla="*/ 201 w 233"/>
                <a:gd name="T7" fmla="*/ 118 h 119"/>
                <a:gd name="T8" fmla="*/ 192 w 233"/>
                <a:gd name="T9" fmla="*/ 115 h 119"/>
                <a:gd name="T10" fmla="*/ 183 w 233"/>
                <a:gd name="T11" fmla="*/ 112 h 119"/>
                <a:gd name="T12" fmla="*/ 171 w 233"/>
                <a:gd name="T13" fmla="*/ 106 h 119"/>
                <a:gd name="T14" fmla="*/ 164 w 233"/>
                <a:gd name="T15" fmla="*/ 102 h 119"/>
                <a:gd name="T16" fmla="*/ 158 w 233"/>
                <a:gd name="T17" fmla="*/ 94 h 119"/>
                <a:gd name="T18" fmla="*/ 153 w 233"/>
                <a:gd name="T19" fmla="*/ 84 h 119"/>
                <a:gd name="T20" fmla="*/ 149 w 233"/>
                <a:gd name="T21" fmla="*/ 78 h 119"/>
                <a:gd name="T22" fmla="*/ 146 w 233"/>
                <a:gd name="T23" fmla="*/ 71 h 119"/>
                <a:gd name="T24" fmla="*/ 134 w 233"/>
                <a:gd name="T25" fmla="*/ 59 h 119"/>
                <a:gd name="T26" fmla="*/ 122 w 233"/>
                <a:gd name="T27" fmla="*/ 44 h 119"/>
                <a:gd name="T28" fmla="*/ 113 w 233"/>
                <a:gd name="T29" fmla="*/ 37 h 119"/>
                <a:gd name="T30" fmla="*/ 97 w 233"/>
                <a:gd name="T31" fmla="*/ 31 h 119"/>
                <a:gd name="T32" fmla="*/ 85 w 233"/>
                <a:gd name="T33" fmla="*/ 28 h 119"/>
                <a:gd name="T34" fmla="*/ 73 w 233"/>
                <a:gd name="T35" fmla="*/ 24 h 119"/>
                <a:gd name="T36" fmla="*/ 64 w 233"/>
                <a:gd name="T37" fmla="*/ 21 h 119"/>
                <a:gd name="T38" fmla="*/ 52 w 233"/>
                <a:gd name="T39" fmla="*/ 24 h 119"/>
                <a:gd name="T40" fmla="*/ 39 w 233"/>
                <a:gd name="T41" fmla="*/ 28 h 119"/>
                <a:gd name="T42" fmla="*/ 24 w 233"/>
                <a:gd name="T43" fmla="*/ 31 h 119"/>
                <a:gd name="T44" fmla="*/ 15 w 233"/>
                <a:gd name="T45" fmla="*/ 40 h 119"/>
                <a:gd name="T46" fmla="*/ 9 w 233"/>
                <a:gd name="T47" fmla="*/ 47 h 119"/>
                <a:gd name="T48" fmla="*/ 0 w 233"/>
                <a:gd name="T49" fmla="*/ 16 h 119"/>
                <a:gd name="T50" fmla="*/ 6 w 233"/>
                <a:gd name="T51" fmla="*/ 9 h 119"/>
                <a:gd name="T52" fmla="*/ 21 w 233"/>
                <a:gd name="T53" fmla="*/ 6 h 119"/>
                <a:gd name="T54" fmla="*/ 33 w 233"/>
                <a:gd name="T55" fmla="*/ 3 h 119"/>
                <a:gd name="T56" fmla="*/ 49 w 233"/>
                <a:gd name="T57" fmla="*/ 0 h 119"/>
                <a:gd name="T58" fmla="*/ 61 w 233"/>
                <a:gd name="T59" fmla="*/ 3 h 119"/>
                <a:gd name="T60" fmla="*/ 73 w 233"/>
                <a:gd name="T61" fmla="*/ 6 h 119"/>
                <a:gd name="T62" fmla="*/ 88 w 233"/>
                <a:gd name="T63" fmla="*/ 13 h 119"/>
                <a:gd name="T64" fmla="*/ 100 w 233"/>
                <a:gd name="T65" fmla="*/ 16 h 119"/>
                <a:gd name="T66" fmla="*/ 107 w 233"/>
                <a:gd name="T67" fmla="*/ 21 h 119"/>
                <a:gd name="T68" fmla="*/ 118 w 233"/>
                <a:gd name="T69" fmla="*/ 31 h 119"/>
                <a:gd name="T70" fmla="*/ 131 w 233"/>
                <a:gd name="T71" fmla="*/ 47 h 119"/>
                <a:gd name="T72" fmla="*/ 143 w 233"/>
                <a:gd name="T73" fmla="*/ 59 h 119"/>
                <a:gd name="T74" fmla="*/ 153 w 233"/>
                <a:gd name="T75" fmla="*/ 71 h 119"/>
                <a:gd name="T76" fmla="*/ 158 w 233"/>
                <a:gd name="T77" fmla="*/ 78 h 119"/>
                <a:gd name="T78" fmla="*/ 168 w 233"/>
                <a:gd name="T79" fmla="*/ 84 h 119"/>
                <a:gd name="T80" fmla="*/ 177 w 233"/>
                <a:gd name="T81" fmla="*/ 91 h 119"/>
                <a:gd name="T82" fmla="*/ 186 w 233"/>
                <a:gd name="T83" fmla="*/ 94 h 119"/>
                <a:gd name="T84" fmla="*/ 199 w 233"/>
                <a:gd name="T85" fmla="*/ 94 h 119"/>
                <a:gd name="T86" fmla="*/ 204 w 233"/>
                <a:gd name="T87" fmla="*/ 91 h 119"/>
                <a:gd name="T88" fmla="*/ 214 w 233"/>
                <a:gd name="T89" fmla="*/ 91 h 119"/>
                <a:gd name="T90" fmla="*/ 225 w 233"/>
                <a:gd name="T91" fmla="*/ 84 h 119"/>
                <a:gd name="T92" fmla="*/ 232 w 233"/>
                <a:gd name="T93" fmla="*/ 11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3" h="119">
                  <a:moveTo>
                    <a:pt x="232" y="115"/>
                  </a:moveTo>
                  <a:lnTo>
                    <a:pt x="222" y="115"/>
                  </a:lnTo>
                  <a:lnTo>
                    <a:pt x="214" y="118"/>
                  </a:lnTo>
                  <a:lnTo>
                    <a:pt x="201" y="118"/>
                  </a:lnTo>
                  <a:lnTo>
                    <a:pt x="192" y="115"/>
                  </a:lnTo>
                  <a:lnTo>
                    <a:pt x="183" y="112"/>
                  </a:lnTo>
                  <a:lnTo>
                    <a:pt x="171" y="106"/>
                  </a:lnTo>
                  <a:lnTo>
                    <a:pt x="164" y="102"/>
                  </a:lnTo>
                  <a:lnTo>
                    <a:pt x="158" y="94"/>
                  </a:lnTo>
                  <a:lnTo>
                    <a:pt x="153" y="84"/>
                  </a:lnTo>
                  <a:lnTo>
                    <a:pt x="149" y="78"/>
                  </a:lnTo>
                  <a:lnTo>
                    <a:pt x="146" y="71"/>
                  </a:lnTo>
                  <a:lnTo>
                    <a:pt x="134" y="59"/>
                  </a:lnTo>
                  <a:lnTo>
                    <a:pt x="122" y="44"/>
                  </a:lnTo>
                  <a:lnTo>
                    <a:pt x="113" y="37"/>
                  </a:lnTo>
                  <a:lnTo>
                    <a:pt x="97" y="31"/>
                  </a:lnTo>
                  <a:lnTo>
                    <a:pt x="85" y="28"/>
                  </a:lnTo>
                  <a:lnTo>
                    <a:pt x="73" y="24"/>
                  </a:lnTo>
                  <a:lnTo>
                    <a:pt x="64" y="21"/>
                  </a:lnTo>
                  <a:lnTo>
                    <a:pt x="52" y="24"/>
                  </a:lnTo>
                  <a:lnTo>
                    <a:pt x="39" y="28"/>
                  </a:lnTo>
                  <a:lnTo>
                    <a:pt x="24" y="31"/>
                  </a:lnTo>
                  <a:lnTo>
                    <a:pt x="15" y="40"/>
                  </a:lnTo>
                  <a:lnTo>
                    <a:pt x="9" y="47"/>
                  </a:lnTo>
                  <a:lnTo>
                    <a:pt x="0" y="16"/>
                  </a:lnTo>
                  <a:lnTo>
                    <a:pt x="6" y="9"/>
                  </a:lnTo>
                  <a:lnTo>
                    <a:pt x="21" y="6"/>
                  </a:lnTo>
                  <a:lnTo>
                    <a:pt x="33" y="3"/>
                  </a:lnTo>
                  <a:lnTo>
                    <a:pt x="49" y="0"/>
                  </a:lnTo>
                  <a:lnTo>
                    <a:pt x="61" y="3"/>
                  </a:lnTo>
                  <a:lnTo>
                    <a:pt x="73" y="6"/>
                  </a:lnTo>
                  <a:lnTo>
                    <a:pt x="88" y="13"/>
                  </a:lnTo>
                  <a:lnTo>
                    <a:pt x="100" y="16"/>
                  </a:lnTo>
                  <a:lnTo>
                    <a:pt x="107" y="21"/>
                  </a:lnTo>
                  <a:lnTo>
                    <a:pt x="118" y="31"/>
                  </a:lnTo>
                  <a:lnTo>
                    <a:pt x="131" y="47"/>
                  </a:lnTo>
                  <a:lnTo>
                    <a:pt x="143" y="59"/>
                  </a:lnTo>
                  <a:lnTo>
                    <a:pt x="153" y="71"/>
                  </a:lnTo>
                  <a:lnTo>
                    <a:pt x="158" y="78"/>
                  </a:lnTo>
                  <a:lnTo>
                    <a:pt x="168" y="84"/>
                  </a:lnTo>
                  <a:lnTo>
                    <a:pt x="177" y="91"/>
                  </a:lnTo>
                  <a:lnTo>
                    <a:pt x="186" y="94"/>
                  </a:lnTo>
                  <a:lnTo>
                    <a:pt x="199" y="94"/>
                  </a:lnTo>
                  <a:lnTo>
                    <a:pt x="204" y="91"/>
                  </a:lnTo>
                  <a:lnTo>
                    <a:pt x="214" y="91"/>
                  </a:lnTo>
                  <a:lnTo>
                    <a:pt x="225" y="84"/>
                  </a:lnTo>
                  <a:lnTo>
                    <a:pt x="232" y="11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59" name="Freeform 11"/>
            <p:cNvSpPr>
              <a:spLocks/>
            </p:cNvSpPr>
            <p:nvPr/>
          </p:nvSpPr>
          <p:spPr bwMode="ltGray">
            <a:xfrm>
              <a:off x="1852" y="147"/>
              <a:ext cx="232" cy="114"/>
            </a:xfrm>
            <a:custGeom>
              <a:avLst/>
              <a:gdLst>
                <a:gd name="T0" fmla="*/ 231 w 232"/>
                <a:gd name="T1" fmla="*/ 110 h 114"/>
                <a:gd name="T2" fmla="*/ 221 w 232"/>
                <a:gd name="T3" fmla="*/ 113 h 114"/>
                <a:gd name="T4" fmla="*/ 213 w 232"/>
                <a:gd name="T5" fmla="*/ 113 h 114"/>
                <a:gd name="T6" fmla="*/ 201 w 232"/>
                <a:gd name="T7" fmla="*/ 113 h 114"/>
                <a:gd name="T8" fmla="*/ 191 w 232"/>
                <a:gd name="T9" fmla="*/ 113 h 114"/>
                <a:gd name="T10" fmla="*/ 183 w 232"/>
                <a:gd name="T11" fmla="*/ 110 h 114"/>
                <a:gd name="T12" fmla="*/ 170 w 232"/>
                <a:gd name="T13" fmla="*/ 104 h 114"/>
                <a:gd name="T14" fmla="*/ 167 w 232"/>
                <a:gd name="T15" fmla="*/ 102 h 114"/>
                <a:gd name="T16" fmla="*/ 158 w 232"/>
                <a:gd name="T17" fmla="*/ 92 h 114"/>
                <a:gd name="T18" fmla="*/ 155 w 232"/>
                <a:gd name="T19" fmla="*/ 82 h 114"/>
                <a:gd name="T20" fmla="*/ 148 w 232"/>
                <a:gd name="T21" fmla="*/ 77 h 114"/>
                <a:gd name="T22" fmla="*/ 145 w 232"/>
                <a:gd name="T23" fmla="*/ 71 h 114"/>
                <a:gd name="T24" fmla="*/ 133 w 232"/>
                <a:gd name="T25" fmla="*/ 56 h 114"/>
                <a:gd name="T26" fmla="*/ 122 w 232"/>
                <a:gd name="T27" fmla="*/ 43 h 114"/>
                <a:gd name="T28" fmla="*/ 112 w 232"/>
                <a:gd name="T29" fmla="*/ 36 h 114"/>
                <a:gd name="T30" fmla="*/ 100 w 232"/>
                <a:gd name="T31" fmla="*/ 31 h 114"/>
                <a:gd name="T32" fmla="*/ 85 w 232"/>
                <a:gd name="T33" fmla="*/ 25 h 114"/>
                <a:gd name="T34" fmla="*/ 76 w 232"/>
                <a:gd name="T35" fmla="*/ 21 h 114"/>
                <a:gd name="T36" fmla="*/ 64 w 232"/>
                <a:gd name="T37" fmla="*/ 21 h 114"/>
                <a:gd name="T38" fmla="*/ 54 w 232"/>
                <a:gd name="T39" fmla="*/ 21 h 114"/>
                <a:gd name="T40" fmla="*/ 39 w 232"/>
                <a:gd name="T41" fmla="*/ 25 h 114"/>
                <a:gd name="T42" fmla="*/ 24 w 232"/>
                <a:gd name="T43" fmla="*/ 31 h 114"/>
                <a:gd name="T44" fmla="*/ 15 w 232"/>
                <a:gd name="T45" fmla="*/ 36 h 114"/>
                <a:gd name="T46" fmla="*/ 9 w 232"/>
                <a:gd name="T47" fmla="*/ 46 h 114"/>
                <a:gd name="T48" fmla="*/ 0 w 232"/>
                <a:gd name="T49" fmla="*/ 15 h 114"/>
                <a:gd name="T50" fmla="*/ 9 w 232"/>
                <a:gd name="T51" fmla="*/ 10 h 114"/>
                <a:gd name="T52" fmla="*/ 21 w 232"/>
                <a:gd name="T53" fmla="*/ 3 h 114"/>
                <a:gd name="T54" fmla="*/ 33 w 232"/>
                <a:gd name="T55" fmla="*/ 0 h 114"/>
                <a:gd name="T56" fmla="*/ 48 w 232"/>
                <a:gd name="T57" fmla="*/ 0 h 114"/>
                <a:gd name="T58" fmla="*/ 64 w 232"/>
                <a:gd name="T59" fmla="*/ 0 h 114"/>
                <a:gd name="T60" fmla="*/ 72 w 232"/>
                <a:gd name="T61" fmla="*/ 3 h 114"/>
                <a:gd name="T62" fmla="*/ 87 w 232"/>
                <a:gd name="T63" fmla="*/ 10 h 114"/>
                <a:gd name="T64" fmla="*/ 100 w 232"/>
                <a:gd name="T65" fmla="*/ 15 h 114"/>
                <a:gd name="T66" fmla="*/ 106 w 232"/>
                <a:gd name="T67" fmla="*/ 18 h 114"/>
                <a:gd name="T68" fmla="*/ 118 w 232"/>
                <a:gd name="T69" fmla="*/ 31 h 114"/>
                <a:gd name="T70" fmla="*/ 130 w 232"/>
                <a:gd name="T71" fmla="*/ 43 h 114"/>
                <a:gd name="T72" fmla="*/ 143 w 232"/>
                <a:gd name="T73" fmla="*/ 58 h 114"/>
                <a:gd name="T74" fmla="*/ 152 w 232"/>
                <a:gd name="T75" fmla="*/ 67 h 114"/>
                <a:gd name="T76" fmla="*/ 158 w 232"/>
                <a:gd name="T77" fmla="*/ 77 h 114"/>
                <a:gd name="T78" fmla="*/ 167 w 232"/>
                <a:gd name="T79" fmla="*/ 82 h 114"/>
                <a:gd name="T80" fmla="*/ 179 w 232"/>
                <a:gd name="T81" fmla="*/ 86 h 114"/>
                <a:gd name="T82" fmla="*/ 185 w 232"/>
                <a:gd name="T83" fmla="*/ 89 h 114"/>
                <a:gd name="T84" fmla="*/ 198 w 232"/>
                <a:gd name="T85" fmla="*/ 89 h 114"/>
                <a:gd name="T86" fmla="*/ 206 w 232"/>
                <a:gd name="T87" fmla="*/ 89 h 114"/>
                <a:gd name="T88" fmla="*/ 213 w 232"/>
                <a:gd name="T89" fmla="*/ 86 h 114"/>
                <a:gd name="T90" fmla="*/ 224 w 232"/>
                <a:gd name="T91" fmla="*/ 79 h 114"/>
                <a:gd name="T92" fmla="*/ 231 w 232"/>
                <a:gd name="T93"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2" h="114">
                  <a:moveTo>
                    <a:pt x="231" y="110"/>
                  </a:moveTo>
                  <a:lnTo>
                    <a:pt x="221" y="113"/>
                  </a:lnTo>
                  <a:lnTo>
                    <a:pt x="213" y="113"/>
                  </a:lnTo>
                  <a:lnTo>
                    <a:pt x="201" y="113"/>
                  </a:lnTo>
                  <a:lnTo>
                    <a:pt x="191" y="113"/>
                  </a:lnTo>
                  <a:lnTo>
                    <a:pt x="183" y="110"/>
                  </a:lnTo>
                  <a:lnTo>
                    <a:pt x="170" y="104"/>
                  </a:lnTo>
                  <a:lnTo>
                    <a:pt x="167" y="102"/>
                  </a:lnTo>
                  <a:lnTo>
                    <a:pt x="158" y="92"/>
                  </a:lnTo>
                  <a:lnTo>
                    <a:pt x="155" y="82"/>
                  </a:lnTo>
                  <a:lnTo>
                    <a:pt x="148" y="77"/>
                  </a:lnTo>
                  <a:lnTo>
                    <a:pt x="145" y="71"/>
                  </a:lnTo>
                  <a:lnTo>
                    <a:pt x="133" y="56"/>
                  </a:lnTo>
                  <a:lnTo>
                    <a:pt x="122" y="43"/>
                  </a:lnTo>
                  <a:lnTo>
                    <a:pt x="112" y="36"/>
                  </a:lnTo>
                  <a:lnTo>
                    <a:pt x="100" y="31"/>
                  </a:lnTo>
                  <a:lnTo>
                    <a:pt x="85" y="25"/>
                  </a:lnTo>
                  <a:lnTo>
                    <a:pt x="76" y="21"/>
                  </a:lnTo>
                  <a:lnTo>
                    <a:pt x="64" y="21"/>
                  </a:lnTo>
                  <a:lnTo>
                    <a:pt x="54" y="21"/>
                  </a:lnTo>
                  <a:lnTo>
                    <a:pt x="39" y="25"/>
                  </a:lnTo>
                  <a:lnTo>
                    <a:pt x="24" y="31"/>
                  </a:lnTo>
                  <a:lnTo>
                    <a:pt x="15" y="36"/>
                  </a:lnTo>
                  <a:lnTo>
                    <a:pt x="9" y="46"/>
                  </a:lnTo>
                  <a:lnTo>
                    <a:pt x="0" y="15"/>
                  </a:lnTo>
                  <a:lnTo>
                    <a:pt x="9" y="10"/>
                  </a:lnTo>
                  <a:lnTo>
                    <a:pt x="21" y="3"/>
                  </a:lnTo>
                  <a:lnTo>
                    <a:pt x="33" y="0"/>
                  </a:lnTo>
                  <a:lnTo>
                    <a:pt x="48" y="0"/>
                  </a:lnTo>
                  <a:lnTo>
                    <a:pt x="64" y="0"/>
                  </a:lnTo>
                  <a:lnTo>
                    <a:pt x="72" y="3"/>
                  </a:lnTo>
                  <a:lnTo>
                    <a:pt x="87" y="10"/>
                  </a:lnTo>
                  <a:lnTo>
                    <a:pt x="100" y="15"/>
                  </a:lnTo>
                  <a:lnTo>
                    <a:pt x="106" y="18"/>
                  </a:lnTo>
                  <a:lnTo>
                    <a:pt x="118" y="31"/>
                  </a:lnTo>
                  <a:lnTo>
                    <a:pt x="130" y="43"/>
                  </a:lnTo>
                  <a:lnTo>
                    <a:pt x="143" y="58"/>
                  </a:lnTo>
                  <a:lnTo>
                    <a:pt x="152" y="67"/>
                  </a:lnTo>
                  <a:lnTo>
                    <a:pt x="158" y="77"/>
                  </a:lnTo>
                  <a:lnTo>
                    <a:pt x="167" y="82"/>
                  </a:lnTo>
                  <a:lnTo>
                    <a:pt x="179" y="86"/>
                  </a:lnTo>
                  <a:lnTo>
                    <a:pt x="185" y="89"/>
                  </a:lnTo>
                  <a:lnTo>
                    <a:pt x="198" y="89"/>
                  </a:lnTo>
                  <a:lnTo>
                    <a:pt x="206" y="89"/>
                  </a:lnTo>
                  <a:lnTo>
                    <a:pt x="213" y="86"/>
                  </a:lnTo>
                  <a:lnTo>
                    <a:pt x="224" y="79"/>
                  </a:lnTo>
                  <a:lnTo>
                    <a:pt x="231" y="11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0" name="Freeform 12"/>
            <p:cNvSpPr>
              <a:spLocks/>
            </p:cNvSpPr>
            <p:nvPr/>
          </p:nvSpPr>
          <p:spPr bwMode="ltGray">
            <a:xfrm>
              <a:off x="151" y="121"/>
              <a:ext cx="233" cy="120"/>
            </a:xfrm>
            <a:custGeom>
              <a:avLst/>
              <a:gdLst>
                <a:gd name="T0" fmla="*/ 232 w 233"/>
                <a:gd name="T1" fmla="*/ 116 h 120"/>
                <a:gd name="T2" fmla="*/ 223 w 233"/>
                <a:gd name="T3" fmla="*/ 116 h 120"/>
                <a:gd name="T4" fmla="*/ 214 w 233"/>
                <a:gd name="T5" fmla="*/ 119 h 120"/>
                <a:gd name="T6" fmla="*/ 204 w 233"/>
                <a:gd name="T7" fmla="*/ 119 h 120"/>
                <a:gd name="T8" fmla="*/ 193 w 233"/>
                <a:gd name="T9" fmla="*/ 116 h 120"/>
                <a:gd name="T10" fmla="*/ 183 w 233"/>
                <a:gd name="T11" fmla="*/ 112 h 120"/>
                <a:gd name="T12" fmla="*/ 174 w 233"/>
                <a:gd name="T13" fmla="*/ 106 h 120"/>
                <a:gd name="T14" fmla="*/ 168 w 233"/>
                <a:gd name="T15" fmla="*/ 103 h 120"/>
                <a:gd name="T16" fmla="*/ 158 w 233"/>
                <a:gd name="T17" fmla="*/ 94 h 120"/>
                <a:gd name="T18" fmla="*/ 156 w 233"/>
                <a:gd name="T19" fmla="*/ 85 h 120"/>
                <a:gd name="T20" fmla="*/ 150 w 233"/>
                <a:gd name="T21" fmla="*/ 78 h 120"/>
                <a:gd name="T22" fmla="*/ 147 w 233"/>
                <a:gd name="T23" fmla="*/ 72 h 120"/>
                <a:gd name="T24" fmla="*/ 137 w 233"/>
                <a:gd name="T25" fmla="*/ 60 h 120"/>
                <a:gd name="T26" fmla="*/ 122 w 233"/>
                <a:gd name="T27" fmla="*/ 44 h 120"/>
                <a:gd name="T28" fmla="*/ 116 w 233"/>
                <a:gd name="T29" fmla="*/ 38 h 120"/>
                <a:gd name="T30" fmla="*/ 101 w 233"/>
                <a:gd name="T31" fmla="*/ 31 h 120"/>
                <a:gd name="T32" fmla="*/ 86 w 233"/>
                <a:gd name="T33" fmla="*/ 25 h 120"/>
                <a:gd name="T34" fmla="*/ 76 w 233"/>
                <a:gd name="T35" fmla="*/ 22 h 120"/>
                <a:gd name="T36" fmla="*/ 67 w 233"/>
                <a:gd name="T37" fmla="*/ 22 h 120"/>
                <a:gd name="T38" fmla="*/ 55 w 233"/>
                <a:gd name="T39" fmla="*/ 22 h 120"/>
                <a:gd name="T40" fmla="*/ 40 w 233"/>
                <a:gd name="T41" fmla="*/ 28 h 120"/>
                <a:gd name="T42" fmla="*/ 25 w 233"/>
                <a:gd name="T43" fmla="*/ 31 h 120"/>
                <a:gd name="T44" fmla="*/ 18 w 233"/>
                <a:gd name="T45" fmla="*/ 41 h 120"/>
                <a:gd name="T46" fmla="*/ 12 w 233"/>
                <a:gd name="T47" fmla="*/ 47 h 120"/>
                <a:gd name="T48" fmla="*/ 0 w 233"/>
                <a:gd name="T49" fmla="*/ 16 h 120"/>
                <a:gd name="T50" fmla="*/ 10 w 233"/>
                <a:gd name="T51" fmla="*/ 10 h 120"/>
                <a:gd name="T52" fmla="*/ 21 w 233"/>
                <a:gd name="T53" fmla="*/ 7 h 120"/>
                <a:gd name="T54" fmla="*/ 36 w 233"/>
                <a:gd name="T55" fmla="*/ 3 h 120"/>
                <a:gd name="T56" fmla="*/ 49 w 233"/>
                <a:gd name="T57" fmla="*/ 0 h 120"/>
                <a:gd name="T58" fmla="*/ 64 w 233"/>
                <a:gd name="T59" fmla="*/ 3 h 120"/>
                <a:gd name="T60" fmla="*/ 76 w 233"/>
                <a:gd name="T61" fmla="*/ 7 h 120"/>
                <a:gd name="T62" fmla="*/ 89 w 233"/>
                <a:gd name="T63" fmla="*/ 13 h 120"/>
                <a:gd name="T64" fmla="*/ 101 w 233"/>
                <a:gd name="T65" fmla="*/ 16 h 120"/>
                <a:gd name="T66" fmla="*/ 107 w 233"/>
                <a:gd name="T67" fmla="*/ 22 h 120"/>
                <a:gd name="T68" fmla="*/ 119 w 233"/>
                <a:gd name="T69" fmla="*/ 31 h 120"/>
                <a:gd name="T70" fmla="*/ 132 w 233"/>
                <a:gd name="T71" fmla="*/ 47 h 120"/>
                <a:gd name="T72" fmla="*/ 143 w 233"/>
                <a:gd name="T73" fmla="*/ 60 h 120"/>
                <a:gd name="T74" fmla="*/ 153 w 233"/>
                <a:gd name="T75" fmla="*/ 72 h 120"/>
                <a:gd name="T76" fmla="*/ 158 w 233"/>
                <a:gd name="T77" fmla="*/ 78 h 120"/>
                <a:gd name="T78" fmla="*/ 171 w 233"/>
                <a:gd name="T79" fmla="*/ 85 h 120"/>
                <a:gd name="T80" fmla="*/ 180 w 233"/>
                <a:gd name="T81" fmla="*/ 91 h 120"/>
                <a:gd name="T82" fmla="*/ 189 w 233"/>
                <a:gd name="T83" fmla="*/ 94 h 120"/>
                <a:gd name="T84" fmla="*/ 199 w 233"/>
                <a:gd name="T85" fmla="*/ 94 h 120"/>
                <a:gd name="T86" fmla="*/ 208 w 233"/>
                <a:gd name="T87" fmla="*/ 91 h 120"/>
                <a:gd name="T88" fmla="*/ 214 w 233"/>
                <a:gd name="T89" fmla="*/ 91 h 120"/>
                <a:gd name="T90" fmla="*/ 226 w 233"/>
                <a:gd name="T91" fmla="*/ 85 h 120"/>
                <a:gd name="T92" fmla="*/ 232 w 233"/>
                <a:gd name="T93" fmla="*/ 11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3" h="120">
                  <a:moveTo>
                    <a:pt x="232" y="116"/>
                  </a:moveTo>
                  <a:lnTo>
                    <a:pt x="223" y="116"/>
                  </a:lnTo>
                  <a:lnTo>
                    <a:pt x="214" y="119"/>
                  </a:lnTo>
                  <a:lnTo>
                    <a:pt x="204" y="119"/>
                  </a:lnTo>
                  <a:lnTo>
                    <a:pt x="193" y="116"/>
                  </a:lnTo>
                  <a:lnTo>
                    <a:pt x="183" y="112"/>
                  </a:lnTo>
                  <a:lnTo>
                    <a:pt x="174" y="106"/>
                  </a:lnTo>
                  <a:lnTo>
                    <a:pt x="168" y="103"/>
                  </a:lnTo>
                  <a:lnTo>
                    <a:pt x="158" y="94"/>
                  </a:lnTo>
                  <a:lnTo>
                    <a:pt x="156" y="85"/>
                  </a:lnTo>
                  <a:lnTo>
                    <a:pt x="150" y="78"/>
                  </a:lnTo>
                  <a:lnTo>
                    <a:pt x="147" y="72"/>
                  </a:lnTo>
                  <a:lnTo>
                    <a:pt x="137" y="60"/>
                  </a:lnTo>
                  <a:lnTo>
                    <a:pt x="122" y="44"/>
                  </a:lnTo>
                  <a:lnTo>
                    <a:pt x="116" y="38"/>
                  </a:lnTo>
                  <a:lnTo>
                    <a:pt x="101" y="31"/>
                  </a:lnTo>
                  <a:lnTo>
                    <a:pt x="86" y="25"/>
                  </a:lnTo>
                  <a:lnTo>
                    <a:pt x="76" y="22"/>
                  </a:lnTo>
                  <a:lnTo>
                    <a:pt x="67" y="22"/>
                  </a:lnTo>
                  <a:lnTo>
                    <a:pt x="55" y="22"/>
                  </a:lnTo>
                  <a:lnTo>
                    <a:pt x="40" y="28"/>
                  </a:lnTo>
                  <a:lnTo>
                    <a:pt x="25" y="31"/>
                  </a:lnTo>
                  <a:lnTo>
                    <a:pt x="18" y="41"/>
                  </a:lnTo>
                  <a:lnTo>
                    <a:pt x="12" y="47"/>
                  </a:lnTo>
                  <a:lnTo>
                    <a:pt x="0" y="16"/>
                  </a:lnTo>
                  <a:lnTo>
                    <a:pt x="10" y="10"/>
                  </a:lnTo>
                  <a:lnTo>
                    <a:pt x="21" y="7"/>
                  </a:lnTo>
                  <a:lnTo>
                    <a:pt x="36" y="3"/>
                  </a:lnTo>
                  <a:lnTo>
                    <a:pt x="49" y="0"/>
                  </a:lnTo>
                  <a:lnTo>
                    <a:pt x="64" y="3"/>
                  </a:lnTo>
                  <a:lnTo>
                    <a:pt x="76" y="7"/>
                  </a:lnTo>
                  <a:lnTo>
                    <a:pt x="89" y="13"/>
                  </a:lnTo>
                  <a:lnTo>
                    <a:pt x="101" y="16"/>
                  </a:lnTo>
                  <a:lnTo>
                    <a:pt x="107" y="22"/>
                  </a:lnTo>
                  <a:lnTo>
                    <a:pt x="119" y="31"/>
                  </a:lnTo>
                  <a:lnTo>
                    <a:pt x="132" y="47"/>
                  </a:lnTo>
                  <a:lnTo>
                    <a:pt x="143" y="60"/>
                  </a:lnTo>
                  <a:lnTo>
                    <a:pt x="153" y="72"/>
                  </a:lnTo>
                  <a:lnTo>
                    <a:pt x="158" y="78"/>
                  </a:lnTo>
                  <a:lnTo>
                    <a:pt x="171" y="85"/>
                  </a:lnTo>
                  <a:lnTo>
                    <a:pt x="180" y="91"/>
                  </a:lnTo>
                  <a:lnTo>
                    <a:pt x="189" y="94"/>
                  </a:lnTo>
                  <a:lnTo>
                    <a:pt x="199" y="94"/>
                  </a:lnTo>
                  <a:lnTo>
                    <a:pt x="208" y="91"/>
                  </a:lnTo>
                  <a:lnTo>
                    <a:pt x="214" y="91"/>
                  </a:lnTo>
                  <a:lnTo>
                    <a:pt x="226" y="85"/>
                  </a:lnTo>
                  <a:lnTo>
                    <a:pt x="232" y="11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1" name="Freeform 13"/>
            <p:cNvSpPr>
              <a:spLocks/>
            </p:cNvSpPr>
            <p:nvPr/>
          </p:nvSpPr>
          <p:spPr bwMode="ltGray">
            <a:xfrm>
              <a:off x="1756" y="3890"/>
              <a:ext cx="228" cy="116"/>
            </a:xfrm>
            <a:custGeom>
              <a:avLst/>
              <a:gdLst>
                <a:gd name="T0" fmla="*/ 227 w 228"/>
                <a:gd name="T1" fmla="*/ 112 h 116"/>
                <a:gd name="T2" fmla="*/ 220 w 228"/>
                <a:gd name="T3" fmla="*/ 115 h 116"/>
                <a:gd name="T4" fmla="*/ 209 w 228"/>
                <a:gd name="T5" fmla="*/ 115 h 116"/>
                <a:gd name="T6" fmla="*/ 200 w 228"/>
                <a:gd name="T7" fmla="*/ 115 h 116"/>
                <a:gd name="T8" fmla="*/ 187 w 228"/>
                <a:gd name="T9" fmla="*/ 112 h 116"/>
                <a:gd name="T10" fmla="*/ 179 w 228"/>
                <a:gd name="T11" fmla="*/ 108 h 116"/>
                <a:gd name="T12" fmla="*/ 169 w 228"/>
                <a:gd name="T13" fmla="*/ 105 h 116"/>
                <a:gd name="T14" fmla="*/ 164 w 228"/>
                <a:gd name="T15" fmla="*/ 100 h 116"/>
                <a:gd name="T16" fmla="*/ 157 w 228"/>
                <a:gd name="T17" fmla="*/ 90 h 116"/>
                <a:gd name="T18" fmla="*/ 151 w 228"/>
                <a:gd name="T19" fmla="*/ 84 h 116"/>
                <a:gd name="T20" fmla="*/ 148 w 228"/>
                <a:gd name="T21" fmla="*/ 77 h 116"/>
                <a:gd name="T22" fmla="*/ 145 w 228"/>
                <a:gd name="T23" fmla="*/ 72 h 116"/>
                <a:gd name="T24" fmla="*/ 133 w 228"/>
                <a:gd name="T25" fmla="*/ 56 h 116"/>
                <a:gd name="T26" fmla="*/ 118 w 228"/>
                <a:gd name="T27" fmla="*/ 41 h 116"/>
                <a:gd name="T28" fmla="*/ 112 w 228"/>
                <a:gd name="T29" fmla="*/ 35 h 116"/>
                <a:gd name="T30" fmla="*/ 96 w 228"/>
                <a:gd name="T31" fmla="*/ 31 h 116"/>
                <a:gd name="T32" fmla="*/ 84 w 228"/>
                <a:gd name="T33" fmla="*/ 25 h 116"/>
                <a:gd name="T34" fmla="*/ 73 w 228"/>
                <a:gd name="T35" fmla="*/ 22 h 116"/>
                <a:gd name="T36" fmla="*/ 63 w 228"/>
                <a:gd name="T37" fmla="*/ 19 h 116"/>
                <a:gd name="T38" fmla="*/ 51 w 228"/>
                <a:gd name="T39" fmla="*/ 22 h 116"/>
                <a:gd name="T40" fmla="*/ 36 w 228"/>
                <a:gd name="T41" fmla="*/ 25 h 116"/>
                <a:gd name="T42" fmla="*/ 21 w 228"/>
                <a:gd name="T43" fmla="*/ 31 h 116"/>
                <a:gd name="T44" fmla="*/ 15 w 228"/>
                <a:gd name="T45" fmla="*/ 38 h 116"/>
                <a:gd name="T46" fmla="*/ 9 w 228"/>
                <a:gd name="T47" fmla="*/ 43 h 116"/>
                <a:gd name="T48" fmla="*/ 0 w 228"/>
                <a:gd name="T49" fmla="*/ 13 h 116"/>
                <a:gd name="T50" fmla="*/ 6 w 228"/>
                <a:gd name="T51" fmla="*/ 10 h 116"/>
                <a:gd name="T52" fmla="*/ 21 w 228"/>
                <a:gd name="T53" fmla="*/ 4 h 116"/>
                <a:gd name="T54" fmla="*/ 33 w 228"/>
                <a:gd name="T55" fmla="*/ 0 h 116"/>
                <a:gd name="T56" fmla="*/ 48 w 228"/>
                <a:gd name="T57" fmla="*/ 0 h 116"/>
                <a:gd name="T58" fmla="*/ 61 w 228"/>
                <a:gd name="T59" fmla="*/ 0 h 116"/>
                <a:gd name="T60" fmla="*/ 73 w 228"/>
                <a:gd name="T61" fmla="*/ 4 h 116"/>
                <a:gd name="T62" fmla="*/ 88 w 228"/>
                <a:gd name="T63" fmla="*/ 10 h 116"/>
                <a:gd name="T64" fmla="*/ 96 w 228"/>
                <a:gd name="T65" fmla="*/ 13 h 116"/>
                <a:gd name="T66" fmla="*/ 103 w 228"/>
                <a:gd name="T67" fmla="*/ 19 h 116"/>
                <a:gd name="T68" fmla="*/ 118 w 228"/>
                <a:gd name="T69" fmla="*/ 31 h 116"/>
                <a:gd name="T70" fmla="*/ 130 w 228"/>
                <a:gd name="T71" fmla="*/ 43 h 116"/>
                <a:gd name="T72" fmla="*/ 139 w 228"/>
                <a:gd name="T73" fmla="*/ 56 h 116"/>
                <a:gd name="T74" fmla="*/ 148 w 228"/>
                <a:gd name="T75" fmla="*/ 69 h 116"/>
                <a:gd name="T76" fmla="*/ 157 w 228"/>
                <a:gd name="T77" fmla="*/ 74 h 116"/>
                <a:gd name="T78" fmla="*/ 166 w 228"/>
                <a:gd name="T79" fmla="*/ 84 h 116"/>
                <a:gd name="T80" fmla="*/ 175 w 228"/>
                <a:gd name="T81" fmla="*/ 87 h 116"/>
                <a:gd name="T82" fmla="*/ 184 w 228"/>
                <a:gd name="T83" fmla="*/ 90 h 116"/>
                <a:gd name="T84" fmla="*/ 194 w 228"/>
                <a:gd name="T85" fmla="*/ 90 h 116"/>
                <a:gd name="T86" fmla="*/ 202 w 228"/>
                <a:gd name="T87" fmla="*/ 90 h 116"/>
                <a:gd name="T88" fmla="*/ 209 w 228"/>
                <a:gd name="T89" fmla="*/ 87 h 116"/>
                <a:gd name="T90" fmla="*/ 220 w 228"/>
                <a:gd name="T91" fmla="*/ 81 h 116"/>
                <a:gd name="T92" fmla="*/ 227 w 228"/>
                <a:gd name="T93" fmla="*/ 11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8" h="116">
                  <a:moveTo>
                    <a:pt x="227" y="112"/>
                  </a:moveTo>
                  <a:lnTo>
                    <a:pt x="220" y="115"/>
                  </a:lnTo>
                  <a:lnTo>
                    <a:pt x="209" y="115"/>
                  </a:lnTo>
                  <a:lnTo>
                    <a:pt x="200" y="115"/>
                  </a:lnTo>
                  <a:lnTo>
                    <a:pt x="187" y="112"/>
                  </a:lnTo>
                  <a:lnTo>
                    <a:pt x="179" y="108"/>
                  </a:lnTo>
                  <a:lnTo>
                    <a:pt x="169" y="105"/>
                  </a:lnTo>
                  <a:lnTo>
                    <a:pt x="164" y="100"/>
                  </a:lnTo>
                  <a:lnTo>
                    <a:pt x="157" y="90"/>
                  </a:lnTo>
                  <a:lnTo>
                    <a:pt x="151" y="84"/>
                  </a:lnTo>
                  <a:lnTo>
                    <a:pt x="148" y="77"/>
                  </a:lnTo>
                  <a:lnTo>
                    <a:pt x="145" y="72"/>
                  </a:lnTo>
                  <a:lnTo>
                    <a:pt x="133" y="56"/>
                  </a:lnTo>
                  <a:lnTo>
                    <a:pt x="118" y="41"/>
                  </a:lnTo>
                  <a:lnTo>
                    <a:pt x="112" y="35"/>
                  </a:lnTo>
                  <a:lnTo>
                    <a:pt x="96" y="31"/>
                  </a:lnTo>
                  <a:lnTo>
                    <a:pt x="84" y="25"/>
                  </a:lnTo>
                  <a:lnTo>
                    <a:pt x="73" y="22"/>
                  </a:lnTo>
                  <a:lnTo>
                    <a:pt x="63" y="19"/>
                  </a:lnTo>
                  <a:lnTo>
                    <a:pt x="51" y="22"/>
                  </a:lnTo>
                  <a:lnTo>
                    <a:pt x="36" y="25"/>
                  </a:lnTo>
                  <a:lnTo>
                    <a:pt x="21" y="31"/>
                  </a:lnTo>
                  <a:lnTo>
                    <a:pt x="15" y="38"/>
                  </a:lnTo>
                  <a:lnTo>
                    <a:pt x="9" y="43"/>
                  </a:lnTo>
                  <a:lnTo>
                    <a:pt x="0" y="13"/>
                  </a:lnTo>
                  <a:lnTo>
                    <a:pt x="6" y="10"/>
                  </a:lnTo>
                  <a:lnTo>
                    <a:pt x="21" y="4"/>
                  </a:lnTo>
                  <a:lnTo>
                    <a:pt x="33" y="0"/>
                  </a:lnTo>
                  <a:lnTo>
                    <a:pt x="48" y="0"/>
                  </a:lnTo>
                  <a:lnTo>
                    <a:pt x="61" y="0"/>
                  </a:lnTo>
                  <a:lnTo>
                    <a:pt x="73" y="4"/>
                  </a:lnTo>
                  <a:lnTo>
                    <a:pt x="88" y="10"/>
                  </a:lnTo>
                  <a:lnTo>
                    <a:pt x="96" y="13"/>
                  </a:lnTo>
                  <a:lnTo>
                    <a:pt x="103" y="19"/>
                  </a:lnTo>
                  <a:lnTo>
                    <a:pt x="118" y="31"/>
                  </a:lnTo>
                  <a:lnTo>
                    <a:pt x="130" y="43"/>
                  </a:lnTo>
                  <a:lnTo>
                    <a:pt x="139" y="56"/>
                  </a:lnTo>
                  <a:lnTo>
                    <a:pt x="148" y="69"/>
                  </a:lnTo>
                  <a:lnTo>
                    <a:pt x="157" y="74"/>
                  </a:lnTo>
                  <a:lnTo>
                    <a:pt x="166" y="84"/>
                  </a:lnTo>
                  <a:lnTo>
                    <a:pt x="175" y="87"/>
                  </a:lnTo>
                  <a:lnTo>
                    <a:pt x="184" y="90"/>
                  </a:lnTo>
                  <a:lnTo>
                    <a:pt x="194" y="90"/>
                  </a:lnTo>
                  <a:lnTo>
                    <a:pt x="202" y="90"/>
                  </a:lnTo>
                  <a:lnTo>
                    <a:pt x="209" y="87"/>
                  </a:lnTo>
                  <a:lnTo>
                    <a:pt x="220" y="81"/>
                  </a:lnTo>
                  <a:lnTo>
                    <a:pt x="227" y="112"/>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2" name="Freeform 14"/>
            <p:cNvSpPr>
              <a:spLocks/>
            </p:cNvSpPr>
            <p:nvPr/>
          </p:nvSpPr>
          <p:spPr bwMode="ltGray">
            <a:xfrm>
              <a:off x="5489" y="3411"/>
              <a:ext cx="228" cy="116"/>
            </a:xfrm>
            <a:custGeom>
              <a:avLst/>
              <a:gdLst>
                <a:gd name="T0" fmla="*/ 227 w 228"/>
                <a:gd name="T1" fmla="*/ 3 h 116"/>
                <a:gd name="T2" fmla="*/ 220 w 228"/>
                <a:gd name="T3" fmla="*/ 3 h 116"/>
                <a:gd name="T4" fmla="*/ 209 w 228"/>
                <a:gd name="T5" fmla="*/ 0 h 116"/>
                <a:gd name="T6" fmla="*/ 200 w 228"/>
                <a:gd name="T7" fmla="*/ 0 h 116"/>
                <a:gd name="T8" fmla="*/ 190 w 228"/>
                <a:gd name="T9" fmla="*/ 3 h 116"/>
                <a:gd name="T10" fmla="*/ 179 w 228"/>
                <a:gd name="T11" fmla="*/ 6 h 116"/>
                <a:gd name="T12" fmla="*/ 169 w 228"/>
                <a:gd name="T13" fmla="*/ 9 h 116"/>
                <a:gd name="T14" fmla="*/ 164 w 228"/>
                <a:gd name="T15" fmla="*/ 16 h 116"/>
                <a:gd name="T16" fmla="*/ 157 w 228"/>
                <a:gd name="T17" fmla="*/ 24 h 116"/>
                <a:gd name="T18" fmla="*/ 151 w 228"/>
                <a:gd name="T19" fmla="*/ 34 h 116"/>
                <a:gd name="T20" fmla="*/ 148 w 228"/>
                <a:gd name="T21" fmla="*/ 40 h 116"/>
                <a:gd name="T22" fmla="*/ 145 w 228"/>
                <a:gd name="T23" fmla="*/ 47 h 116"/>
                <a:gd name="T24" fmla="*/ 133 w 228"/>
                <a:gd name="T25" fmla="*/ 58 h 116"/>
                <a:gd name="T26" fmla="*/ 118 w 228"/>
                <a:gd name="T27" fmla="*/ 74 h 116"/>
                <a:gd name="T28" fmla="*/ 112 w 228"/>
                <a:gd name="T29" fmla="*/ 78 h 116"/>
                <a:gd name="T30" fmla="*/ 96 w 228"/>
                <a:gd name="T31" fmla="*/ 87 h 116"/>
                <a:gd name="T32" fmla="*/ 84 w 228"/>
                <a:gd name="T33" fmla="*/ 90 h 116"/>
                <a:gd name="T34" fmla="*/ 73 w 228"/>
                <a:gd name="T35" fmla="*/ 94 h 116"/>
                <a:gd name="T36" fmla="*/ 63 w 228"/>
                <a:gd name="T37" fmla="*/ 96 h 116"/>
                <a:gd name="T38" fmla="*/ 51 w 228"/>
                <a:gd name="T39" fmla="*/ 94 h 116"/>
                <a:gd name="T40" fmla="*/ 36 w 228"/>
                <a:gd name="T41" fmla="*/ 90 h 116"/>
                <a:gd name="T42" fmla="*/ 21 w 228"/>
                <a:gd name="T43" fmla="*/ 84 h 116"/>
                <a:gd name="T44" fmla="*/ 15 w 228"/>
                <a:gd name="T45" fmla="*/ 78 h 116"/>
                <a:gd name="T46" fmla="*/ 9 w 228"/>
                <a:gd name="T47" fmla="*/ 71 h 116"/>
                <a:gd name="T48" fmla="*/ 0 w 228"/>
                <a:gd name="T49" fmla="*/ 102 h 116"/>
                <a:gd name="T50" fmla="*/ 6 w 228"/>
                <a:gd name="T51" fmla="*/ 109 h 116"/>
                <a:gd name="T52" fmla="*/ 18 w 228"/>
                <a:gd name="T53" fmla="*/ 112 h 116"/>
                <a:gd name="T54" fmla="*/ 33 w 228"/>
                <a:gd name="T55" fmla="*/ 115 h 116"/>
                <a:gd name="T56" fmla="*/ 48 w 228"/>
                <a:gd name="T57" fmla="*/ 115 h 116"/>
                <a:gd name="T58" fmla="*/ 61 w 228"/>
                <a:gd name="T59" fmla="*/ 115 h 116"/>
                <a:gd name="T60" fmla="*/ 73 w 228"/>
                <a:gd name="T61" fmla="*/ 112 h 116"/>
                <a:gd name="T62" fmla="*/ 88 w 228"/>
                <a:gd name="T63" fmla="*/ 109 h 116"/>
                <a:gd name="T64" fmla="*/ 96 w 228"/>
                <a:gd name="T65" fmla="*/ 102 h 116"/>
                <a:gd name="T66" fmla="*/ 103 w 228"/>
                <a:gd name="T67" fmla="*/ 96 h 116"/>
                <a:gd name="T68" fmla="*/ 118 w 228"/>
                <a:gd name="T69" fmla="*/ 84 h 116"/>
                <a:gd name="T70" fmla="*/ 130 w 228"/>
                <a:gd name="T71" fmla="*/ 71 h 116"/>
                <a:gd name="T72" fmla="*/ 139 w 228"/>
                <a:gd name="T73" fmla="*/ 58 h 116"/>
                <a:gd name="T74" fmla="*/ 148 w 228"/>
                <a:gd name="T75" fmla="*/ 47 h 116"/>
                <a:gd name="T76" fmla="*/ 157 w 228"/>
                <a:gd name="T77" fmla="*/ 40 h 116"/>
                <a:gd name="T78" fmla="*/ 166 w 228"/>
                <a:gd name="T79" fmla="*/ 34 h 116"/>
                <a:gd name="T80" fmla="*/ 175 w 228"/>
                <a:gd name="T81" fmla="*/ 27 h 116"/>
                <a:gd name="T82" fmla="*/ 184 w 228"/>
                <a:gd name="T83" fmla="*/ 24 h 116"/>
                <a:gd name="T84" fmla="*/ 194 w 228"/>
                <a:gd name="T85" fmla="*/ 24 h 116"/>
                <a:gd name="T86" fmla="*/ 202 w 228"/>
                <a:gd name="T87" fmla="*/ 24 h 116"/>
                <a:gd name="T88" fmla="*/ 209 w 228"/>
                <a:gd name="T89" fmla="*/ 27 h 116"/>
                <a:gd name="T90" fmla="*/ 220 w 228"/>
                <a:gd name="T91" fmla="*/ 34 h 116"/>
                <a:gd name="T92" fmla="*/ 227 w 228"/>
                <a:gd name="T93" fmla="*/ 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8" h="116">
                  <a:moveTo>
                    <a:pt x="227" y="3"/>
                  </a:moveTo>
                  <a:lnTo>
                    <a:pt x="220" y="3"/>
                  </a:lnTo>
                  <a:lnTo>
                    <a:pt x="209" y="0"/>
                  </a:lnTo>
                  <a:lnTo>
                    <a:pt x="200" y="0"/>
                  </a:lnTo>
                  <a:lnTo>
                    <a:pt x="190" y="3"/>
                  </a:lnTo>
                  <a:lnTo>
                    <a:pt x="179" y="6"/>
                  </a:lnTo>
                  <a:lnTo>
                    <a:pt x="169" y="9"/>
                  </a:lnTo>
                  <a:lnTo>
                    <a:pt x="164" y="16"/>
                  </a:lnTo>
                  <a:lnTo>
                    <a:pt x="157" y="24"/>
                  </a:lnTo>
                  <a:lnTo>
                    <a:pt x="151" y="34"/>
                  </a:lnTo>
                  <a:lnTo>
                    <a:pt x="148" y="40"/>
                  </a:lnTo>
                  <a:lnTo>
                    <a:pt x="145" y="47"/>
                  </a:lnTo>
                  <a:lnTo>
                    <a:pt x="133" y="58"/>
                  </a:lnTo>
                  <a:lnTo>
                    <a:pt x="118" y="74"/>
                  </a:lnTo>
                  <a:lnTo>
                    <a:pt x="112" y="78"/>
                  </a:lnTo>
                  <a:lnTo>
                    <a:pt x="96" y="87"/>
                  </a:lnTo>
                  <a:lnTo>
                    <a:pt x="84" y="90"/>
                  </a:lnTo>
                  <a:lnTo>
                    <a:pt x="73" y="94"/>
                  </a:lnTo>
                  <a:lnTo>
                    <a:pt x="63" y="96"/>
                  </a:lnTo>
                  <a:lnTo>
                    <a:pt x="51" y="94"/>
                  </a:lnTo>
                  <a:lnTo>
                    <a:pt x="36" y="90"/>
                  </a:lnTo>
                  <a:lnTo>
                    <a:pt x="21" y="84"/>
                  </a:lnTo>
                  <a:lnTo>
                    <a:pt x="15" y="78"/>
                  </a:lnTo>
                  <a:lnTo>
                    <a:pt x="9" y="71"/>
                  </a:lnTo>
                  <a:lnTo>
                    <a:pt x="0" y="102"/>
                  </a:lnTo>
                  <a:lnTo>
                    <a:pt x="6" y="109"/>
                  </a:lnTo>
                  <a:lnTo>
                    <a:pt x="18" y="112"/>
                  </a:lnTo>
                  <a:lnTo>
                    <a:pt x="33" y="115"/>
                  </a:lnTo>
                  <a:lnTo>
                    <a:pt x="48" y="115"/>
                  </a:lnTo>
                  <a:lnTo>
                    <a:pt x="61" y="115"/>
                  </a:lnTo>
                  <a:lnTo>
                    <a:pt x="73" y="112"/>
                  </a:lnTo>
                  <a:lnTo>
                    <a:pt x="88" y="109"/>
                  </a:lnTo>
                  <a:lnTo>
                    <a:pt x="96" y="102"/>
                  </a:lnTo>
                  <a:lnTo>
                    <a:pt x="103" y="96"/>
                  </a:lnTo>
                  <a:lnTo>
                    <a:pt x="118" y="84"/>
                  </a:lnTo>
                  <a:lnTo>
                    <a:pt x="130" y="71"/>
                  </a:lnTo>
                  <a:lnTo>
                    <a:pt x="139" y="58"/>
                  </a:lnTo>
                  <a:lnTo>
                    <a:pt x="148" y="47"/>
                  </a:lnTo>
                  <a:lnTo>
                    <a:pt x="157" y="40"/>
                  </a:lnTo>
                  <a:lnTo>
                    <a:pt x="166" y="34"/>
                  </a:lnTo>
                  <a:lnTo>
                    <a:pt x="175" y="27"/>
                  </a:lnTo>
                  <a:lnTo>
                    <a:pt x="184" y="24"/>
                  </a:lnTo>
                  <a:lnTo>
                    <a:pt x="194" y="24"/>
                  </a:lnTo>
                  <a:lnTo>
                    <a:pt x="202" y="24"/>
                  </a:lnTo>
                  <a:lnTo>
                    <a:pt x="209" y="27"/>
                  </a:lnTo>
                  <a:lnTo>
                    <a:pt x="220" y="34"/>
                  </a:lnTo>
                  <a:lnTo>
                    <a:pt x="227" y="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3" name="Freeform 15"/>
            <p:cNvSpPr>
              <a:spLocks/>
            </p:cNvSpPr>
            <p:nvPr/>
          </p:nvSpPr>
          <p:spPr bwMode="ltGray">
            <a:xfrm>
              <a:off x="5442" y="2855"/>
              <a:ext cx="66" cy="61"/>
            </a:xfrm>
            <a:custGeom>
              <a:avLst/>
              <a:gdLst>
                <a:gd name="T0" fmla="*/ 21 w 66"/>
                <a:gd name="T1" fmla="*/ 0 h 61"/>
                <a:gd name="T2" fmla="*/ 0 w 66"/>
                <a:gd name="T3" fmla="*/ 39 h 61"/>
                <a:gd name="T4" fmla="*/ 41 w 66"/>
                <a:gd name="T5" fmla="*/ 60 h 61"/>
                <a:gd name="T6" fmla="*/ 65 w 66"/>
                <a:gd name="T7" fmla="*/ 20 h 61"/>
                <a:gd name="T8" fmla="*/ 21 w 66"/>
                <a:gd name="T9" fmla="*/ 0 h 61"/>
              </a:gdLst>
              <a:ahLst/>
              <a:cxnLst>
                <a:cxn ang="0">
                  <a:pos x="T0" y="T1"/>
                </a:cxn>
                <a:cxn ang="0">
                  <a:pos x="T2" y="T3"/>
                </a:cxn>
                <a:cxn ang="0">
                  <a:pos x="T4" y="T5"/>
                </a:cxn>
                <a:cxn ang="0">
                  <a:pos x="T6" y="T7"/>
                </a:cxn>
                <a:cxn ang="0">
                  <a:pos x="T8" y="T9"/>
                </a:cxn>
              </a:cxnLst>
              <a:rect l="0" t="0" r="r" b="b"/>
              <a:pathLst>
                <a:path w="66" h="61">
                  <a:moveTo>
                    <a:pt x="21" y="0"/>
                  </a:moveTo>
                  <a:lnTo>
                    <a:pt x="0" y="39"/>
                  </a:lnTo>
                  <a:lnTo>
                    <a:pt x="41" y="60"/>
                  </a:lnTo>
                  <a:lnTo>
                    <a:pt x="65" y="20"/>
                  </a:lnTo>
                  <a:lnTo>
                    <a:pt x="2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4" name="Freeform 16"/>
            <p:cNvSpPr>
              <a:spLocks/>
            </p:cNvSpPr>
            <p:nvPr/>
          </p:nvSpPr>
          <p:spPr bwMode="ltGray">
            <a:xfrm>
              <a:off x="3764" y="4046"/>
              <a:ext cx="61" cy="65"/>
            </a:xfrm>
            <a:custGeom>
              <a:avLst/>
              <a:gdLst>
                <a:gd name="T0" fmla="*/ 20 w 61"/>
                <a:gd name="T1" fmla="*/ 0 h 65"/>
                <a:gd name="T2" fmla="*/ 0 w 61"/>
                <a:gd name="T3" fmla="*/ 44 h 65"/>
                <a:gd name="T4" fmla="*/ 40 w 61"/>
                <a:gd name="T5" fmla="*/ 64 h 65"/>
                <a:gd name="T6" fmla="*/ 60 w 61"/>
                <a:gd name="T7" fmla="*/ 20 h 65"/>
                <a:gd name="T8" fmla="*/ 20 w 61"/>
                <a:gd name="T9" fmla="*/ 0 h 65"/>
              </a:gdLst>
              <a:ahLst/>
              <a:cxnLst>
                <a:cxn ang="0">
                  <a:pos x="T0" y="T1"/>
                </a:cxn>
                <a:cxn ang="0">
                  <a:pos x="T2" y="T3"/>
                </a:cxn>
                <a:cxn ang="0">
                  <a:pos x="T4" y="T5"/>
                </a:cxn>
                <a:cxn ang="0">
                  <a:pos x="T6" y="T7"/>
                </a:cxn>
                <a:cxn ang="0">
                  <a:pos x="T8" y="T9"/>
                </a:cxn>
              </a:cxnLst>
              <a:rect l="0" t="0" r="r" b="b"/>
              <a:pathLst>
                <a:path w="61" h="65">
                  <a:moveTo>
                    <a:pt x="20" y="0"/>
                  </a:moveTo>
                  <a:lnTo>
                    <a:pt x="0" y="44"/>
                  </a:lnTo>
                  <a:lnTo>
                    <a:pt x="40" y="64"/>
                  </a:lnTo>
                  <a:lnTo>
                    <a:pt x="60" y="20"/>
                  </a:lnTo>
                  <a:lnTo>
                    <a:pt x="2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5" name="Freeform 17"/>
            <p:cNvSpPr>
              <a:spLocks/>
            </p:cNvSpPr>
            <p:nvPr/>
          </p:nvSpPr>
          <p:spPr bwMode="ltGray">
            <a:xfrm>
              <a:off x="500" y="541"/>
              <a:ext cx="57" cy="65"/>
            </a:xfrm>
            <a:custGeom>
              <a:avLst/>
              <a:gdLst>
                <a:gd name="T0" fmla="*/ 18 w 57"/>
                <a:gd name="T1" fmla="*/ 0 h 65"/>
                <a:gd name="T2" fmla="*/ 0 w 57"/>
                <a:gd name="T3" fmla="*/ 44 h 65"/>
                <a:gd name="T4" fmla="*/ 38 w 57"/>
                <a:gd name="T5" fmla="*/ 64 h 65"/>
                <a:gd name="T6" fmla="*/ 56 w 57"/>
                <a:gd name="T7" fmla="*/ 23 h 65"/>
                <a:gd name="T8" fmla="*/ 18 w 57"/>
                <a:gd name="T9" fmla="*/ 0 h 65"/>
              </a:gdLst>
              <a:ahLst/>
              <a:cxnLst>
                <a:cxn ang="0">
                  <a:pos x="T0" y="T1"/>
                </a:cxn>
                <a:cxn ang="0">
                  <a:pos x="T2" y="T3"/>
                </a:cxn>
                <a:cxn ang="0">
                  <a:pos x="T4" y="T5"/>
                </a:cxn>
                <a:cxn ang="0">
                  <a:pos x="T6" y="T7"/>
                </a:cxn>
                <a:cxn ang="0">
                  <a:pos x="T8" y="T9"/>
                </a:cxn>
              </a:cxnLst>
              <a:rect l="0" t="0" r="r" b="b"/>
              <a:pathLst>
                <a:path w="57" h="65">
                  <a:moveTo>
                    <a:pt x="18" y="0"/>
                  </a:moveTo>
                  <a:lnTo>
                    <a:pt x="0" y="44"/>
                  </a:lnTo>
                  <a:lnTo>
                    <a:pt x="38" y="64"/>
                  </a:lnTo>
                  <a:lnTo>
                    <a:pt x="56" y="23"/>
                  </a:lnTo>
                  <a:lnTo>
                    <a:pt x="1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6" name="Freeform 18"/>
            <p:cNvSpPr>
              <a:spLocks/>
            </p:cNvSpPr>
            <p:nvPr/>
          </p:nvSpPr>
          <p:spPr bwMode="ltGray">
            <a:xfrm>
              <a:off x="2644" y="186"/>
              <a:ext cx="57" cy="102"/>
            </a:xfrm>
            <a:custGeom>
              <a:avLst/>
              <a:gdLst>
                <a:gd name="T0" fmla="*/ 16 w 57"/>
                <a:gd name="T1" fmla="*/ 0 h 102"/>
                <a:gd name="T2" fmla="*/ 0 w 57"/>
                <a:gd name="T3" fmla="*/ 101 h 102"/>
                <a:gd name="T4" fmla="*/ 56 w 57"/>
                <a:gd name="T5" fmla="*/ 49 h 102"/>
                <a:gd name="T6" fmla="*/ 16 w 57"/>
                <a:gd name="T7" fmla="*/ 0 h 102"/>
              </a:gdLst>
              <a:ahLst/>
              <a:cxnLst>
                <a:cxn ang="0">
                  <a:pos x="T0" y="T1"/>
                </a:cxn>
                <a:cxn ang="0">
                  <a:pos x="T2" y="T3"/>
                </a:cxn>
                <a:cxn ang="0">
                  <a:pos x="T4" y="T5"/>
                </a:cxn>
                <a:cxn ang="0">
                  <a:pos x="T6" y="T7"/>
                </a:cxn>
              </a:cxnLst>
              <a:rect l="0" t="0" r="r" b="b"/>
              <a:pathLst>
                <a:path w="57" h="102">
                  <a:moveTo>
                    <a:pt x="16" y="0"/>
                  </a:moveTo>
                  <a:lnTo>
                    <a:pt x="0" y="101"/>
                  </a:lnTo>
                  <a:lnTo>
                    <a:pt x="56" y="49"/>
                  </a:lnTo>
                  <a:lnTo>
                    <a:pt x="16"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7" name="Freeform 19"/>
            <p:cNvSpPr>
              <a:spLocks/>
            </p:cNvSpPr>
            <p:nvPr/>
          </p:nvSpPr>
          <p:spPr bwMode="ltGray">
            <a:xfrm>
              <a:off x="5673" y="2034"/>
              <a:ext cx="58" cy="102"/>
            </a:xfrm>
            <a:custGeom>
              <a:avLst/>
              <a:gdLst>
                <a:gd name="T0" fmla="*/ 16 w 58"/>
                <a:gd name="T1" fmla="*/ 0 h 102"/>
                <a:gd name="T2" fmla="*/ 0 w 58"/>
                <a:gd name="T3" fmla="*/ 101 h 102"/>
                <a:gd name="T4" fmla="*/ 57 w 58"/>
                <a:gd name="T5" fmla="*/ 49 h 102"/>
                <a:gd name="T6" fmla="*/ 16 w 58"/>
                <a:gd name="T7" fmla="*/ 0 h 102"/>
              </a:gdLst>
              <a:ahLst/>
              <a:cxnLst>
                <a:cxn ang="0">
                  <a:pos x="T0" y="T1"/>
                </a:cxn>
                <a:cxn ang="0">
                  <a:pos x="T2" y="T3"/>
                </a:cxn>
                <a:cxn ang="0">
                  <a:pos x="T4" y="T5"/>
                </a:cxn>
                <a:cxn ang="0">
                  <a:pos x="T6" y="T7"/>
                </a:cxn>
              </a:cxnLst>
              <a:rect l="0" t="0" r="r" b="b"/>
              <a:pathLst>
                <a:path w="58" h="102">
                  <a:moveTo>
                    <a:pt x="16" y="0"/>
                  </a:moveTo>
                  <a:lnTo>
                    <a:pt x="0" y="101"/>
                  </a:lnTo>
                  <a:lnTo>
                    <a:pt x="57" y="49"/>
                  </a:lnTo>
                  <a:lnTo>
                    <a:pt x="16"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8" name="Freeform 20"/>
            <p:cNvSpPr>
              <a:spLocks/>
            </p:cNvSpPr>
            <p:nvPr/>
          </p:nvSpPr>
          <p:spPr bwMode="ltGray">
            <a:xfrm>
              <a:off x="3478" y="3974"/>
              <a:ext cx="59" cy="104"/>
            </a:xfrm>
            <a:custGeom>
              <a:avLst/>
              <a:gdLst>
                <a:gd name="T0" fmla="*/ 16 w 59"/>
                <a:gd name="T1" fmla="*/ 0 h 104"/>
                <a:gd name="T2" fmla="*/ 0 w 59"/>
                <a:gd name="T3" fmla="*/ 103 h 104"/>
                <a:gd name="T4" fmla="*/ 58 w 59"/>
                <a:gd name="T5" fmla="*/ 50 h 104"/>
                <a:gd name="T6" fmla="*/ 16 w 59"/>
                <a:gd name="T7" fmla="*/ 0 h 104"/>
              </a:gdLst>
              <a:ahLst/>
              <a:cxnLst>
                <a:cxn ang="0">
                  <a:pos x="T0" y="T1"/>
                </a:cxn>
                <a:cxn ang="0">
                  <a:pos x="T2" y="T3"/>
                </a:cxn>
                <a:cxn ang="0">
                  <a:pos x="T4" y="T5"/>
                </a:cxn>
                <a:cxn ang="0">
                  <a:pos x="T6" y="T7"/>
                </a:cxn>
              </a:cxnLst>
              <a:rect l="0" t="0" r="r" b="b"/>
              <a:pathLst>
                <a:path w="59" h="104">
                  <a:moveTo>
                    <a:pt x="16" y="0"/>
                  </a:moveTo>
                  <a:lnTo>
                    <a:pt x="0" y="103"/>
                  </a:lnTo>
                  <a:lnTo>
                    <a:pt x="58" y="50"/>
                  </a:lnTo>
                  <a:lnTo>
                    <a:pt x="16"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69" name="Freeform 21"/>
            <p:cNvSpPr>
              <a:spLocks/>
            </p:cNvSpPr>
            <p:nvPr/>
          </p:nvSpPr>
          <p:spPr bwMode="ltGray">
            <a:xfrm>
              <a:off x="426" y="4149"/>
              <a:ext cx="56" cy="102"/>
            </a:xfrm>
            <a:custGeom>
              <a:avLst/>
              <a:gdLst>
                <a:gd name="T0" fmla="*/ 14 w 56"/>
                <a:gd name="T1" fmla="*/ 0 h 102"/>
                <a:gd name="T2" fmla="*/ 0 w 56"/>
                <a:gd name="T3" fmla="*/ 101 h 102"/>
                <a:gd name="T4" fmla="*/ 55 w 56"/>
                <a:gd name="T5" fmla="*/ 49 h 102"/>
                <a:gd name="T6" fmla="*/ 14 w 56"/>
                <a:gd name="T7" fmla="*/ 0 h 102"/>
              </a:gdLst>
              <a:ahLst/>
              <a:cxnLst>
                <a:cxn ang="0">
                  <a:pos x="T0" y="T1"/>
                </a:cxn>
                <a:cxn ang="0">
                  <a:pos x="T2" y="T3"/>
                </a:cxn>
                <a:cxn ang="0">
                  <a:pos x="T4" y="T5"/>
                </a:cxn>
                <a:cxn ang="0">
                  <a:pos x="T6" y="T7"/>
                </a:cxn>
              </a:cxnLst>
              <a:rect l="0" t="0" r="r" b="b"/>
              <a:pathLst>
                <a:path w="56" h="102">
                  <a:moveTo>
                    <a:pt x="14" y="0"/>
                  </a:moveTo>
                  <a:lnTo>
                    <a:pt x="0" y="101"/>
                  </a:lnTo>
                  <a:lnTo>
                    <a:pt x="55" y="49"/>
                  </a:lnTo>
                  <a:lnTo>
                    <a:pt x="14"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0" name="Freeform 22"/>
            <p:cNvSpPr>
              <a:spLocks/>
            </p:cNvSpPr>
            <p:nvPr/>
          </p:nvSpPr>
          <p:spPr bwMode="ltGray">
            <a:xfrm>
              <a:off x="1604" y="4043"/>
              <a:ext cx="57" cy="102"/>
            </a:xfrm>
            <a:custGeom>
              <a:avLst/>
              <a:gdLst>
                <a:gd name="T0" fmla="*/ 16 w 57"/>
                <a:gd name="T1" fmla="*/ 101 h 102"/>
                <a:gd name="T2" fmla="*/ 0 w 57"/>
                <a:gd name="T3" fmla="*/ 0 h 102"/>
                <a:gd name="T4" fmla="*/ 56 w 57"/>
                <a:gd name="T5" fmla="*/ 51 h 102"/>
                <a:gd name="T6" fmla="*/ 16 w 57"/>
                <a:gd name="T7" fmla="*/ 101 h 102"/>
              </a:gdLst>
              <a:ahLst/>
              <a:cxnLst>
                <a:cxn ang="0">
                  <a:pos x="T0" y="T1"/>
                </a:cxn>
                <a:cxn ang="0">
                  <a:pos x="T2" y="T3"/>
                </a:cxn>
                <a:cxn ang="0">
                  <a:pos x="T4" y="T5"/>
                </a:cxn>
                <a:cxn ang="0">
                  <a:pos x="T6" y="T7"/>
                </a:cxn>
              </a:cxnLst>
              <a:rect l="0" t="0" r="r" b="b"/>
              <a:pathLst>
                <a:path w="57" h="102">
                  <a:moveTo>
                    <a:pt x="16" y="101"/>
                  </a:moveTo>
                  <a:lnTo>
                    <a:pt x="0" y="0"/>
                  </a:lnTo>
                  <a:lnTo>
                    <a:pt x="56" y="51"/>
                  </a:lnTo>
                  <a:lnTo>
                    <a:pt x="16"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1" name="Freeform 23"/>
            <p:cNvSpPr>
              <a:spLocks/>
            </p:cNvSpPr>
            <p:nvPr/>
          </p:nvSpPr>
          <p:spPr bwMode="ltGray">
            <a:xfrm>
              <a:off x="5453" y="1573"/>
              <a:ext cx="46" cy="88"/>
            </a:xfrm>
            <a:custGeom>
              <a:avLst/>
              <a:gdLst>
                <a:gd name="T0" fmla="*/ 27 w 46"/>
                <a:gd name="T1" fmla="*/ 87 h 88"/>
                <a:gd name="T2" fmla="*/ 45 w 46"/>
                <a:gd name="T3" fmla="*/ 46 h 88"/>
                <a:gd name="T4" fmla="*/ 18 w 46"/>
                <a:gd name="T5" fmla="*/ 0 h 88"/>
                <a:gd name="T6" fmla="*/ 0 w 46"/>
                <a:gd name="T7" fmla="*/ 49 h 88"/>
                <a:gd name="T8" fmla="*/ 27 w 46"/>
                <a:gd name="T9" fmla="*/ 87 h 88"/>
              </a:gdLst>
              <a:ahLst/>
              <a:cxnLst>
                <a:cxn ang="0">
                  <a:pos x="T0" y="T1"/>
                </a:cxn>
                <a:cxn ang="0">
                  <a:pos x="T2" y="T3"/>
                </a:cxn>
                <a:cxn ang="0">
                  <a:pos x="T4" y="T5"/>
                </a:cxn>
                <a:cxn ang="0">
                  <a:pos x="T6" y="T7"/>
                </a:cxn>
                <a:cxn ang="0">
                  <a:pos x="T8" y="T9"/>
                </a:cxn>
              </a:cxnLst>
              <a:rect l="0" t="0" r="r" b="b"/>
              <a:pathLst>
                <a:path w="46" h="88">
                  <a:moveTo>
                    <a:pt x="27" y="87"/>
                  </a:moveTo>
                  <a:lnTo>
                    <a:pt x="45" y="46"/>
                  </a:lnTo>
                  <a:lnTo>
                    <a:pt x="18" y="0"/>
                  </a:lnTo>
                  <a:lnTo>
                    <a:pt x="0" y="49"/>
                  </a:lnTo>
                  <a:lnTo>
                    <a:pt x="27" y="87"/>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2" name="Freeform 24"/>
            <p:cNvSpPr>
              <a:spLocks/>
            </p:cNvSpPr>
            <p:nvPr/>
          </p:nvSpPr>
          <p:spPr bwMode="ltGray">
            <a:xfrm>
              <a:off x="5571" y="3729"/>
              <a:ext cx="47" cy="85"/>
            </a:xfrm>
            <a:custGeom>
              <a:avLst/>
              <a:gdLst>
                <a:gd name="T0" fmla="*/ 19 w 47"/>
                <a:gd name="T1" fmla="*/ 84 h 85"/>
                <a:gd name="T2" fmla="*/ 0 w 47"/>
                <a:gd name="T3" fmla="*/ 45 h 85"/>
                <a:gd name="T4" fmla="*/ 27 w 47"/>
                <a:gd name="T5" fmla="*/ 0 h 85"/>
                <a:gd name="T6" fmla="*/ 46 w 47"/>
                <a:gd name="T7" fmla="*/ 45 h 85"/>
                <a:gd name="T8" fmla="*/ 19 w 47"/>
                <a:gd name="T9" fmla="*/ 84 h 85"/>
              </a:gdLst>
              <a:ahLst/>
              <a:cxnLst>
                <a:cxn ang="0">
                  <a:pos x="T0" y="T1"/>
                </a:cxn>
                <a:cxn ang="0">
                  <a:pos x="T2" y="T3"/>
                </a:cxn>
                <a:cxn ang="0">
                  <a:pos x="T4" y="T5"/>
                </a:cxn>
                <a:cxn ang="0">
                  <a:pos x="T6" y="T7"/>
                </a:cxn>
                <a:cxn ang="0">
                  <a:pos x="T8" y="T9"/>
                </a:cxn>
              </a:cxnLst>
              <a:rect l="0" t="0" r="r" b="b"/>
              <a:pathLst>
                <a:path w="47" h="85">
                  <a:moveTo>
                    <a:pt x="19" y="84"/>
                  </a:moveTo>
                  <a:lnTo>
                    <a:pt x="0" y="45"/>
                  </a:lnTo>
                  <a:lnTo>
                    <a:pt x="27" y="0"/>
                  </a:lnTo>
                  <a:lnTo>
                    <a:pt x="46" y="45"/>
                  </a:lnTo>
                  <a:lnTo>
                    <a:pt x="19" y="8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3" name="Freeform 25"/>
            <p:cNvSpPr>
              <a:spLocks/>
            </p:cNvSpPr>
            <p:nvPr/>
          </p:nvSpPr>
          <p:spPr bwMode="ltGray">
            <a:xfrm>
              <a:off x="5394" y="746"/>
              <a:ext cx="45" cy="86"/>
            </a:xfrm>
            <a:custGeom>
              <a:avLst/>
              <a:gdLst>
                <a:gd name="T0" fmla="*/ 18 w 45"/>
                <a:gd name="T1" fmla="*/ 85 h 86"/>
                <a:gd name="T2" fmla="*/ 0 w 45"/>
                <a:gd name="T3" fmla="*/ 45 h 86"/>
                <a:gd name="T4" fmla="*/ 26 w 45"/>
                <a:gd name="T5" fmla="*/ 0 h 86"/>
                <a:gd name="T6" fmla="*/ 44 w 45"/>
                <a:gd name="T7" fmla="*/ 49 h 86"/>
                <a:gd name="T8" fmla="*/ 18 w 45"/>
                <a:gd name="T9" fmla="*/ 85 h 86"/>
              </a:gdLst>
              <a:ahLst/>
              <a:cxnLst>
                <a:cxn ang="0">
                  <a:pos x="T0" y="T1"/>
                </a:cxn>
                <a:cxn ang="0">
                  <a:pos x="T2" y="T3"/>
                </a:cxn>
                <a:cxn ang="0">
                  <a:pos x="T4" y="T5"/>
                </a:cxn>
                <a:cxn ang="0">
                  <a:pos x="T6" y="T7"/>
                </a:cxn>
                <a:cxn ang="0">
                  <a:pos x="T8" y="T9"/>
                </a:cxn>
              </a:cxnLst>
              <a:rect l="0" t="0" r="r" b="b"/>
              <a:pathLst>
                <a:path w="45" h="86">
                  <a:moveTo>
                    <a:pt x="18" y="85"/>
                  </a:moveTo>
                  <a:lnTo>
                    <a:pt x="0" y="45"/>
                  </a:lnTo>
                  <a:lnTo>
                    <a:pt x="26" y="0"/>
                  </a:lnTo>
                  <a:lnTo>
                    <a:pt x="44" y="49"/>
                  </a:lnTo>
                  <a:lnTo>
                    <a:pt x="18" y="8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4" name="Freeform 26"/>
            <p:cNvSpPr>
              <a:spLocks/>
            </p:cNvSpPr>
            <p:nvPr/>
          </p:nvSpPr>
          <p:spPr bwMode="ltGray">
            <a:xfrm>
              <a:off x="5394" y="746"/>
              <a:ext cx="45" cy="86"/>
            </a:xfrm>
            <a:custGeom>
              <a:avLst/>
              <a:gdLst>
                <a:gd name="T0" fmla="*/ 18 w 45"/>
                <a:gd name="T1" fmla="*/ 85 h 86"/>
                <a:gd name="T2" fmla="*/ 0 w 45"/>
                <a:gd name="T3" fmla="*/ 45 h 86"/>
                <a:gd name="T4" fmla="*/ 26 w 45"/>
                <a:gd name="T5" fmla="*/ 0 h 86"/>
                <a:gd name="T6" fmla="*/ 44 w 45"/>
                <a:gd name="T7" fmla="*/ 49 h 86"/>
                <a:gd name="T8" fmla="*/ 18 w 45"/>
                <a:gd name="T9" fmla="*/ 85 h 86"/>
              </a:gdLst>
              <a:ahLst/>
              <a:cxnLst>
                <a:cxn ang="0">
                  <a:pos x="T0" y="T1"/>
                </a:cxn>
                <a:cxn ang="0">
                  <a:pos x="T2" y="T3"/>
                </a:cxn>
                <a:cxn ang="0">
                  <a:pos x="T4" y="T5"/>
                </a:cxn>
                <a:cxn ang="0">
                  <a:pos x="T6" y="T7"/>
                </a:cxn>
                <a:cxn ang="0">
                  <a:pos x="T8" y="T9"/>
                </a:cxn>
              </a:cxnLst>
              <a:rect l="0" t="0" r="r" b="b"/>
              <a:pathLst>
                <a:path w="45" h="86">
                  <a:moveTo>
                    <a:pt x="18" y="85"/>
                  </a:moveTo>
                  <a:lnTo>
                    <a:pt x="0" y="45"/>
                  </a:lnTo>
                  <a:lnTo>
                    <a:pt x="26" y="0"/>
                  </a:lnTo>
                  <a:lnTo>
                    <a:pt x="44" y="49"/>
                  </a:lnTo>
                  <a:lnTo>
                    <a:pt x="18" y="8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5" name="Freeform 27"/>
            <p:cNvSpPr>
              <a:spLocks/>
            </p:cNvSpPr>
            <p:nvPr/>
          </p:nvSpPr>
          <p:spPr bwMode="ltGray">
            <a:xfrm>
              <a:off x="4854" y="237"/>
              <a:ext cx="159" cy="72"/>
            </a:xfrm>
            <a:custGeom>
              <a:avLst/>
              <a:gdLst>
                <a:gd name="T0" fmla="*/ 152 w 159"/>
                <a:gd name="T1" fmla="*/ 27 h 72"/>
                <a:gd name="T2" fmla="*/ 143 w 159"/>
                <a:gd name="T3" fmla="*/ 24 h 72"/>
                <a:gd name="T4" fmla="*/ 130 w 159"/>
                <a:gd name="T5" fmla="*/ 24 h 72"/>
                <a:gd name="T6" fmla="*/ 122 w 159"/>
                <a:gd name="T7" fmla="*/ 27 h 72"/>
                <a:gd name="T8" fmla="*/ 115 w 159"/>
                <a:gd name="T9" fmla="*/ 36 h 72"/>
                <a:gd name="T10" fmla="*/ 109 w 159"/>
                <a:gd name="T11" fmla="*/ 44 h 72"/>
                <a:gd name="T12" fmla="*/ 97 w 159"/>
                <a:gd name="T13" fmla="*/ 59 h 72"/>
                <a:gd name="T14" fmla="*/ 89 w 159"/>
                <a:gd name="T15" fmla="*/ 68 h 72"/>
                <a:gd name="T16" fmla="*/ 73 w 159"/>
                <a:gd name="T17" fmla="*/ 71 h 72"/>
                <a:gd name="T18" fmla="*/ 61 w 159"/>
                <a:gd name="T19" fmla="*/ 68 h 72"/>
                <a:gd name="T20" fmla="*/ 51 w 159"/>
                <a:gd name="T21" fmla="*/ 62 h 72"/>
                <a:gd name="T22" fmla="*/ 39 w 159"/>
                <a:gd name="T23" fmla="*/ 56 h 72"/>
                <a:gd name="T24" fmla="*/ 28 w 159"/>
                <a:gd name="T25" fmla="*/ 53 h 72"/>
                <a:gd name="T26" fmla="*/ 15 w 159"/>
                <a:gd name="T27" fmla="*/ 53 h 72"/>
                <a:gd name="T28" fmla="*/ 6 w 159"/>
                <a:gd name="T29" fmla="*/ 56 h 72"/>
                <a:gd name="T30" fmla="*/ 3 w 159"/>
                <a:gd name="T31" fmla="*/ 51 h 72"/>
                <a:gd name="T32" fmla="*/ 9 w 159"/>
                <a:gd name="T33" fmla="*/ 47 h 72"/>
                <a:gd name="T34" fmla="*/ 21 w 159"/>
                <a:gd name="T35" fmla="*/ 44 h 72"/>
                <a:gd name="T36" fmla="*/ 30 w 159"/>
                <a:gd name="T37" fmla="*/ 44 h 72"/>
                <a:gd name="T38" fmla="*/ 43 w 159"/>
                <a:gd name="T39" fmla="*/ 53 h 72"/>
                <a:gd name="T40" fmla="*/ 54 w 159"/>
                <a:gd name="T41" fmla="*/ 56 h 72"/>
                <a:gd name="T42" fmla="*/ 67 w 159"/>
                <a:gd name="T43" fmla="*/ 59 h 72"/>
                <a:gd name="T44" fmla="*/ 79 w 159"/>
                <a:gd name="T45" fmla="*/ 59 h 72"/>
                <a:gd name="T46" fmla="*/ 89 w 159"/>
                <a:gd name="T47" fmla="*/ 56 h 72"/>
                <a:gd name="T48" fmla="*/ 97 w 159"/>
                <a:gd name="T49" fmla="*/ 51 h 72"/>
                <a:gd name="T50" fmla="*/ 107 w 159"/>
                <a:gd name="T51" fmla="*/ 39 h 72"/>
                <a:gd name="T52" fmla="*/ 115 w 159"/>
                <a:gd name="T53" fmla="*/ 21 h 72"/>
                <a:gd name="T54" fmla="*/ 122 w 159"/>
                <a:gd name="T55" fmla="*/ 6 h 72"/>
                <a:gd name="T56" fmla="*/ 130 w 159"/>
                <a:gd name="T57" fmla="*/ 0 h 72"/>
                <a:gd name="T58" fmla="*/ 137 w 159"/>
                <a:gd name="T59" fmla="*/ 0 h 72"/>
                <a:gd name="T60" fmla="*/ 146 w 159"/>
                <a:gd name="T61" fmla="*/ 3 h 72"/>
                <a:gd name="T62" fmla="*/ 158 w 159"/>
                <a:gd name="T63"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72">
                  <a:moveTo>
                    <a:pt x="158" y="30"/>
                  </a:moveTo>
                  <a:lnTo>
                    <a:pt x="152" y="27"/>
                  </a:lnTo>
                  <a:lnTo>
                    <a:pt x="146" y="24"/>
                  </a:lnTo>
                  <a:lnTo>
                    <a:pt x="143" y="24"/>
                  </a:lnTo>
                  <a:lnTo>
                    <a:pt x="137" y="24"/>
                  </a:lnTo>
                  <a:lnTo>
                    <a:pt x="130" y="24"/>
                  </a:lnTo>
                  <a:lnTo>
                    <a:pt x="125" y="27"/>
                  </a:lnTo>
                  <a:lnTo>
                    <a:pt x="122" y="27"/>
                  </a:lnTo>
                  <a:lnTo>
                    <a:pt x="119" y="30"/>
                  </a:lnTo>
                  <a:lnTo>
                    <a:pt x="115" y="36"/>
                  </a:lnTo>
                  <a:lnTo>
                    <a:pt x="109" y="41"/>
                  </a:lnTo>
                  <a:lnTo>
                    <a:pt x="109" y="44"/>
                  </a:lnTo>
                  <a:lnTo>
                    <a:pt x="104" y="53"/>
                  </a:lnTo>
                  <a:lnTo>
                    <a:pt x="97" y="59"/>
                  </a:lnTo>
                  <a:lnTo>
                    <a:pt x="94" y="65"/>
                  </a:lnTo>
                  <a:lnTo>
                    <a:pt x="89" y="68"/>
                  </a:lnTo>
                  <a:lnTo>
                    <a:pt x="79" y="71"/>
                  </a:lnTo>
                  <a:lnTo>
                    <a:pt x="73" y="71"/>
                  </a:lnTo>
                  <a:lnTo>
                    <a:pt x="67" y="71"/>
                  </a:lnTo>
                  <a:lnTo>
                    <a:pt x="61" y="68"/>
                  </a:lnTo>
                  <a:lnTo>
                    <a:pt x="54" y="65"/>
                  </a:lnTo>
                  <a:lnTo>
                    <a:pt x="51" y="62"/>
                  </a:lnTo>
                  <a:lnTo>
                    <a:pt x="46" y="59"/>
                  </a:lnTo>
                  <a:lnTo>
                    <a:pt x="39" y="56"/>
                  </a:lnTo>
                  <a:lnTo>
                    <a:pt x="33" y="53"/>
                  </a:lnTo>
                  <a:lnTo>
                    <a:pt x="28" y="53"/>
                  </a:lnTo>
                  <a:lnTo>
                    <a:pt x="21" y="51"/>
                  </a:lnTo>
                  <a:lnTo>
                    <a:pt x="15" y="53"/>
                  </a:lnTo>
                  <a:lnTo>
                    <a:pt x="9" y="53"/>
                  </a:lnTo>
                  <a:lnTo>
                    <a:pt x="6" y="56"/>
                  </a:lnTo>
                  <a:lnTo>
                    <a:pt x="0" y="59"/>
                  </a:lnTo>
                  <a:lnTo>
                    <a:pt x="3" y="51"/>
                  </a:lnTo>
                  <a:lnTo>
                    <a:pt x="6" y="47"/>
                  </a:lnTo>
                  <a:lnTo>
                    <a:pt x="9" y="47"/>
                  </a:lnTo>
                  <a:lnTo>
                    <a:pt x="15" y="44"/>
                  </a:lnTo>
                  <a:lnTo>
                    <a:pt x="21" y="44"/>
                  </a:lnTo>
                  <a:lnTo>
                    <a:pt x="24" y="44"/>
                  </a:lnTo>
                  <a:lnTo>
                    <a:pt x="30" y="44"/>
                  </a:lnTo>
                  <a:lnTo>
                    <a:pt x="33" y="47"/>
                  </a:lnTo>
                  <a:lnTo>
                    <a:pt x="43" y="53"/>
                  </a:lnTo>
                  <a:lnTo>
                    <a:pt x="49" y="56"/>
                  </a:lnTo>
                  <a:lnTo>
                    <a:pt x="54" y="56"/>
                  </a:lnTo>
                  <a:lnTo>
                    <a:pt x="58" y="59"/>
                  </a:lnTo>
                  <a:lnTo>
                    <a:pt x="67" y="59"/>
                  </a:lnTo>
                  <a:lnTo>
                    <a:pt x="76" y="59"/>
                  </a:lnTo>
                  <a:lnTo>
                    <a:pt x="79" y="59"/>
                  </a:lnTo>
                  <a:lnTo>
                    <a:pt x="85" y="59"/>
                  </a:lnTo>
                  <a:lnTo>
                    <a:pt x="89" y="56"/>
                  </a:lnTo>
                  <a:lnTo>
                    <a:pt x="94" y="53"/>
                  </a:lnTo>
                  <a:lnTo>
                    <a:pt x="97" y="51"/>
                  </a:lnTo>
                  <a:lnTo>
                    <a:pt x="100" y="47"/>
                  </a:lnTo>
                  <a:lnTo>
                    <a:pt x="107" y="39"/>
                  </a:lnTo>
                  <a:lnTo>
                    <a:pt x="109" y="32"/>
                  </a:lnTo>
                  <a:lnTo>
                    <a:pt x="115" y="21"/>
                  </a:lnTo>
                  <a:lnTo>
                    <a:pt x="122" y="12"/>
                  </a:lnTo>
                  <a:lnTo>
                    <a:pt x="122" y="6"/>
                  </a:lnTo>
                  <a:lnTo>
                    <a:pt x="128" y="3"/>
                  </a:lnTo>
                  <a:lnTo>
                    <a:pt x="130" y="0"/>
                  </a:lnTo>
                  <a:lnTo>
                    <a:pt x="134" y="0"/>
                  </a:lnTo>
                  <a:lnTo>
                    <a:pt x="137" y="0"/>
                  </a:lnTo>
                  <a:lnTo>
                    <a:pt x="143" y="0"/>
                  </a:lnTo>
                  <a:lnTo>
                    <a:pt x="146" y="3"/>
                  </a:lnTo>
                  <a:lnTo>
                    <a:pt x="152" y="6"/>
                  </a:lnTo>
                  <a:lnTo>
                    <a:pt x="158"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6" name="Freeform 28"/>
            <p:cNvSpPr>
              <a:spLocks/>
            </p:cNvSpPr>
            <p:nvPr/>
          </p:nvSpPr>
          <p:spPr bwMode="ltGray">
            <a:xfrm>
              <a:off x="5357" y="3223"/>
              <a:ext cx="154" cy="73"/>
            </a:xfrm>
            <a:custGeom>
              <a:avLst/>
              <a:gdLst>
                <a:gd name="T0" fmla="*/ 147 w 154"/>
                <a:gd name="T1" fmla="*/ 27 h 73"/>
                <a:gd name="T2" fmla="*/ 138 w 154"/>
                <a:gd name="T3" fmla="*/ 24 h 73"/>
                <a:gd name="T4" fmla="*/ 127 w 154"/>
                <a:gd name="T5" fmla="*/ 24 h 73"/>
                <a:gd name="T6" fmla="*/ 117 w 154"/>
                <a:gd name="T7" fmla="*/ 27 h 73"/>
                <a:gd name="T8" fmla="*/ 112 w 154"/>
                <a:gd name="T9" fmla="*/ 36 h 73"/>
                <a:gd name="T10" fmla="*/ 105 w 154"/>
                <a:gd name="T11" fmla="*/ 48 h 73"/>
                <a:gd name="T12" fmla="*/ 97 w 154"/>
                <a:gd name="T13" fmla="*/ 60 h 73"/>
                <a:gd name="T14" fmla="*/ 84 w 154"/>
                <a:gd name="T15" fmla="*/ 69 h 73"/>
                <a:gd name="T16" fmla="*/ 69 w 154"/>
                <a:gd name="T17" fmla="*/ 72 h 73"/>
                <a:gd name="T18" fmla="*/ 57 w 154"/>
                <a:gd name="T19" fmla="*/ 69 h 73"/>
                <a:gd name="T20" fmla="*/ 49 w 154"/>
                <a:gd name="T21" fmla="*/ 63 h 73"/>
                <a:gd name="T22" fmla="*/ 37 w 154"/>
                <a:gd name="T23" fmla="*/ 57 h 73"/>
                <a:gd name="T24" fmla="*/ 24 w 154"/>
                <a:gd name="T25" fmla="*/ 54 h 73"/>
                <a:gd name="T26" fmla="*/ 12 w 154"/>
                <a:gd name="T27" fmla="*/ 54 h 73"/>
                <a:gd name="T28" fmla="*/ 4 w 154"/>
                <a:gd name="T29" fmla="*/ 57 h 73"/>
                <a:gd name="T30" fmla="*/ 0 w 154"/>
                <a:gd name="T31" fmla="*/ 54 h 73"/>
                <a:gd name="T32" fmla="*/ 7 w 154"/>
                <a:gd name="T33" fmla="*/ 48 h 73"/>
                <a:gd name="T34" fmla="*/ 19 w 154"/>
                <a:gd name="T35" fmla="*/ 45 h 73"/>
                <a:gd name="T36" fmla="*/ 27 w 154"/>
                <a:gd name="T37" fmla="*/ 48 h 73"/>
                <a:gd name="T38" fmla="*/ 39 w 154"/>
                <a:gd name="T39" fmla="*/ 54 h 73"/>
                <a:gd name="T40" fmla="*/ 52 w 154"/>
                <a:gd name="T41" fmla="*/ 60 h 73"/>
                <a:gd name="T42" fmla="*/ 64 w 154"/>
                <a:gd name="T43" fmla="*/ 60 h 73"/>
                <a:gd name="T44" fmla="*/ 75 w 154"/>
                <a:gd name="T45" fmla="*/ 60 h 73"/>
                <a:gd name="T46" fmla="*/ 84 w 154"/>
                <a:gd name="T47" fmla="*/ 57 h 73"/>
                <a:gd name="T48" fmla="*/ 93 w 154"/>
                <a:gd name="T49" fmla="*/ 51 h 73"/>
                <a:gd name="T50" fmla="*/ 102 w 154"/>
                <a:gd name="T51" fmla="*/ 39 h 73"/>
                <a:gd name="T52" fmla="*/ 112 w 154"/>
                <a:gd name="T53" fmla="*/ 22 h 73"/>
                <a:gd name="T54" fmla="*/ 120 w 154"/>
                <a:gd name="T55" fmla="*/ 7 h 73"/>
                <a:gd name="T56" fmla="*/ 127 w 154"/>
                <a:gd name="T57" fmla="*/ 0 h 73"/>
                <a:gd name="T58" fmla="*/ 135 w 154"/>
                <a:gd name="T59" fmla="*/ 0 h 73"/>
                <a:gd name="T60" fmla="*/ 145 w 154"/>
                <a:gd name="T61" fmla="*/ 3 h 73"/>
                <a:gd name="T62" fmla="*/ 153 w 154"/>
                <a:gd name="T63"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4" h="73">
                  <a:moveTo>
                    <a:pt x="153" y="30"/>
                  </a:moveTo>
                  <a:lnTo>
                    <a:pt x="147" y="27"/>
                  </a:lnTo>
                  <a:lnTo>
                    <a:pt x="142" y="24"/>
                  </a:lnTo>
                  <a:lnTo>
                    <a:pt x="138" y="24"/>
                  </a:lnTo>
                  <a:lnTo>
                    <a:pt x="132" y="24"/>
                  </a:lnTo>
                  <a:lnTo>
                    <a:pt x="127" y="24"/>
                  </a:lnTo>
                  <a:lnTo>
                    <a:pt x="123" y="27"/>
                  </a:lnTo>
                  <a:lnTo>
                    <a:pt x="117" y="27"/>
                  </a:lnTo>
                  <a:lnTo>
                    <a:pt x="115" y="30"/>
                  </a:lnTo>
                  <a:lnTo>
                    <a:pt x="112" y="36"/>
                  </a:lnTo>
                  <a:lnTo>
                    <a:pt x="105" y="42"/>
                  </a:lnTo>
                  <a:lnTo>
                    <a:pt x="105" y="48"/>
                  </a:lnTo>
                  <a:lnTo>
                    <a:pt x="99" y="54"/>
                  </a:lnTo>
                  <a:lnTo>
                    <a:pt x="97" y="60"/>
                  </a:lnTo>
                  <a:lnTo>
                    <a:pt x="90" y="66"/>
                  </a:lnTo>
                  <a:lnTo>
                    <a:pt x="84" y="69"/>
                  </a:lnTo>
                  <a:lnTo>
                    <a:pt x="75" y="72"/>
                  </a:lnTo>
                  <a:lnTo>
                    <a:pt x="69" y="72"/>
                  </a:lnTo>
                  <a:lnTo>
                    <a:pt x="64" y="72"/>
                  </a:lnTo>
                  <a:lnTo>
                    <a:pt x="57" y="69"/>
                  </a:lnTo>
                  <a:lnTo>
                    <a:pt x="52" y="66"/>
                  </a:lnTo>
                  <a:lnTo>
                    <a:pt x="49" y="63"/>
                  </a:lnTo>
                  <a:lnTo>
                    <a:pt x="42" y="60"/>
                  </a:lnTo>
                  <a:lnTo>
                    <a:pt x="37" y="57"/>
                  </a:lnTo>
                  <a:lnTo>
                    <a:pt x="30" y="54"/>
                  </a:lnTo>
                  <a:lnTo>
                    <a:pt x="24" y="54"/>
                  </a:lnTo>
                  <a:lnTo>
                    <a:pt x="19" y="51"/>
                  </a:lnTo>
                  <a:lnTo>
                    <a:pt x="12" y="54"/>
                  </a:lnTo>
                  <a:lnTo>
                    <a:pt x="7" y="54"/>
                  </a:lnTo>
                  <a:lnTo>
                    <a:pt x="4" y="57"/>
                  </a:lnTo>
                  <a:lnTo>
                    <a:pt x="0" y="60"/>
                  </a:lnTo>
                  <a:lnTo>
                    <a:pt x="0" y="54"/>
                  </a:lnTo>
                  <a:lnTo>
                    <a:pt x="4" y="51"/>
                  </a:lnTo>
                  <a:lnTo>
                    <a:pt x="7" y="48"/>
                  </a:lnTo>
                  <a:lnTo>
                    <a:pt x="12" y="45"/>
                  </a:lnTo>
                  <a:lnTo>
                    <a:pt x="19" y="45"/>
                  </a:lnTo>
                  <a:lnTo>
                    <a:pt x="22" y="45"/>
                  </a:lnTo>
                  <a:lnTo>
                    <a:pt x="27" y="48"/>
                  </a:lnTo>
                  <a:lnTo>
                    <a:pt x="30" y="48"/>
                  </a:lnTo>
                  <a:lnTo>
                    <a:pt x="39" y="54"/>
                  </a:lnTo>
                  <a:lnTo>
                    <a:pt x="49" y="57"/>
                  </a:lnTo>
                  <a:lnTo>
                    <a:pt x="52" y="60"/>
                  </a:lnTo>
                  <a:lnTo>
                    <a:pt x="57" y="60"/>
                  </a:lnTo>
                  <a:lnTo>
                    <a:pt x="64" y="60"/>
                  </a:lnTo>
                  <a:lnTo>
                    <a:pt x="72" y="60"/>
                  </a:lnTo>
                  <a:lnTo>
                    <a:pt x="75" y="60"/>
                  </a:lnTo>
                  <a:lnTo>
                    <a:pt x="82" y="60"/>
                  </a:lnTo>
                  <a:lnTo>
                    <a:pt x="84" y="57"/>
                  </a:lnTo>
                  <a:lnTo>
                    <a:pt x="90" y="54"/>
                  </a:lnTo>
                  <a:lnTo>
                    <a:pt x="93" y="51"/>
                  </a:lnTo>
                  <a:lnTo>
                    <a:pt x="97" y="48"/>
                  </a:lnTo>
                  <a:lnTo>
                    <a:pt x="102" y="39"/>
                  </a:lnTo>
                  <a:lnTo>
                    <a:pt x="108" y="33"/>
                  </a:lnTo>
                  <a:lnTo>
                    <a:pt x="112" y="22"/>
                  </a:lnTo>
                  <a:lnTo>
                    <a:pt x="117" y="12"/>
                  </a:lnTo>
                  <a:lnTo>
                    <a:pt x="120" y="7"/>
                  </a:lnTo>
                  <a:lnTo>
                    <a:pt x="123" y="3"/>
                  </a:lnTo>
                  <a:lnTo>
                    <a:pt x="127" y="0"/>
                  </a:lnTo>
                  <a:lnTo>
                    <a:pt x="132" y="0"/>
                  </a:lnTo>
                  <a:lnTo>
                    <a:pt x="135" y="0"/>
                  </a:lnTo>
                  <a:lnTo>
                    <a:pt x="138" y="0"/>
                  </a:lnTo>
                  <a:lnTo>
                    <a:pt x="145" y="3"/>
                  </a:lnTo>
                  <a:lnTo>
                    <a:pt x="147" y="7"/>
                  </a:lnTo>
                  <a:lnTo>
                    <a:pt x="153"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7" name="Freeform 29"/>
            <p:cNvSpPr>
              <a:spLocks/>
            </p:cNvSpPr>
            <p:nvPr/>
          </p:nvSpPr>
          <p:spPr bwMode="ltGray">
            <a:xfrm>
              <a:off x="224" y="1995"/>
              <a:ext cx="157" cy="74"/>
            </a:xfrm>
            <a:custGeom>
              <a:avLst/>
              <a:gdLst>
                <a:gd name="T0" fmla="*/ 149 w 157"/>
                <a:gd name="T1" fmla="*/ 27 h 74"/>
                <a:gd name="T2" fmla="*/ 141 w 157"/>
                <a:gd name="T3" fmla="*/ 25 h 74"/>
                <a:gd name="T4" fmla="*/ 129 w 157"/>
                <a:gd name="T5" fmla="*/ 25 h 74"/>
                <a:gd name="T6" fmla="*/ 120 w 157"/>
                <a:gd name="T7" fmla="*/ 27 h 74"/>
                <a:gd name="T8" fmla="*/ 114 w 157"/>
                <a:gd name="T9" fmla="*/ 36 h 74"/>
                <a:gd name="T10" fmla="*/ 105 w 157"/>
                <a:gd name="T11" fmla="*/ 48 h 74"/>
                <a:gd name="T12" fmla="*/ 99 w 157"/>
                <a:gd name="T13" fmla="*/ 61 h 74"/>
                <a:gd name="T14" fmla="*/ 84 w 157"/>
                <a:gd name="T15" fmla="*/ 70 h 74"/>
                <a:gd name="T16" fmla="*/ 72 w 157"/>
                <a:gd name="T17" fmla="*/ 73 h 74"/>
                <a:gd name="T18" fmla="*/ 60 w 157"/>
                <a:gd name="T19" fmla="*/ 70 h 74"/>
                <a:gd name="T20" fmla="*/ 51 w 157"/>
                <a:gd name="T21" fmla="*/ 64 h 74"/>
                <a:gd name="T22" fmla="*/ 39 w 157"/>
                <a:gd name="T23" fmla="*/ 58 h 74"/>
                <a:gd name="T24" fmla="*/ 27 w 157"/>
                <a:gd name="T25" fmla="*/ 51 h 74"/>
                <a:gd name="T26" fmla="*/ 15 w 157"/>
                <a:gd name="T27" fmla="*/ 51 h 74"/>
                <a:gd name="T28" fmla="*/ 7 w 157"/>
                <a:gd name="T29" fmla="*/ 58 h 74"/>
                <a:gd name="T30" fmla="*/ 3 w 157"/>
                <a:gd name="T31" fmla="*/ 51 h 74"/>
                <a:gd name="T32" fmla="*/ 9 w 157"/>
                <a:gd name="T33" fmla="*/ 48 h 74"/>
                <a:gd name="T34" fmla="*/ 21 w 157"/>
                <a:gd name="T35" fmla="*/ 46 h 74"/>
                <a:gd name="T36" fmla="*/ 30 w 157"/>
                <a:gd name="T37" fmla="*/ 46 h 74"/>
                <a:gd name="T38" fmla="*/ 42 w 157"/>
                <a:gd name="T39" fmla="*/ 51 h 74"/>
                <a:gd name="T40" fmla="*/ 54 w 157"/>
                <a:gd name="T41" fmla="*/ 58 h 74"/>
                <a:gd name="T42" fmla="*/ 66 w 157"/>
                <a:gd name="T43" fmla="*/ 61 h 74"/>
                <a:gd name="T44" fmla="*/ 78 w 157"/>
                <a:gd name="T45" fmla="*/ 61 h 74"/>
                <a:gd name="T46" fmla="*/ 87 w 157"/>
                <a:gd name="T47" fmla="*/ 58 h 74"/>
                <a:gd name="T48" fmla="*/ 96 w 157"/>
                <a:gd name="T49" fmla="*/ 51 h 74"/>
                <a:gd name="T50" fmla="*/ 105 w 157"/>
                <a:gd name="T51" fmla="*/ 40 h 74"/>
                <a:gd name="T52" fmla="*/ 114 w 157"/>
                <a:gd name="T53" fmla="*/ 21 h 74"/>
                <a:gd name="T54" fmla="*/ 120 w 157"/>
                <a:gd name="T55" fmla="*/ 6 h 74"/>
                <a:gd name="T56" fmla="*/ 129 w 157"/>
                <a:gd name="T57" fmla="*/ 0 h 74"/>
                <a:gd name="T58" fmla="*/ 135 w 157"/>
                <a:gd name="T59" fmla="*/ 0 h 74"/>
                <a:gd name="T60" fmla="*/ 144 w 157"/>
                <a:gd name="T61" fmla="*/ 3 h 74"/>
                <a:gd name="T62" fmla="*/ 156 w 157"/>
                <a:gd name="T63" fmla="*/ 3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7" h="74">
                  <a:moveTo>
                    <a:pt x="156" y="30"/>
                  </a:moveTo>
                  <a:lnTo>
                    <a:pt x="149" y="27"/>
                  </a:lnTo>
                  <a:lnTo>
                    <a:pt x="144" y="25"/>
                  </a:lnTo>
                  <a:lnTo>
                    <a:pt x="141" y="25"/>
                  </a:lnTo>
                  <a:lnTo>
                    <a:pt x="135" y="25"/>
                  </a:lnTo>
                  <a:lnTo>
                    <a:pt x="129" y="25"/>
                  </a:lnTo>
                  <a:lnTo>
                    <a:pt x="122" y="27"/>
                  </a:lnTo>
                  <a:lnTo>
                    <a:pt x="120" y="27"/>
                  </a:lnTo>
                  <a:lnTo>
                    <a:pt x="117" y="30"/>
                  </a:lnTo>
                  <a:lnTo>
                    <a:pt x="114" y="36"/>
                  </a:lnTo>
                  <a:lnTo>
                    <a:pt x="107" y="43"/>
                  </a:lnTo>
                  <a:lnTo>
                    <a:pt x="105" y="48"/>
                  </a:lnTo>
                  <a:lnTo>
                    <a:pt x="102" y="55"/>
                  </a:lnTo>
                  <a:lnTo>
                    <a:pt x="99" y="61"/>
                  </a:lnTo>
                  <a:lnTo>
                    <a:pt x="92" y="66"/>
                  </a:lnTo>
                  <a:lnTo>
                    <a:pt x="84" y="70"/>
                  </a:lnTo>
                  <a:lnTo>
                    <a:pt x="78" y="73"/>
                  </a:lnTo>
                  <a:lnTo>
                    <a:pt x="72" y="73"/>
                  </a:lnTo>
                  <a:lnTo>
                    <a:pt x="66" y="73"/>
                  </a:lnTo>
                  <a:lnTo>
                    <a:pt x="60" y="70"/>
                  </a:lnTo>
                  <a:lnTo>
                    <a:pt x="54" y="66"/>
                  </a:lnTo>
                  <a:lnTo>
                    <a:pt x="51" y="64"/>
                  </a:lnTo>
                  <a:lnTo>
                    <a:pt x="45" y="61"/>
                  </a:lnTo>
                  <a:lnTo>
                    <a:pt x="39" y="58"/>
                  </a:lnTo>
                  <a:lnTo>
                    <a:pt x="33" y="55"/>
                  </a:lnTo>
                  <a:lnTo>
                    <a:pt x="27" y="51"/>
                  </a:lnTo>
                  <a:lnTo>
                    <a:pt x="21" y="51"/>
                  </a:lnTo>
                  <a:lnTo>
                    <a:pt x="15" y="51"/>
                  </a:lnTo>
                  <a:lnTo>
                    <a:pt x="9" y="55"/>
                  </a:lnTo>
                  <a:lnTo>
                    <a:pt x="7" y="58"/>
                  </a:lnTo>
                  <a:lnTo>
                    <a:pt x="0" y="58"/>
                  </a:lnTo>
                  <a:lnTo>
                    <a:pt x="3" y="51"/>
                  </a:lnTo>
                  <a:lnTo>
                    <a:pt x="7" y="48"/>
                  </a:lnTo>
                  <a:lnTo>
                    <a:pt x="9" y="48"/>
                  </a:lnTo>
                  <a:lnTo>
                    <a:pt x="15" y="46"/>
                  </a:lnTo>
                  <a:lnTo>
                    <a:pt x="21" y="46"/>
                  </a:lnTo>
                  <a:lnTo>
                    <a:pt x="24" y="46"/>
                  </a:lnTo>
                  <a:lnTo>
                    <a:pt x="30" y="46"/>
                  </a:lnTo>
                  <a:lnTo>
                    <a:pt x="33" y="48"/>
                  </a:lnTo>
                  <a:lnTo>
                    <a:pt x="42" y="51"/>
                  </a:lnTo>
                  <a:lnTo>
                    <a:pt x="51" y="58"/>
                  </a:lnTo>
                  <a:lnTo>
                    <a:pt x="54" y="58"/>
                  </a:lnTo>
                  <a:lnTo>
                    <a:pt x="57" y="61"/>
                  </a:lnTo>
                  <a:lnTo>
                    <a:pt x="66" y="61"/>
                  </a:lnTo>
                  <a:lnTo>
                    <a:pt x="72" y="61"/>
                  </a:lnTo>
                  <a:lnTo>
                    <a:pt x="78" y="61"/>
                  </a:lnTo>
                  <a:lnTo>
                    <a:pt x="84" y="58"/>
                  </a:lnTo>
                  <a:lnTo>
                    <a:pt x="87" y="58"/>
                  </a:lnTo>
                  <a:lnTo>
                    <a:pt x="92" y="55"/>
                  </a:lnTo>
                  <a:lnTo>
                    <a:pt x="96" y="51"/>
                  </a:lnTo>
                  <a:lnTo>
                    <a:pt x="99" y="48"/>
                  </a:lnTo>
                  <a:lnTo>
                    <a:pt x="105" y="40"/>
                  </a:lnTo>
                  <a:lnTo>
                    <a:pt x="107" y="30"/>
                  </a:lnTo>
                  <a:lnTo>
                    <a:pt x="114" y="21"/>
                  </a:lnTo>
                  <a:lnTo>
                    <a:pt x="117" y="12"/>
                  </a:lnTo>
                  <a:lnTo>
                    <a:pt x="120" y="6"/>
                  </a:lnTo>
                  <a:lnTo>
                    <a:pt x="126" y="3"/>
                  </a:lnTo>
                  <a:lnTo>
                    <a:pt x="129" y="0"/>
                  </a:lnTo>
                  <a:lnTo>
                    <a:pt x="132" y="0"/>
                  </a:lnTo>
                  <a:lnTo>
                    <a:pt x="135" y="0"/>
                  </a:lnTo>
                  <a:lnTo>
                    <a:pt x="141" y="0"/>
                  </a:lnTo>
                  <a:lnTo>
                    <a:pt x="144" y="3"/>
                  </a:lnTo>
                  <a:lnTo>
                    <a:pt x="149" y="6"/>
                  </a:lnTo>
                  <a:lnTo>
                    <a:pt x="156"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8" name="Freeform 30"/>
            <p:cNvSpPr>
              <a:spLocks/>
            </p:cNvSpPr>
            <p:nvPr/>
          </p:nvSpPr>
          <p:spPr bwMode="ltGray">
            <a:xfrm>
              <a:off x="3594" y="91"/>
              <a:ext cx="158" cy="75"/>
            </a:xfrm>
            <a:custGeom>
              <a:avLst/>
              <a:gdLst>
                <a:gd name="T0" fmla="*/ 4 w 158"/>
                <a:gd name="T1" fmla="*/ 30 h 75"/>
                <a:gd name="T2" fmla="*/ 15 w 158"/>
                <a:gd name="T3" fmla="*/ 27 h 75"/>
                <a:gd name="T4" fmla="*/ 27 w 158"/>
                <a:gd name="T5" fmla="*/ 27 h 75"/>
                <a:gd name="T6" fmla="*/ 37 w 158"/>
                <a:gd name="T7" fmla="*/ 30 h 75"/>
                <a:gd name="T8" fmla="*/ 42 w 158"/>
                <a:gd name="T9" fmla="*/ 36 h 75"/>
                <a:gd name="T10" fmla="*/ 49 w 158"/>
                <a:gd name="T11" fmla="*/ 48 h 75"/>
                <a:gd name="T12" fmla="*/ 57 w 158"/>
                <a:gd name="T13" fmla="*/ 63 h 75"/>
                <a:gd name="T14" fmla="*/ 70 w 158"/>
                <a:gd name="T15" fmla="*/ 71 h 75"/>
                <a:gd name="T16" fmla="*/ 85 w 158"/>
                <a:gd name="T17" fmla="*/ 74 h 75"/>
                <a:gd name="T18" fmla="*/ 97 w 158"/>
                <a:gd name="T19" fmla="*/ 71 h 75"/>
                <a:gd name="T20" fmla="*/ 105 w 158"/>
                <a:gd name="T21" fmla="*/ 63 h 75"/>
                <a:gd name="T22" fmla="*/ 118 w 158"/>
                <a:gd name="T23" fmla="*/ 56 h 75"/>
                <a:gd name="T24" fmla="*/ 130 w 158"/>
                <a:gd name="T25" fmla="*/ 54 h 75"/>
                <a:gd name="T26" fmla="*/ 142 w 158"/>
                <a:gd name="T27" fmla="*/ 54 h 75"/>
                <a:gd name="T28" fmla="*/ 150 w 158"/>
                <a:gd name="T29" fmla="*/ 56 h 75"/>
                <a:gd name="T30" fmla="*/ 154 w 158"/>
                <a:gd name="T31" fmla="*/ 54 h 75"/>
                <a:gd name="T32" fmla="*/ 145 w 158"/>
                <a:gd name="T33" fmla="*/ 48 h 75"/>
                <a:gd name="T34" fmla="*/ 135 w 158"/>
                <a:gd name="T35" fmla="*/ 48 h 75"/>
                <a:gd name="T36" fmla="*/ 127 w 158"/>
                <a:gd name="T37" fmla="*/ 48 h 75"/>
                <a:gd name="T38" fmla="*/ 115 w 158"/>
                <a:gd name="T39" fmla="*/ 54 h 75"/>
                <a:gd name="T40" fmla="*/ 102 w 158"/>
                <a:gd name="T41" fmla="*/ 59 h 75"/>
                <a:gd name="T42" fmla="*/ 87 w 158"/>
                <a:gd name="T43" fmla="*/ 59 h 75"/>
                <a:gd name="T44" fmla="*/ 79 w 158"/>
                <a:gd name="T45" fmla="*/ 59 h 75"/>
                <a:gd name="T46" fmla="*/ 70 w 158"/>
                <a:gd name="T47" fmla="*/ 56 h 75"/>
                <a:gd name="T48" fmla="*/ 60 w 158"/>
                <a:gd name="T49" fmla="*/ 54 h 75"/>
                <a:gd name="T50" fmla="*/ 52 w 158"/>
                <a:gd name="T51" fmla="*/ 42 h 75"/>
                <a:gd name="T52" fmla="*/ 42 w 158"/>
                <a:gd name="T53" fmla="*/ 24 h 75"/>
                <a:gd name="T54" fmla="*/ 34 w 158"/>
                <a:gd name="T55" fmla="*/ 9 h 75"/>
                <a:gd name="T56" fmla="*/ 27 w 158"/>
                <a:gd name="T57" fmla="*/ 4 h 75"/>
                <a:gd name="T58" fmla="*/ 19 w 158"/>
                <a:gd name="T59" fmla="*/ 0 h 75"/>
                <a:gd name="T60" fmla="*/ 9 w 158"/>
                <a:gd name="T61" fmla="*/ 6 h 75"/>
                <a:gd name="T62" fmla="*/ 0 w 158"/>
                <a:gd name="T63" fmla="*/ 3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75">
                  <a:moveTo>
                    <a:pt x="0" y="33"/>
                  </a:moveTo>
                  <a:lnTo>
                    <a:pt x="4" y="30"/>
                  </a:lnTo>
                  <a:lnTo>
                    <a:pt x="12" y="27"/>
                  </a:lnTo>
                  <a:lnTo>
                    <a:pt x="15" y="27"/>
                  </a:lnTo>
                  <a:lnTo>
                    <a:pt x="22" y="27"/>
                  </a:lnTo>
                  <a:lnTo>
                    <a:pt x="27" y="27"/>
                  </a:lnTo>
                  <a:lnTo>
                    <a:pt x="30" y="27"/>
                  </a:lnTo>
                  <a:lnTo>
                    <a:pt x="37" y="30"/>
                  </a:lnTo>
                  <a:lnTo>
                    <a:pt x="37" y="33"/>
                  </a:lnTo>
                  <a:lnTo>
                    <a:pt x="42" y="36"/>
                  </a:lnTo>
                  <a:lnTo>
                    <a:pt x="45" y="42"/>
                  </a:lnTo>
                  <a:lnTo>
                    <a:pt x="49" y="48"/>
                  </a:lnTo>
                  <a:lnTo>
                    <a:pt x="52" y="54"/>
                  </a:lnTo>
                  <a:lnTo>
                    <a:pt x="57" y="63"/>
                  </a:lnTo>
                  <a:lnTo>
                    <a:pt x="64" y="66"/>
                  </a:lnTo>
                  <a:lnTo>
                    <a:pt x="70" y="71"/>
                  </a:lnTo>
                  <a:lnTo>
                    <a:pt x="75" y="74"/>
                  </a:lnTo>
                  <a:lnTo>
                    <a:pt x="85" y="74"/>
                  </a:lnTo>
                  <a:lnTo>
                    <a:pt x="90" y="74"/>
                  </a:lnTo>
                  <a:lnTo>
                    <a:pt x="97" y="71"/>
                  </a:lnTo>
                  <a:lnTo>
                    <a:pt x="102" y="68"/>
                  </a:lnTo>
                  <a:lnTo>
                    <a:pt x="105" y="63"/>
                  </a:lnTo>
                  <a:lnTo>
                    <a:pt x="112" y="59"/>
                  </a:lnTo>
                  <a:lnTo>
                    <a:pt x="118" y="56"/>
                  </a:lnTo>
                  <a:lnTo>
                    <a:pt x="124" y="54"/>
                  </a:lnTo>
                  <a:lnTo>
                    <a:pt x="130" y="54"/>
                  </a:lnTo>
                  <a:lnTo>
                    <a:pt x="133" y="54"/>
                  </a:lnTo>
                  <a:lnTo>
                    <a:pt x="142" y="54"/>
                  </a:lnTo>
                  <a:lnTo>
                    <a:pt x="148" y="56"/>
                  </a:lnTo>
                  <a:lnTo>
                    <a:pt x="150" y="56"/>
                  </a:lnTo>
                  <a:lnTo>
                    <a:pt x="157" y="59"/>
                  </a:lnTo>
                  <a:lnTo>
                    <a:pt x="154" y="54"/>
                  </a:lnTo>
                  <a:lnTo>
                    <a:pt x="150" y="51"/>
                  </a:lnTo>
                  <a:lnTo>
                    <a:pt x="145" y="48"/>
                  </a:lnTo>
                  <a:lnTo>
                    <a:pt x="142" y="48"/>
                  </a:lnTo>
                  <a:lnTo>
                    <a:pt x="135" y="48"/>
                  </a:lnTo>
                  <a:lnTo>
                    <a:pt x="133" y="48"/>
                  </a:lnTo>
                  <a:lnTo>
                    <a:pt x="127" y="48"/>
                  </a:lnTo>
                  <a:lnTo>
                    <a:pt x="124" y="51"/>
                  </a:lnTo>
                  <a:lnTo>
                    <a:pt x="115" y="54"/>
                  </a:lnTo>
                  <a:lnTo>
                    <a:pt x="105" y="59"/>
                  </a:lnTo>
                  <a:lnTo>
                    <a:pt x="102" y="59"/>
                  </a:lnTo>
                  <a:lnTo>
                    <a:pt x="97" y="59"/>
                  </a:lnTo>
                  <a:lnTo>
                    <a:pt x="87" y="59"/>
                  </a:lnTo>
                  <a:lnTo>
                    <a:pt x="82" y="63"/>
                  </a:lnTo>
                  <a:lnTo>
                    <a:pt x="79" y="59"/>
                  </a:lnTo>
                  <a:lnTo>
                    <a:pt x="72" y="59"/>
                  </a:lnTo>
                  <a:lnTo>
                    <a:pt x="70" y="56"/>
                  </a:lnTo>
                  <a:lnTo>
                    <a:pt x="64" y="56"/>
                  </a:lnTo>
                  <a:lnTo>
                    <a:pt x="60" y="54"/>
                  </a:lnTo>
                  <a:lnTo>
                    <a:pt x="57" y="48"/>
                  </a:lnTo>
                  <a:lnTo>
                    <a:pt x="52" y="42"/>
                  </a:lnTo>
                  <a:lnTo>
                    <a:pt x="45" y="33"/>
                  </a:lnTo>
                  <a:lnTo>
                    <a:pt x="42" y="24"/>
                  </a:lnTo>
                  <a:lnTo>
                    <a:pt x="37" y="12"/>
                  </a:lnTo>
                  <a:lnTo>
                    <a:pt x="34" y="9"/>
                  </a:lnTo>
                  <a:lnTo>
                    <a:pt x="30" y="4"/>
                  </a:lnTo>
                  <a:lnTo>
                    <a:pt x="27" y="4"/>
                  </a:lnTo>
                  <a:lnTo>
                    <a:pt x="24" y="0"/>
                  </a:lnTo>
                  <a:lnTo>
                    <a:pt x="19" y="0"/>
                  </a:lnTo>
                  <a:lnTo>
                    <a:pt x="15" y="4"/>
                  </a:lnTo>
                  <a:lnTo>
                    <a:pt x="9" y="6"/>
                  </a:lnTo>
                  <a:lnTo>
                    <a:pt x="7" y="9"/>
                  </a:lnTo>
                  <a:lnTo>
                    <a:pt x="0" y="3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79" name="Freeform 31"/>
            <p:cNvSpPr>
              <a:spLocks/>
            </p:cNvSpPr>
            <p:nvPr/>
          </p:nvSpPr>
          <p:spPr bwMode="ltGray">
            <a:xfrm>
              <a:off x="148" y="3372"/>
              <a:ext cx="160" cy="73"/>
            </a:xfrm>
            <a:custGeom>
              <a:avLst/>
              <a:gdLst>
                <a:gd name="T0" fmla="*/ 7 w 160"/>
                <a:gd name="T1" fmla="*/ 27 h 73"/>
                <a:gd name="T2" fmla="*/ 15 w 160"/>
                <a:gd name="T3" fmla="*/ 24 h 73"/>
                <a:gd name="T4" fmla="*/ 28 w 160"/>
                <a:gd name="T5" fmla="*/ 24 h 73"/>
                <a:gd name="T6" fmla="*/ 37 w 160"/>
                <a:gd name="T7" fmla="*/ 30 h 73"/>
                <a:gd name="T8" fmla="*/ 43 w 160"/>
                <a:gd name="T9" fmla="*/ 36 h 73"/>
                <a:gd name="T10" fmla="*/ 50 w 160"/>
                <a:gd name="T11" fmla="*/ 49 h 73"/>
                <a:gd name="T12" fmla="*/ 58 w 160"/>
                <a:gd name="T13" fmla="*/ 60 h 73"/>
                <a:gd name="T14" fmla="*/ 70 w 160"/>
                <a:gd name="T15" fmla="*/ 69 h 73"/>
                <a:gd name="T16" fmla="*/ 86 w 160"/>
                <a:gd name="T17" fmla="*/ 72 h 73"/>
                <a:gd name="T18" fmla="*/ 98 w 160"/>
                <a:gd name="T19" fmla="*/ 72 h 73"/>
                <a:gd name="T20" fmla="*/ 107 w 160"/>
                <a:gd name="T21" fmla="*/ 64 h 73"/>
                <a:gd name="T22" fmla="*/ 119 w 160"/>
                <a:gd name="T23" fmla="*/ 57 h 73"/>
                <a:gd name="T24" fmla="*/ 131 w 160"/>
                <a:gd name="T25" fmla="*/ 54 h 73"/>
                <a:gd name="T26" fmla="*/ 144 w 160"/>
                <a:gd name="T27" fmla="*/ 54 h 73"/>
                <a:gd name="T28" fmla="*/ 152 w 160"/>
                <a:gd name="T29" fmla="*/ 57 h 73"/>
                <a:gd name="T30" fmla="*/ 156 w 160"/>
                <a:gd name="T31" fmla="*/ 54 h 73"/>
                <a:gd name="T32" fmla="*/ 147 w 160"/>
                <a:gd name="T33" fmla="*/ 49 h 73"/>
                <a:gd name="T34" fmla="*/ 137 w 160"/>
                <a:gd name="T35" fmla="*/ 45 h 73"/>
                <a:gd name="T36" fmla="*/ 129 w 160"/>
                <a:gd name="T37" fmla="*/ 49 h 73"/>
                <a:gd name="T38" fmla="*/ 116 w 160"/>
                <a:gd name="T39" fmla="*/ 54 h 73"/>
                <a:gd name="T40" fmla="*/ 104 w 160"/>
                <a:gd name="T41" fmla="*/ 60 h 73"/>
                <a:gd name="T42" fmla="*/ 89 w 160"/>
                <a:gd name="T43" fmla="*/ 60 h 73"/>
                <a:gd name="T44" fmla="*/ 80 w 160"/>
                <a:gd name="T45" fmla="*/ 60 h 73"/>
                <a:gd name="T46" fmla="*/ 70 w 160"/>
                <a:gd name="T47" fmla="*/ 57 h 73"/>
                <a:gd name="T48" fmla="*/ 61 w 160"/>
                <a:gd name="T49" fmla="*/ 51 h 73"/>
                <a:gd name="T50" fmla="*/ 52 w 160"/>
                <a:gd name="T51" fmla="*/ 39 h 73"/>
                <a:gd name="T52" fmla="*/ 43 w 160"/>
                <a:gd name="T53" fmla="*/ 24 h 73"/>
                <a:gd name="T54" fmla="*/ 34 w 160"/>
                <a:gd name="T55" fmla="*/ 7 h 73"/>
                <a:gd name="T56" fmla="*/ 28 w 160"/>
                <a:gd name="T57" fmla="*/ 0 h 73"/>
                <a:gd name="T58" fmla="*/ 22 w 160"/>
                <a:gd name="T59" fmla="*/ 0 h 73"/>
                <a:gd name="T60" fmla="*/ 10 w 160"/>
                <a:gd name="T61" fmla="*/ 4 h 73"/>
                <a:gd name="T62" fmla="*/ 0 w 160"/>
                <a:gd name="T63"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0" h="73">
                  <a:moveTo>
                    <a:pt x="0" y="30"/>
                  </a:moveTo>
                  <a:lnTo>
                    <a:pt x="7" y="27"/>
                  </a:lnTo>
                  <a:lnTo>
                    <a:pt x="12" y="24"/>
                  </a:lnTo>
                  <a:lnTo>
                    <a:pt x="15" y="24"/>
                  </a:lnTo>
                  <a:lnTo>
                    <a:pt x="22" y="24"/>
                  </a:lnTo>
                  <a:lnTo>
                    <a:pt x="28" y="24"/>
                  </a:lnTo>
                  <a:lnTo>
                    <a:pt x="30" y="27"/>
                  </a:lnTo>
                  <a:lnTo>
                    <a:pt x="37" y="30"/>
                  </a:lnTo>
                  <a:lnTo>
                    <a:pt x="40" y="30"/>
                  </a:lnTo>
                  <a:lnTo>
                    <a:pt x="43" y="36"/>
                  </a:lnTo>
                  <a:lnTo>
                    <a:pt x="46" y="42"/>
                  </a:lnTo>
                  <a:lnTo>
                    <a:pt x="50" y="49"/>
                  </a:lnTo>
                  <a:lnTo>
                    <a:pt x="55" y="54"/>
                  </a:lnTo>
                  <a:lnTo>
                    <a:pt x="58" y="60"/>
                  </a:lnTo>
                  <a:lnTo>
                    <a:pt x="65" y="66"/>
                  </a:lnTo>
                  <a:lnTo>
                    <a:pt x="70" y="69"/>
                  </a:lnTo>
                  <a:lnTo>
                    <a:pt x="80" y="72"/>
                  </a:lnTo>
                  <a:lnTo>
                    <a:pt x="86" y="72"/>
                  </a:lnTo>
                  <a:lnTo>
                    <a:pt x="91" y="72"/>
                  </a:lnTo>
                  <a:lnTo>
                    <a:pt x="98" y="72"/>
                  </a:lnTo>
                  <a:lnTo>
                    <a:pt x="104" y="66"/>
                  </a:lnTo>
                  <a:lnTo>
                    <a:pt x="107" y="64"/>
                  </a:lnTo>
                  <a:lnTo>
                    <a:pt x="113" y="60"/>
                  </a:lnTo>
                  <a:lnTo>
                    <a:pt x="119" y="57"/>
                  </a:lnTo>
                  <a:lnTo>
                    <a:pt x="126" y="54"/>
                  </a:lnTo>
                  <a:lnTo>
                    <a:pt x="131" y="54"/>
                  </a:lnTo>
                  <a:lnTo>
                    <a:pt x="137" y="54"/>
                  </a:lnTo>
                  <a:lnTo>
                    <a:pt x="144" y="54"/>
                  </a:lnTo>
                  <a:lnTo>
                    <a:pt x="149" y="54"/>
                  </a:lnTo>
                  <a:lnTo>
                    <a:pt x="152" y="57"/>
                  </a:lnTo>
                  <a:lnTo>
                    <a:pt x="159" y="60"/>
                  </a:lnTo>
                  <a:lnTo>
                    <a:pt x="156" y="54"/>
                  </a:lnTo>
                  <a:lnTo>
                    <a:pt x="152" y="51"/>
                  </a:lnTo>
                  <a:lnTo>
                    <a:pt x="147" y="49"/>
                  </a:lnTo>
                  <a:lnTo>
                    <a:pt x="144" y="45"/>
                  </a:lnTo>
                  <a:lnTo>
                    <a:pt x="137" y="45"/>
                  </a:lnTo>
                  <a:lnTo>
                    <a:pt x="134" y="45"/>
                  </a:lnTo>
                  <a:lnTo>
                    <a:pt x="129" y="49"/>
                  </a:lnTo>
                  <a:lnTo>
                    <a:pt x="126" y="49"/>
                  </a:lnTo>
                  <a:lnTo>
                    <a:pt x="116" y="54"/>
                  </a:lnTo>
                  <a:lnTo>
                    <a:pt x="107" y="57"/>
                  </a:lnTo>
                  <a:lnTo>
                    <a:pt x="104" y="60"/>
                  </a:lnTo>
                  <a:lnTo>
                    <a:pt x="98" y="60"/>
                  </a:lnTo>
                  <a:lnTo>
                    <a:pt x="89" y="60"/>
                  </a:lnTo>
                  <a:lnTo>
                    <a:pt x="83" y="60"/>
                  </a:lnTo>
                  <a:lnTo>
                    <a:pt x="80" y="60"/>
                  </a:lnTo>
                  <a:lnTo>
                    <a:pt x="73" y="60"/>
                  </a:lnTo>
                  <a:lnTo>
                    <a:pt x="70" y="57"/>
                  </a:lnTo>
                  <a:lnTo>
                    <a:pt x="65" y="54"/>
                  </a:lnTo>
                  <a:lnTo>
                    <a:pt x="61" y="51"/>
                  </a:lnTo>
                  <a:lnTo>
                    <a:pt x="58" y="49"/>
                  </a:lnTo>
                  <a:lnTo>
                    <a:pt x="52" y="39"/>
                  </a:lnTo>
                  <a:lnTo>
                    <a:pt x="46" y="34"/>
                  </a:lnTo>
                  <a:lnTo>
                    <a:pt x="43" y="24"/>
                  </a:lnTo>
                  <a:lnTo>
                    <a:pt x="37" y="12"/>
                  </a:lnTo>
                  <a:lnTo>
                    <a:pt x="34" y="7"/>
                  </a:lnTo>
                  <a:lnTo>
                    <a:pt x="30" y="4"/>
                  </a:lnTo>
                  <a:lnTo>
                    <a:pt x="28" y="0"/>
                  </a:lnTo>
                  <a:lnTo>
                    <a:pt x="25" y="0"/>
                  </a:lnTo>
                  <a:lnTo>
                    <a:pt x="22" y="0"/>
                  </a:lnTo>
                  <a:lnTo>
                    <a:pt x="15" y="0"/>
                  </a:lnTo>
                  <a:lnTo>
                    <a:pt x="10" y="4"/>
                  </a:lnTo>
                  <a:lnTo>
                    <a:pt x="7" y="7"/>
                  </a:lnTo>
                  <a:lnTo>
                    <a:pt x="0"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0" name="Freeform 32"/>
            <p:cNvSpPr>
              <a:spLocks/>
            </p:cNvSpPr>
            <p:nvPr/>
          </p:nvSpPr>
          <p:spPr bwMode="ltGray">
            <a:xfrm>
              <a:off x="4006" y="3905"/>
              <a:ext cx="158" cy="75"/>
            </a:xfrm>
            <a:custGeom>
              <a:avLst/>
              <a:gdLst>
                <a:gd name="T0" fmla="*/ 6 w 158"/>
                <a:gd name="T1" fmla="*/ 30 h 75"/>
                <a:gd name="T2" fmla="*/ 15 w 158"/>
                <a:gd name="T3" fmla="*/ 27 h 75"/>
                <a:gd name="T4" fmla="*/ 27 w 158"/>
                <a:gd name="T5" fmla="*/ 27 h 75"/>
                <a:gd name="T6" fmla="*/ 36 w 158"/>
                <a:gd name="T7" fmla="*/ 30 h 75"/>
                <a:gd name="T8" fmla="*/ 43 w 158"/>
                <a:gd name="T9" fmla="*/ 35 h 75"/>
                <a:gd name="T10" fmla="*/ 48 w 158"/>
                <a:gd name="T11" fmla="*/ 47 h 75"/>
                <a:gd name="T12" fmla="*/ 58 w 158"/>
                <a:gd name="T13" fmla="*/ 62 h 75"/>
                <a:gd name="T14" fmla="*/ 69 w 158"/>
                <a:gd name="T15" fmla="*/ 71 h 75"/>
                <a:gd name="T16" fmla="*/ 84 w 158"/>
                <a:gd name="T17" fmla="*/ 74 h 75"/>
                <a:gd name="T18" fmla="*/ 96 w 158"/>
                <a:gd name="T19" fmla="*/ 71 h 75"/>
                <a:gd name="T20" fmla="*/ 106 w 158"/>
                <a:gd name="T21" fmla="*/ 62 h 75"/>
                <a:gd name="T22" fmla="*/ 118 w 158"/>
                <a:gd name="T23" fmla="*/ 56 h 75"/>
                <a:gd name="T24" fmla="*/ 130 w 158"/>
                <a:gd name="T25" fmla="*/ 54 h 75"/>
                <a:gd name="T26" fmla="*/ 142 w 158"/>
                <a:gd name="T27" fmla="*/ 54 h 75"/>
                <a:gd name="T28" fmla="*/ 151 w 158"/>
                <a:gd name="T29" fmla="*/ 56 h 75"/>
                <a:gd name="T30" fmla="*/ 154 w 158"/>
                <a:gd name="T31" fmla="*/ 54 h 75"/>
                <a:gd name="T32" fmla="*/ 145 w 158"/>
                <a:gd name="T33" fmla="*/ 47 h 75"/>
                <a:gd name="T34" fmla="*/ 136 w 158"/>
                <a:gd name="T35" fmla="*/ 47 h 75"/>
                <a:gd name="T36" fmla="*/ 127 w 158"/>
                <a:gd name="T37" fmla="*/ 47 h 75"/>
                <a:gd name="T38" fmla="*/ 114 w 158"/>
                <a:gd name="T39" fmla="*/ 54 h 75"/>
                <a:gd name="T40" fmla="*/ 103 w 158"/>
                <a:gd name="T41" fmla="*/ 59 h 75"/>
                <a:gd name="T42" fmla="*/ 91 w 158"/>
                <a:gd name="T43" fmla="*/ 62 h 75"/>
                <a:gd name="T44" fmla="*/ 79 w 158"/>
                <a:gd name="T45" fmla="*/ 62 h 75"/>
                <a:gd name="T46" fmla="*/ 69 w 158"/>
                <a:gd name="T47" fmla="*/ 56 h 75"/>
                <a:gd name="T48" fmla="*/ 61 w 158"/>
                <a:gd name="T49" fmla="*/ 54 h 75"/>
                <a:gd name="T50" fmla="*/ 51 w 158"/>
                <a:gd name="T51" fmla="*/ 42 h 75"/>
                <a:gd name="T52" fmla="*/ 43 w 158"/>
                <a:gd name="T53" fmla="*/ 24 h 75"/>
                <a:gd name="T54" fmla="*/ 36 w 158"/>
                <a:gd name="T55" fmla="*/ 9 h 75"/>
                <a:gd name="T56" fmla="*/ 27 w 158"/>
                <a:gd name="T57" fmla="*/ 3 h 75"/>
                <a:gd name="T58" fmla="*/ 18 w 158"/>
                <a:gd name="T59" fmla="*/ 0 h 75"/>
                <a:gd name="T60" fmla="*/ 9 w 158"/>
                <a:gd name="T61" fmla="*/ 3 h 75"/>
                <a:gd name="T62" fmla="*/ 0 w 158"/>
                <a:gd name="T63"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75">
                  <a:moveTo>
                    <a:pt x="0" y="32"/>
                  </a:moveTo>
                  <a:lnTo>
                    <a:pt x="6" y="30"/>
                  </a:lnTo>
                  <a:lnTo>
                    <a:pt x="12" y="27"/>
                  </a:lnTo>
                  <a:lnTo>
                    <a:pt x="15" y="27"/>
                  </a:lnTo>
                  <a:lnTo>
                    <a:pt x="21" y="27"/>
                  </a:lnTo>
                  <a:lnTo>
                    <a:pt x="27" y="27"/>
                  </a:lnTo>
                  <a:lnTo>
                    <a:pt x="30" y="27"/>
                  </a:lnTo>
                  <a:lnTo>
                    <a:pt x="36" y="30"/>
                  </a:lnTo>
                  <a:lnTo>
                    <a:pt x="39" y="32"/>
                  </a:lnTo>
                  <a:lnTo>
                    <a:pt x="43" y="35"/>
                  </a:lnTo>
                  <a:lnTo>
                    <a:pt x="48" y="44"/>
                  </a:lnTo>
                  <a:lnTo>
                    <a:pt x="48" y="47"/>
                  </a:lnTo>
                  <a:lnTo>
                    <a:pt x="54" y="54"/>
                  </a:lnTo>
                  <a:lnTo>
                    <a:pt x="58" y="62"/>
                  </a:lnTo>
                  <a:lnTo>
                    <a:pt x="63" y="65"/>
                  </a:lnTo>
                  <a:lnTo>
                    <a:pt x="69" y="71"/>
                  </a:lnTo>
                  <a:lnTo>
                    <a:pt x="76" y="74"/>
                  </a:lnTo>
                  <a:lnTo>
                    <a:pt x="84" y="74"/>
                  </a:lnTo>
                  <a:lnTo>
                    <a:pt x="91" y="74"/>
                  </a:lnTo>
                  <a:lnTo>
                    <a:pt x="96" y="71"/>
                  </a:lnTo>
                  <a:lnTo>
                    <a:pt x="103" y="68"/>
                  </a:lnTo>
                  <a:lnTo>
                    <a:pt x="106" y="62"/>
                  </a:lnTo>
                  <a:lnTo>
                    <a:pt x="112" y="62"/>
                  </a:lnTo>
                  <a:lnTo>
                    <a:pt x="118" y="56"/>
                  </a:lnTo>
                  <a:lnTo>
                    <a:pt x="124" y="54"/>
                  </a:lnTo>
                  <a:lnTo>
                    <a:pt x="130" y="54"/>
                  </a:lnTo>
                  <a:lnTo>
                    <a:pt x="136" y="54"/>
                  </a:lnTo>
                  <a:lnTo>
                    <a:pt x="142" y="54"/>
                  </a:lnTo>
                  <a:lnTo>
                    <a:pt x="148" y="56"/>
                  </a:lnTo>
                  <a:lnTo>
                    <a:pt x="151" y="56"/>
                  </a:lnTo>
                  <a:lnTo>
                    <a:pt x="157" y="59"/>
                  </a:lnTo>
                  <a:lnTo>
                    <a:pt x="154" y="54"/>
                  </a:lnTo>
                  <a:lnTo>
                    <a:pt x="151" y="50"/>
                  </a:lnTo>
                  <a:lnTo>
                    <a:pt x="145" y="47"/>
                  </a:lnTo>
                  <a:lnTo>
                    <a:pt x="142" y="47"/>
                  </a:lnTo>
                  <a:lnTo>
                    <a:pt x="136" y="47"/>
                  </a:lnTo>
                  <a:lnTo>
                    <a:pt x="133" y="47"/>
                  </a:lnTo>
                  <a:lnTo>
                    <a:pt x="127" y="47"/>
                  </a:lnTo>
                  <a:lnTo>
                    <a:pt x="124" y="47"/>
                  </a:lnTo>
                  <a:lnTo>
                    <a:pt x="114" y="54"/>
                  </a:lnTo>
                  <a:lnTo>
                    <a:pt x="106" y="59"/>
                  </a:lnTo>
                  <a:lnTo>
                    <a:pt x="103" y="59"/>
                  </a:lnTo>
                  <a:lnTo>
                    <a:pt x="96" y="59"/>
                  </a:lnTo>
                  <a:lnTo>
                    <a:pt x="91" y="62"/>
                  </a:lnTo>
                  <a:lnTo>
                    <a:pt x="81" y="62"/>
                  </a:lnTo>
                  <a:lnTo>
                    <a:pt x="79" y="62"/>
                  </a:lnTo>
                  <a:lnTo>
                    <a:pt x="73" y="59"/>
                  </a:lnTo>
                  <a:lnTo>
                    <a:pt x="69" y="56"/>
                  </a:lnTo>
                  <a:lnTo>
                    <a:pt x="63" y="56"/>
                  </a:lnTo>
                  <a:lnTo>
                    <a:pt x="61" y="54"/>
                  </a:lnTo>
                  <a:lnTo>
                    <a:pt x="58" y="47"/>
                  </a:lnTo>
                  <a:lnTo>
                    <a:pt x="51" y="42"/>
                  </a:lnTo>
                  <a:lnTo>
                    <a:pt x="45" y="32"/>
                  </a:lnTo>
                  <a:lnTo>
                    <a:pt x="43" y="24"/>
                  </a:lnTo>
                  <a:lnTo>
                    <a:pt x="36" y="12"/>
                  </a:lnTo>
                  <a:lnTo>
                    <a:pt x="36" y="9"/>
                  </a:lnTo>
                  <a:lnTo>
                    <a:pt x="30" y="3"/>
                  </a:lnTo>
                  <a:lnTo>
                    <a:pt x="27" y="3"/>
                  </a:lnTo>
                  <a:lnTo>
                    <a:pt x="24" y="0"/>
                  </a:lnTo>
                  <a:lnTo>
                    <a:pt x="18" y="0"/>
                  </a:lnTo>
                  <a:lnTo>
                    <a:pt x="15" y="3"/>
                  </a:lnTo>
                  <a:lnTo>
                    <a:pt x="9" y="3"/>
                  </a:lnTo>
                  <a:lnTo>
                    <a:pt x="6" y="9"/>
                  </a:lnTo>
                  <a:lnTo>
                    <a:pt x="0" y="32"/>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1" name="Freeform 33"/>
            <p:cNvSpPr>
              <a:spLocks/>
            </p:cNvSpPr>
            <p:nvPr/>
          </p:nvSpPr>
          <p:spPr bwMode="ltGray">
            <a:xfrm>
              <a:off x="954" y="220"/>
              <a:ext cx="158" cy="73"/>
            </a:xfrm>
            <a:custGeom>
              <a:avLst/>
              <a:gdLst>
                <a:gd name="T0" fmla="*/ 7 w 158"/>
                <a:gd name="T1" fmla="*/ 27 h 73"/>
                <a:gd name="T2" fmla="*/ 15 w 158"/>
                <a:gd name="T3" fmla="*/ 24 h 73"/>
                <a:gd name="T4" fmla="*/ 27 w 158"/>
                <a:gd name="T5" fmla="*/ 27 h 73"/>
                <a:gd name="T6" fmla="*/ 37 w 158"/>
                <a:gd name="T7" fmla="*/ 30 h 73"/>
                <a:gd name="T8" fmla="*/ 42 w 158"/>
                <a:gd name="T9" fmla="*/ 36 h 73"/>
                <a:gd name="T10" fmla="*/ 48 w 158"/>
                <a:gd name="T11" fmla="*/ 48 h 73"/>
                <a:gd name="T12" fmla="*/ 60 w 158"/>
                <a:gd name="T13" fmla="*/ 63 h 73"/>
                <a:gd name="T14" fmla="*/ 72 w 158"/>
                <a:gd name="T15" fmla="*/ 69 h 73"/>
                <a:gd name="T16" fmla="*/ 85 w 158"/>
                <a:gd name="T17" fmla="*/ 72 h 73"/>
                <a:gd name="T18" fmla="*/ 97 w 158"/>
                <a:gd name="T19" fmla="*/ 72 h 73"/>
                <a:gd name="T20" fmla="*/ 105 w 158"/>
                <a:gd name="T21" fmla="*/ 63 h 73"/>
                <a:gd name="T22" fmla="*/ 118 w 158"/>
                <a:gd name="T23" fmla="*/ 57 h 73"/>
                <a:gd name="T24" fmla="*/ 130 w 158"/>
                <a:gd name="T25" fmla="*/ 54 h 73"/>
                <a:gd name="T26" fmla="*/ 142 w 158"/>
                <a:gd name="T27" fmla="*/ 54 h 73"/>
                <a:gd name="T28" fmla="*/ 150 w 158"/>
                <a:gd name="T29" fmla="*/ 57 h 73"/>
                <a:gd name="T30" fmla="*/ 153 w 158"/>
                <a:gd name="T31" fmla="*/ 54 h 73"/>
                <a:gd name="T32" fmla="*/ 148 w 158"/>
                <a:gd name="T33" fmla="*/ 48 h 73"/>
                <a:gd name="T34" fmla="*/ 138 w 158"/>
                <a:gd name="T35" fmla="*/ 45 h 73"/>
                <a:gd name="T36" fmla="*/ 127 w 158"/>
                <a:gd name="T37" fmla="*/ 48 h 73"/>
                <a:gd name="T38" fmla="*/ 115 w 158"/>
                <a:gd name="T39" fmla="*/ 54 h 73"/>
                <a:gd name="T40" fmla="*/ 102 w 158"/>
                <a:gd name="T41" fmla="*/ 60 h 73"/>
                <a:gd name="T42" fmla="*/ 90 w 158"/>
                <a:gd name="T43" fmla="*/ 60 h 73"/>
                <a:gd name="T44" fmla="*/ 78 w 158"/>
                <a:gd name="T45" fmla="*/ 60 h 73"/>
                <a:gd name="T46" fmla="*/ 70 w 158"/>
                <a:gd name="T47" fmla="*/ 57 h 73"/>
                <a:gd name="T48" fmla="*/ 60 w 158"/>
                <a:gd name="T49" fmla="*/ 51 h 73"/>
                <a:gd name="T50" fmla="*/ 52 w 158"/>
                <a:gd name="T51" fmla="*/ 39 h 73"/>
                <a:gd name="T52" fmla="*/ 42 w 158"/>
                <a:gd name="T53" fmla="*/ 24 h 73"/>
                <a:gd name="T54" fmla="*/ 37 w 158"/>
                <a:gd name="T55" fmla="*/ 7 h 73"/>
                <a:gd name="T56" fmla="*/ 27 w 158"/>
                <a:gd name="T57" fmla="*/ 0 h 73"/>
                <a:gd name="T58" fmla="*/ 22 w 158"/>
                <a:gd name="T59" fmla="*/ 0 h 73"/>
                <a:gd name="T60" fmla="*/ 12 w 158"/>
                <a:gd name="T61" fmla="*/ 3 h 73"/>
                <a:gd name="T62" fmla="*/ 0 w 158"/>
                <a:gd name="T63"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73">
                  <a:moveTo>
                    <a:pt x="0" y="30"/>
                  </a:moveTo>
                  <a:lnTo>
                    <a:pt x="7" y="27"/>
                  </a:lnTo>
                  <a:lnTo>
                    <a:pt x="12" y="24"/>
                  </a:lnTo>
                  <a:lnTo>
                    <a:pt x="15" y="24"/>
                  </a:lnTo>
                  <a:lnTo>
                    <a:pt x="22" y="24"/>
                  </a:lnTo>
                  <a:lnTo>
                    <a:pt x="27" y="27"/>
                  </a:lnTo>
                  <a:lnTo>
                    <a:pt x="33" y="27"/>
                  </a:lnTo>
                  <a:lnTo>
                    <a:pt x="37" y="30"/>
                  </a:lnTo>
                  <a:lnTo>
                    <a:pt x="39" y="30"/>
                  </a:lnTo>
                  <a:lnTo>
                    <a:pt x="42" y="36"/>
                  </a:lnTo>
                  <a:lnTo>
                    <a:pt x="48" y="42"/>
                  </a:lnTo>
                  <a:lnTo>
                    <a:pt x="48" y="48"/>
                  </a:lnTo>
                  <a:lnTo>
                    <a:pt x="55" y="54"/>
                  </a:lnTo>
                  <a:lnTo>
                    <a:pt x="60" y="63"/>
                  </a:lnTo>
                  <a:lnTo>
                    <a:pt x="67" y="66"/>
                  </a:lnTo>
                  <a:lnTo>
                    <a:pt x="72" y="69"/>
                  </a:lnTo>
                  <a:lnTo>
                    <a:pt x="78" y="72"/>
                  </a:lnTo>
                  <a:lnTo>
                    <a:pt x="85" y="72"/>
                  </a:lnTo>
                  <a:lnTo>
                    <a:pt x="90" y="72"/>
                  </a:lnTo>
                  <a:lnTo>
                    <a:pt x="97" y="72"/>
                  </a:lnTo>
                  <a:lnTo>
                    <a:pt x="102" y="66"/>
                  </a:lnTo>
                  <a:lnTo>
                    <a:pt x="105" y="63"/>
                  </a:lnTo>
                  <a:lnTo>
                    <a:pt x="112" y="60"/>
                  </a:lnTo>
                  <a:lnTo>
                    <a:pt x="118" y="57"/>
                  </a:lnTo>
                  <a:lnTo>
                    <a:pt x="123" y="54"/>
                  </a:lnTo>
                  <a:lnTo>
                    <a:pt x="130" y="54"/>
                  </a:lnTo>
                  <a:lnTo>
                    <a:pt x="135" y="54"/>
                  </a:lnTo>
                  <a:lnTo>
                    <a:pt x="142" y="54"/>
                  </a:lnTo>
                  <a:lnTo>
                    <a:pt x="148" y="54"/>
                  </a:lnTo>
                  <a:lnTo>
                    <a:pt x="150" y="57"/>
                  </a:lnTo>
                  <a:lnTo>
                    <a:pt x="157" y="60"/>
                  </a:lnTo>
                  <a:lnTo>
                    <a:pt x="153" y="54"/>
                  </a:lnTo>
                  <a:lnTo>
                    <a:pt x="150" y="51"/>
                  </a:lnTo>
                  <a:lnTo>
                    <a:pt x="148" y="48"/>
                  </a:lnTo>
                  <a:lnTo>
                    <a:pt x="142" y="48"/>
                  </a:lnTo>
                  <a:lnTo>
                    <a:pt x="138" y="45"/>
                  </a:lnTo>
                  <a:lnTo>
                    <a:pt x="133" y="45"/>
                  </a:lnTo>
                  <a:lnTo>
                    <a:pt x="127" y="48"/>
                  </a:lnTo>
                  <a:lnTo>
                    <a:pt x="123" y="48"/>
                  </a:lnTo>
                  <a:lnTo>
                    <a:pt x="115" y="54"/>
                  </a:lnTo>
                  <a:lnTo>
                    <a:pt x="105" y="57"/>
                  </a:lnTo>
                  <a:lnTo>
                    <a:pt x="102" y="60"/>
                  </a:lnTo>
                  <a:lnTo>
                    <a:pt x="100" y="60"/>
                  </a:lnTo>
                  <a:lnTo>
                    <a:pt x="90" y="60"/>
                  </a:lnTo>
                  <a:lnTo>
                    <a:pt x="85" y="60"/>
                  </a:lnTo>
                  <a:lnTo>
                    <a:pt x="78" y="60"/>
                  </a:lnTo>
                  <a:lnTo>
                    <a:pt x="72" y="60"/>
                  </a:lnTo>
                  <a:lnTo>
                    <a:pt x="70" y="57"/>
                  </a:lnTo>
                  <a:lnTo>
                    <a:pt x="63" y="54"/>
                  </a:lnTo>
                  <a:lnTo>
                    <a:pt x="60" y="51"/>
                  </a:lnTo>
                  <a:lnTo>
                    <a:pt x="57" y="48"/>
                  </a:lnTo>
                  <a:lnTo>
                    <a:pt x="52" y="39"/>
                  </a:lnTo>
                  <a:lnTo>
                    <a:pt x="48" y="33"/>
                  </a:lnTo>
                  <a:lnTo>
                    <a:pt x="42" y="24"/>
                  </a:lnTo>
                  <a:lnTo>
                    <a:pt x="39" y="12"/>
                  </a:lnTo>
                  <a:lnTo>
                    <a:pt x="37" y="7"/>
                  </a:lnTo>
                  <a:lnTo>
                    <a:pt x="30" y="3"/>
                  </a:lnTo>
                  <a:lnTo>
                    <a:pt x="27" y="0"/>
                  </a:lnTo>
                  <a:lnTo>
                    <a:pt x="24" y="0"/>
                  </a:lnTo>
                  <a:lnTo>
                    <a:pt x="22" y="0"/>
                  </a:lnTo>
                  <a:lnTo>
                    <a:pt x="15" y="0"/>
                  </a:lnTo>
                  <a:lnTo>
                    <a:pt x="12" y="3"/>
                  </a:lnTo>
                  <a:lnTo>
                    <a:pt x="7" y="7"/>
                  </a:lnTo>
                  <a:lnTo>
                    <a:pt x="0"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2" name="Freeform 34"/>
            <p:cNvSpPr>
              <a:spLocks/>
            </p:cNvSpPr>
            <p:nvPr/>
          </p:nvSpPr>
          <p:spPr bwMode="ltGray">
            <a:xfrm>
              <a:off x="4097" y="136"/>
              <a:ext cx="156" cy="74"/>
            </a:xfrm>
            <a:custGeom>
              <a:avLst/>
              <a:gdLst>
                <a:gd name="T0" fmla="*/ 0 w 156"/>
                <a:gd name="T1" fmla="*/ 43 h 74"/>
                <a:gd name="T2" fmla="*/ 4 w 156"/>
                <a:gd name="T3" fmla="*/ 46 h 74"/>
                <a:gd name="T4" fmla="*/ 9 w 156"/>
                <a:gd name="T5" fmla="*/ 48 h 74"/>
                <a:gd name="T6" fmla="*/ 15 w 156"/>
                <a:gd name="T7" fmla="*/ 48 h 74"/>
                <a:gd name="T8" fmla="*/ 22 w 156"/>
                <a:gd name="T9" fmla="*/ 48 h 74"/>
                <a:gd name="T10" fmla="*/ 27 w 156"/>
                <a:gd name="T11" fmla="*/ 48 h 74"/>
                <a:gd name="T12" fmla="*/ 30 w 156"/>
                <a:gd name="T13" fmla="*/ 46 h 74"/>
                <a:gd name="T14" fmla="*/ 37 w 156"/>
                <a:gd name="T15" fmla="*/ 43 h 74"/>
                <a:gd name="T16" fmla="*/ 43 w 156"/>
                <a:gd name="T17" fmla="*/ 37 h 74"/>
                <a:gd name="T18" fmla="*/ 45 w 156"/>
                <a:gd name="T19" fmla="*/ 30 h 74"/>
                <a:gd name="T20" fmla="*/ 49 w 156"/>
                <a:gd name="T21" fmla="*/ 25 h 74"/>
                <a:gd name="T22" fmla="*/ 52 w 156"/>
                <a:gd name="T23" fmla="*/ 18 h 74"/>
                <a:gd name="T24" fmla="*/ 58 w 156"/>
                <a:gd name="T25" fmla="*/ 12 h 74"/>
                <a:gd name="T26" fmla="*/ 64 w 156"/>
                <a:gd name="T27" fmla="*/ 7 h 74"/>
                <a:gd name="T28" fmla="*/ 70 w 156"/>
                <a:gd name="T29" fmla="*/ 3 h 74"/>
                <a:gd name="T30" fmla="*/ 76 w 156"/>
                <a:gd name="T31" fmla="*/ 0 h 74"/>
                <a:gd name="T32" fmla="*/ 85 w 156"/>
                <a:gd name="T33" fmla="*/ 0 h 74"/>
                <a:gd name="T34" fmla="*/ 91 w 156"/>
                <a:gd name="T35" fmla="*/ 0 h 74"/>
                <a:gd name="T36" fmla="*/ 95 w 156"/>
                <a:gd name="T37" fmla="*/ 0 h 74"/>
                <a:gd name="T38" fmla="*/ 100 w 156"/>
                <a:gd name="T39" fmla="*/ 7 h 74"/>
                <a:gd name="T40" fmla="*/ 106 w 156"/>
                <a:gd name="T41" fmla="*/ 9 h 74"/>
                <a:gd name="T42" fmla="*/ 110 w 156"/>
                <a:gd name="T43" fmla="*/ 12 h 74"/>
                <a:gd name="T44" fmla="*/ 118 w 156"/>
                <a:gd name="T45" fmla="*/ 15 h 74"/>
                <a:gd name="T46" fmla="*/ 125 w 156"/>
                <a:gd name="T47" fmla="*/ 18 h 74"/>
                <a:gd name="T48" fmla="*/ 130 w 156"/>
                <a:gd name="T49" fmla="*/ 18 h 74"/>
                <a:gd name="T50" fmla="*/ 136 w 156"/>
                <a:gd name="T51" fmla="*/ 18 h 74"/>
                <a:gd name="T52" fmla="*/ 140 w 156"/>
                <a:gd name="T53" fmla="*/ 18 h 74"/>
                <a:gd name="T54" fmla="*/ 146 w 156"/>
                <a:gd name="T55" fmla="*/ 18 h 74"/>
                <a:gd name="T56" fmla="*/ 151 w 156"/>
                <a:gd name="T57" fmla="*/ 15 h 74"/>
                <a:gd name="T58" fmla="*/ 155 w 156"/>
                <a:gd name="T59" fmla="*/ 12 h 74"/>
                <a:gd name="T60" fmla="*/ 155 w 156"/>
                <a:gd name="T61" fmla="*/ 18 h 74"/>
                <a:gd name="T62" fmla="*/ 151 w 156"/>
                <a:gd name="T63" fmla="*/ 22 h 74"/>
                <a:gd name="T64" fmla="*/ 146 w 156"/>
                <a:gd name="T65" fmla="*/ 25 h 74"/>
                <a:gd name="T66" fmla="*/ 143 w 156"/>
                <a:gd name="T67" fmla="*/ 27 h 74"/>
                <a:gd name="T68" fmla="*/ 136 w 156"/>
                <a:gd name="T69" fmla="*/ 27 h 74"/>
                <a:gd name="T70" fmla="*/ 133 w 156"/>
                <a:gd name="T71" fmla="*/ 27 h 74"/>
                <a:gd name="T72" fmla="*/ 128 w 156"/>
                <a:gd name="T73" fmla="*/ 27 h 74"/>
                <a:gd name="T74" fmla="*/ 121 w 156"/>
                <a:gd name="T75" fmla="*/ 25 h 74"/>
                <a:gd name="T76" fmla="*/ 115 w 156"/>
                <a:gd name="T77" fmla="*/ 18 h 74"/>
                <a:gd name="T78" fmla="*/ 106 w 156"/>
                <a:gd name="T79" fmla="*/ 15 h 74"/>
                <a:gd name="T80" fmla="*/ 103 w 156"/>
                <a:gd name="T81" fmla="*/ 12 h 74"/>
                <a:gd name="T82" fmla="*/ 97 w 156"/>
                <a:gd name="T83" fmla="*/ 12 h 74"/>
                <a:gd name="T84" fmla="*/ 88 w 156"/>
                <a:gd name="T85" fmla="*/ 12 h 74"/>
                <a:gd name="T86" fmla="*/ 82 w 156"/>
                <a:gd name="T87" fmla="*/ 12 h 74"/>
                <a:gd name="T88" fmla="*/ 79 w 156"/>
                <a:gd name="T89" fmla="*/ 12 h 74"/>
                <a:gd name="T90" fmla="*/ 73 w 156"/>
                <a:gd name="T91" fmla="*/ 12 h 74"/>
                <a:gd name="T92" fmla="*/ 67 w 156"/>
                <a:gd name="T93" fmla="*/ 15 h 74"/>
                <a:gd name="T94" fmla="*/ 64 w 156"/>
                <a:gd name="T95" fmla="*/ 18 h 74"/>
                <a:gd name="T96" fmla="*/ 58 w 156"/>
                <a:gd name="T97" fmla="*/ 22 h 74"/>
                <a:gd name="T98" fmla="*/ 55 w 156"/>
                <a:gd name="T99" fmla="*/ 25 h 74"/>
                <a:gd name="T100" fmla="*/ 52 w 156"/>
                <a:gd name="T101" fmla="*/ 33 h 74"/>
                <a:gd name="T102" fmla="*/ 45 w 156"/>
                <a:gd name="T103" fmla="*/ 43 h 74"/>
                <a:gd name="T104" fmla="*/ 43 w 156"/>
                <a:gd name="T105" fmla="*/ 48 h 74"/>
                <a:gd name="T106" fmla="*/ 37 w 156"/>
                <a:gd name="T107" fmla="*/ 61 h 74"/>
                <a:gd name="T108" fmla="*/ 34 w 156"/>
                <a:gd name="T109" fmla="*/ 67 h 74"/>
                <a:gd name="T110" fmla="*/ 30 w 156"/>
                <a:gd name="T111" fmla="*/ 70 h 74"/>
                <a:gd name="T112" fmla="*/ 27 w 156"/>
                <a:gd name="T113" fmla="*/ 73 h 74"/>
                <a:gd name="T114" fmla="*/ 22 w 156"/>
                <a:gd name="T115" fmla="*/ 73 h 74"/>
                <a:gd name="T116" fmla="*/ 19 w 156"/>
                <a:gd name="T117" fmla="*/ 73 h 74"/>
                <a:gd name="T118" fmla="*/ 15 w 156"/>
                <a:gd name="T119" fmla="*/ 73 h 74"/>
                <a:gd name="T120" fmla="*/ 9 w 156"/>
                <a:gd name="T121" fmla="*/ 70 h 74"/>
                <a:gd name="T122" fmla="*/ 7 w 156"/>
                <a:gd name="T123" fmla="*/ 67 h 74"/>
                <a:gd name="T124" fmla="*/ 0 w 156"/>
                <a:gd name="T125" fmla="*/ 4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 h="74">
                  <a:moveTo>
                    <a:pt x="0" y="43"/>
                  </a:moveTo>
                  <a:lnTo>
                    <a:pt x="4" y="46"/>
                  </a:lnTo>
                  <a:lnTo>
                    <a:pt x="9" y="48"/>
                  </a:lnTo>
                  <a:lnTo>
                    <a:pt x="15" y="48"/>
                  </a:lnTo>
                  <a:lnTo>
                    <a:pt x="22" y="48"/>
                  </a:lnTo>
                  <a:lnTo>
                    <a:pt x="27" y="48"/>
                  </a:lnTo>
                  <a:lnTo>
                    <a:pt x="30" y="46"/>
                  </a:lnTo>
                  <a:lnTo>
                    <a:pt x="37" y="43"/>
                  </a:lnTo>
                  <a:lnTo>
                    <a:pt x="43" y="37"/>
                  </a:lnTo>
                  <a:lnTo>
                    <a:pt x="45" y="30"/>
                  </a:lnTo>
                  <a:lnTo>
                    <a:pt x="49" y="25"/>
                  </a:lnTo>
                  <a:lnTo>
                    <a:pt x="52" y="18"/>
                  </a:lnTo>
                  <a:lnTo>
                    <a:pt x="58" y="12"/>
                  </a:lnTo>
                  <a:lnTo>
                    <a:pt x="64" y="7"/>
                  </a:lnTo>
                  <a:lnTo>
                    <a:pt x="70" y="3"/>
                  </a:lnTo>
                  <a:lnTo>
                    <a:pt x="76" y="0"/>
                  </a:lnTo>
                  <a:lnTo>
                    <a:pt x="85" y="0"/>
                  </a:lnTo>
                  <a:lnTo>
                    <a:pt x="91" y="0"/>
                  </a:lnTo>
                  <a:lnTo>
                    <a:pt x="95" y="0"/>
                  </a:lnTo>
                  <a:lnTo>
                    <a:pt x="100" y="7"/>
                  </a:lnTo>
                  <a:lnTo>
                    <a:pt x="106" y="9"/>
                  </a:lnTo>
                  <a:lnTo>
                    <a:pt x="110" y="12"/>
                  </a:lnTo>
                  <a:lnTo>
                    <a:pt x="118" y="15"/>
                  </a:lnTo>
                  <a:lnTo>
                    <a:pt x="125" y="18"/>
                  </a:lnTo>
                  <a:lnTo>
                    <a:pt x="130" y="18"/>
                  </a:lnTo>
                  <a:lnTo>
                    <a:pt x="136" y="18"/>
                  </a:lnTo>
                  <a:lnTo>
                    <a:pt x="140" y="18"/>
                  </a:lnTo>
                  <a:lnTo>
                    <a:pt x="146" y="18"/>
                  </a:lnTo>
                  <a:lnTo>
                    <a:pt x="151" y="15"/>
                  </a:lnTo>
                  <a:lnTo>
                    <a:pt x="155" y="12"/>
                  </a:lnTo>
                  <a:lnTo>
                    <a:pt x="155" y="18"/>
                  </a:lnTo>
                  <a:lnTo>
                    <a:pt x="151" y="22"/>
                  </a:lnTo>
                  <a:lnTo>
                    <a:pt x="146" y="25"/>
                  </a:lnTo>
                  <a:lnTo>
                    <a:pt x="143" y="27"/>
                  </a:lnTo>
                  <a:lnTo>
                    <a:pt x="136" y="27"/>
                  </a:lnTo>
                  <a:lnTo>
                    <a:pt x="133" y="27"/>
                  </a:lnTo>
                  <a:lnTo>
                    <a:pt x="128" y="27"/>
                  </a:lnTo>
                  <a:lnTo>
                    <a:pt x="121" y="25"/>
                  </a:lnTo>
                  <a:lnTo>
                    <a:pt x="115" y="18"/>
                  </a:lnTo>
                  <a:lnTo>
                    <a:pt x="106" y="15"/>
                  </a:lnTo>
                  <a:lnTo>
                    <a:pt x="103" y="12"/>
                  </a:lnTo>
                  <a:lnTo>
                    <a:pt x="97" y="12"/>
                  </a:lnTo>
                  <a:lnTo>
                    <a:pt x="88" y="12"/>
                  </a:lnTo>
                  <a:lnTo>
                    <a:pt x="82" y="12"/>
                  </a:lnTo>
                  <a:lnTo>
                    <a:pt x="79" y="12"/>
                  </a:lnTo>
                  <a:lnTo>
                    <a:pt x="73" y="12"/>
                  </a:lnTo>
                  <a:lnTo>
                    <a:pt x="67" y="15"/>
                  </a:lnTo>
                  <a:lnTo>
                    <a:pt x="64" y="18"/>
                  </a:lnTo>
                  <a:lnTo>
                    <a:pt x="58" y="22"/>
                  </a:lnTo>
                  <a:lnTo>
                    <a:pt x="55" y="25"/>
                  </a:lnTo>
                  <a:lnTo>
                    <a:pt x="52" y="33"/>
                  </a:lnTo>
                  <a:lnTo>
                    <a:pt x="45" y="43"/>
                  </a:lnTo>
                  <a:lnTo>
                    <a:pt x="43" y="48"/>
                  </a:lnTo>
                  <a:lnTo>
                    <a:pt x="37" y="61"/>
                  </a:lnTo>
                  <a:lnTo>
                    <a:pt x="34" y="67"/>
                  </a:lnTo>
                  <a:lnTo>
                    <a:pt x="30" y="70"/>
                  </a:lnTo>
                  <a:lnTo>
                    <a:pt x="27" y="73"/>
                  </a:lnTo>
                  <a:lnTo>
                    <a:pt x="22" y="73"/>
                  </a:lnTo>
                  <a:lnTo>
                    <a:pt x="19" y="73"/>
                  </a:lnTo>
                  <a:lnTo>
                    <a:pt x="15" y="73"/>
                  </a:lnTo>
                  <a:lnTo>
                    <a:pt x="9" y="70"/>
                  </a:lnTo>
                  <a:lnTo>
                    <a:pt x="7" y="67"/>
                  </a:lnTo>
                  <a:lnTo>
                    <a:pt x="0" y="4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3" name="Freeform 35"/>
            <p:cNvSpPr>
              <a:spLocks/>
            </p:cNvSpPr>
            <p:nvPr/>
          </p:nvSpPr>
          <p:spPr bwMode="ltGray">
            <a:xfrm>
              <a:off x="157" y="510"/>
              <a:ext cx="153" cy="75"/>
            </a:xfrm>
            <a:custGeom>
              <a:avLst/>
              <a:gdLst>
                <a:gd name="T0" fmla="*/ 3 w 153"/>
                <a:gd name="T1" fmla="*/ 46 h 75"/>
                <a:gd name="T2" fmla="*/ 15 w 153"/>
                <a:gd name="T3" fmla="*/ 49 h 75"/>
                <a:gd name="T4" fmla="*/ 23 w 153"/>
                <a:gd name="T5" fmla="*/ 49 h 75"/>
                <a:gd name="T6" fmla="*/ 33 w 153"/>
                <a:gd name="T7" fmla="*/ 46 h 75"/>
                <a:gd name="T8" fmla="*/ 42 w 153"/>
                <a:gd name="T9" fmla="*/ 37 h 75"/>
                <a:gd name="T10" fmla="*/ 48 w 153"/>
                <a:gd name="T11" fmla="*/ 28 h 75"/>
                <a:gd name="T12" fmla="*/ 57 w 153"/>
                <a:gd name="T13" fmla="*/ 12 h 75"/>
                <a:gd name="T14" fmla="*/ 68 w 153"/>
                <a:gd name="T15" fmla="*/ 3 h 75"/>
                <a:gd name="T16" fmla="*/ 83 w 153"/>
                <a:gd name="T17" fmla="*/ 0 h 75"/>
                <a:gd name="T18" fmla="*/ 92 w 153"/>
                <a:gd name="T19" fmla="*/ 3 h 75"/>
                <a:gd name="T20" fmla="*/ 104 w 153"/>
                <a:gd name="T21" fmla="*/ 10 h 75"/>
                <a:gd name="T22" fmla="*/ 113 w 153"/>
                <a:gd name="T23" fmla="*/ 15 h 75"/>
                <a:gd name="T24" fmla="*/ 125 w 153"/>
                <a:gd name="T25" fmla="*/ 22 h 75"/>
                <a:gd name="T26" fmla="*/ 137 w 153"/>
                <a:gd name="T27" fmla="*/ 22 h 75"/>
                <a:gd name="T28" fmla="*/ 149 w 153"/>
                <a:gd name="T29" fmla="*/ 15 h 75"/>
                <a:gd name="T30" fmla="*/ 152 w 153"/>
                <a:gd name="T31" fmla="*/ 22 h 75"/>
                <a:gd name="T32" fmla="*/ 143 w 153"/>
                <a:gd name="T33" fmla="*/ 25 h 75"/>
                <a:gd name="T34" fmla="*/ 134 w 153"/>
                <a:gd name="T35" fmla="*/ 28 h 75"/>
                <a:gd name="T36" fmla="*/ 122 w 153"/>
                <a:gd name="T37" fmla="*/ 28 h 75"/>
                <a:gd name="T38" fmla="*/ 113 w 153"/>
                <a:gd name="T39" fmla="*/ 22 h 75"/>
                <a:gd name="T40" fmla="*/ 102 w 153"/>
                <a:gd name="T41" fmla="*/ 15 h 75"/>
                <a:gd name="T42" fmla="*/ 87 w 153"/>
                <a:gd name="T43" fmla="*/ 12 h 75"/>
                <a:gd name="T44" fmla="*/ 75 w 153"/>
                <a:gd name="T45" fmla="*/ 12 h 75"/>
                <a:gd name="T46" fmla="*/ 65 w 153"/>
                <a:gd name="T47" fmla="*/ 15 h 75"/>
                <a:gd name="T48" fmla="*/ 57 w 153"/>
                <a:gd name="T49" fmla="*/ 22 h 75"/>
                <a:gd name="T50" fmla="*/ 50 w 153"/>
                <a:gd name="T51" fmla="*/ 34 h 75"/>
                <a:gd name="T52" fmla="*/ 42 w 153"/>
                <a:gd name="T53" fmla="*/ 53 h 75"/>
                <a:gd name="T54" fmla="*/ 33 w 153"/>
                <a:gd name="T55" fmla="*/ 68 h 75"/>
                <a:gd name="T56" fmla="*/ 23 w 153"/>
                <a:gd name="T57" fmla="*/ 74 h 75"/>
                <a:gd name="T58" fmla="*/ 18 w 153"/>
                <a:gd name="T59" fmla="*/ 74 h 75"/>
                <a:gd name="T60" fmla="*/ 8 w 153"/>
                <a:gd name="T61" fmla="*/ 71 h 75"/>
                <a:gd name="T62" fmla="*/ 0 w 153"/>
                <a:gd name="T63" fmla="*/ 4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75">
                  <a:moveTo>
                    <a:pt x="0" y="43"/>
                  </a:moveTo>
                  <a:lnTo>
                    <a:pt x="3" y="46"/>
                  </a:lnTo>
                  <a:lnTo>
                    <a:pt x="8" y="49"/>
                  </a:lnTo>
                  <a:lnTo>
                    <a:pt x="15" y="49"/>
                  </a:lnTo>
                  <a:lnTo>
                    <a:pt x="21" y="49"/>
                  </a:lnTo>
                  <a:lnTo>
                    <a:pt x="23" y="49"/>
                  </a:lnTo>
                  <a:lnTo>
                    <a:pt x="30" y="49"/>
                  </a:lnTo>
                  <a:lnTo>
                    <a:pt x="33" y="46"/>
                  </a:lnTo>
                  <a:lnTo>
                    <a:pt x="35" y="43"/>
                  </a:lnTo>
                  <a:lnTo>
                    <a:pt x="42" y="37"/>
                  </a:lnTo>
                  <a:lnTo>
                    <a:pt x="45" y="31"/>
                  </a:lnTo>
                  <a:lnTo>
                    <a:pt x="48" y="28"/>
                  </a:lnTo>
                  <a:lnTo>
                    <a:pt x="50" y="18"/>
                  </a:lnTo>
                  <a:lnTo>
                    <a:pt x="57" y="12"/>
                  </a:lnTo>
                  <a:lnTo>
                    <a:pt x="62" y="10"/>
                  </a:lnTo>
                  <a:lnTo>
                    <a:pt x="68" y="3"/>
                  </a:lnTo>
                  <a:lnTo>
                    <a:pt x="75" y="0"/>
                  </a:lnTo>
                  <a:lnTo>
                    <a:pt x="83" y="0"/>
                  </a:lnTo>
                  <a:lnTo>
                    <a:pt x="90" y="0"/>
                  </a:lnTo>
                  <a:lnTo>
                    <a:pt x="92" y="3"/>
                  </a:lnTo>
                  <a:lnTo>
                    <a:pt x="98" y="7"/>
                  </a:lnTo>
                  <a:lnTo>
                    <a:pt x="104" y="10"/>
                  </a:lnTo>
                  <a:lnTo>
                    <a:pt x="107" y="12"/>
                  </a:lnTo>
                  <a:lnTo>
                    <a:pt x="113" y="15"/>
                  </a:lnTo>
                  <a:lnTo>
                    <a:pt x="119" y="18"/>
                  </a:lnTo>
                  <a:lnTo>
                    <a:pt x="125" y="22"/>
                  </a:lnTo>
                  <a:lnTo>
                    <a:pt x="131" y="22"/>
                  </a:lnTo>
                  <a:lnTo>
                    <a:pt x="137" y="22"/>
                  </a:lnTo>
                  <a:lnTo>
                    <a:pt x="143" y="18"/>
                  </a:lnTo>
                  <a:lnTo>
                    <a:pt x="149" y="15"/>
                  </a:lnTo>
                  <a:lnTo>
                    <a:pt x="152" y="15"/>
                  </a:lnTo>
                  <a:lnTo>
                    <a:pt x="152" y="22"/>
                  </a:lnTo>
                  <a:lnTo>
                    <a:pt x="149" y="25"/>
                  </a:lnTo>
                  <a:lnTo>
                    <a:pt x="143" y="25"/>
                  </a:lnTo>
                  <a:lnTo>
                    <a:pt x="137" y="28"/>
                  </a:lnTo>
                  <a:lnTo>
                    <a:pt x="134" y="28"/>
                  </a:lnTo>
                  <a:lnTo>
                    <a:pt x="131" y="28"/>
                  </a:lnTo>
                  <a:lnTo>
                    <a:pt x="122" y="28"/>
                  </a:lnTo>
                  <a:lnTo>
                    <a:pt x="119" y="25"/>
                  </a:lnTo>
                  <a:lnTo>
                    <a:pt x="113" y="22"/>
                  </a:lnTo>
                  <a:lnTo>
                    <a:pt x="104" y="15"/>
                  </a:lnTo>
                  <a:lnTo>
                    <a:pt x="102" y="15"/>
                  </a:lnTo>
                  <a:lnTo>
                    <a:pt x="95" y="15"/>
                  </a:lnTo>
                  <a:lnTo>
                    <a:pt x="87" y="12"/>
                  </a:lnTo>
                  <a:lnTo>
                    <a:pt x="80" y="12"/>
                  </a:lnTo>
                  <a:lnTo>
                    <a:pt x="75" y="12"/>
                  </a:lnTo>
                  <a:lnTo>
                    <a:pt x="72" y="15"/>
                  </a:lnTo>
                  <a:lnTo>
                    <a:pt x="65" y="15"/>
                  </a:lnTo>
                  <a:lnTo>
                    <a:pt x="62" y="18"/>
                  </a:lnTo>
                  <a:lnTo>
                    <a:pt x="57" y="22"/>
                  </a:lnTo>
                  <a:lnTo>
                    <a:pt x="53" y="25"/>
                  </a:lnTo>
                  <a:lnTo>
                    <a:pt x="50" y="34"/>
                  </a:lnTo>
                  <a:lnTo>
                    <a:pt x="45" y="43"/>
                  </a:lnTo>
                  <a:lnTo>
                    <a:pt x="42" y="53"/>
                  </a:lnTo>
                  <a:lnTo>
                    <a:pt x="35" y="64"/>
                  </a:lnTo>
                  <a:lnTo>
                    <a:pt x="33" y="68"/>
                  </a:lnTo>
                  <a:lnTo>
                    <a:pt x="30" y="74"/>
                  </a:lnTo>
                  <a:lnTo>
                    <a:pt x="23" y="74"/>
                  </a:lnTo>
                  <a:lnTo>
                    <a:pt x="21" y="74"/>
                  </a:lnTo>
                  <a:lnTo>
                    <a:pt x="18" y="74"/>
                  </a:lnTo>
                  <a:lnTo>
                    <a:pt x="15" y="74"/>
                  </a:lnTo>
                  <a:lnTo>
                    <a:pt x="8" y="71"/>
                  </a:lnTo>
                  <a:lnTo>
                    <a:pt x="3" y="68"/>
                  </a:lnTo>
                  <a:lnTo>
                    <a:pt x="0" y="4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4" name="Freeform 36"/>
            <p:cNvSpPr>
              <a:spLocks/>
            </p:cNvSpPr>
            <p:nvPr/>
          </p:nvSpPr>
          <p:spPr bwMode="ltGray">
            <a:xfrm>
              <a:off x="5581" y="1847"/>
              <a:ext cx="154" cy="72"/>
            </a:xfrm>
            <a:custGeom>
              <a:avLst/>
              <a:gdLst>
                <a:gd name="T0" fmla="*/ 3 w 154"/>
                <a:gd name="T1" fmla="*/ 44 h 72"/>
                <a:gd name="T2" fmla="*/ 15 w 154"/>
                <a:gd name="T3" fmla="*/ 48 h 72"/>
                <a:gd name="T4" fmla="*/ 26 w 154"/>
                <a:gd name="T5" fmla="*/ 48 h 72"/>
                <a:gd name="T6" fmla="*/ 33 w 154"/>
                <a:gd name="T7" fmla="*/ 41 h 72"/>
                <a:gd name="T8" fmla="*/ 41 w 154"/>
                <a:gd name="T9" fmla="*/ 36 h 72"/>
                <a:gd name="T10" fmla="*/ 48 w 154"/>
                <a:gd name="T11" fmla="*/ 24 h 72"/>
                <a:gd name="T12" fmla="*/ 56 w 154"/>
                <a:gd name="T13" fmla="*/ 12 h 72"/>
                <a:gd name="T14" fmla="*/ 69 w 154"/>
                <a:gd name="T15" fmla="*/ 4 h 72"/>
                <a:gd name="T16" fmla="*/ 84 w 154"/>
                <a:gd name="T17" fmla="*/ 0 h 72"/>
                <a:gd name="T18" fmla="*/ 93 w 154"/>
                <a:gd name="T19" fmla="*/ 4 h 72"/>
                <a:gd name="T20" fmla="*/ 105 w 154"/>
                <a:gd name="T21" fmla="*/ 9 h 72"/>
                <a:gd name="T22" fmla="*/ 116 w 154"/>
                <a:gd name="T23" fmla="*/ 15 h 72"/>
                <a:gd name="T24" fmla="*/ 126 w 154"/>
                <a:gd name="T25" fmla="*/ 18 h 72"/>
                <a:gd name="T26" fmla="*/ 138 w 154"/>
                <a:gd name="T27" fmla="*/ 18 h 72"/>
                <a:gd name="T28" fmla="*/ 150 w 154"/>
                <a:gd name="T29" fmla="*/ 15 h 72"/>
                <a:gd name="T30" fmla="*/ 153 w 154"/>
                <a:gd name="T31" fmla="*/ 18 h 72"/>
                <a:gd name="T32" fmla="*/ 144 w 154"/>
                <a:gd name="T33" fmla="*/ 24 h 72"/>
                <a:gd name="T34" fmla="*/ 135 w 154"/>
                <a:gd name="T35" fmla="*/ 27 h 72"/>
                <a:gd name="T36" fmla="*/ 126 w 154"/>
                <a:gd name="T37" fmla="*/ 24 h 72"/>
                <a:gd name="T38" fmla="*/ 114 w 154"/>
                <a:gd name="T39" fmla="*/ 18 h 72"/>
                <a:gd name="T40" fmla="*/ 101 w 154"/>
                <a:gd name="T41" fmla="*/ 12 h 72"/>
                <a:gd name="T42" fmla="*/ 86 w 154"/>
                <a:gd name="T43" fmla="*/ 12 h 72"/>
                <a:gd name="T44" fmla="*/ 78 w 154"/>
                <a:gd name="T45" fmla="*/ 12 h 72"/>
                <a:gd name="T46" fmla="*/ 66 w 154"/>
                <a:gd name="T47" fmla="*/ 15 h 72"/>
                <a:gd name="T48" fmla="*/ 56 w 154"/>
                <a:gd name="T49" fmla="*/ 21 h 72"/>
                <a:gd name="T50" fmla="*/ 51 w 154"/>
                <a:gd name="T51" fmla="*/ 33 h 72"/>
                <a:gd name="T52" fmla="*/ 41 w 154"/>
                <a:gd name="T53" fmla="*/ 51 h 72"/>
                <a:gd name="T54" fmla="*/ 33 w 154"/>
                <a:gd name="T55" fmla="*/ 65 h 72"/>
                <a:gd name="T56" fmla="*/ 26 w 154"/>
                <a:gd name="T57" fmla="*/ 71 h 72"/>
                <a:gd name="T58" fmla="*/ 18 w 154"/>
                <a:gd name="T59" fmla="*/ 71 h 72"/>
                <a:gd name="T60" fmla="*/ 8 w 154"/>
                <a:gd name="T61" fmla="*/ 68 h 72"/>
                <a:gd name="T62" fmla="*/ 0 w 154"/>
                <a:gd name="T63" fmla="*/ 4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4" h="72">
                  <a:moveTo>
                    <a:pt x="0" y="41"/>
                  </a:moveTo>
                  <a:lnTo>
                    <a:pt x="3" y="44"/>
                  </a:lnTo>
                  <a:lnTo>
                    <a:pt x="8" y="48"/>
                  </a:lnTo>
                  <a:lnTo>
                    <a:pt x="15" y="48"/>
                  </a:lnTo>
                  <a:lnTo>
                    <a:pt x="21" y="48"/>
                  </a:lnTo>
                  <a:lnTo>
                    <a:pt x="26" y="48"/>
                  </a:lnTo>
                  <a:lnTo>
                    <a:pt x="30" y="44"/>
                  </a:lnTo>
                  <a:lnTo>
                    <a:pt x="33" y="41"/>
                  </a:lnTo>
                  <a:lnTo>
                    <a:pt x="36" y="41"/>
                  </a:lnTo>
                  <a:lnTo>
                    <a:pt x="41" y="36"/>
                  </a:lnTo>
                  <a:lnTo>
                    <a:pt x="45" y="30"/>
                  </a:lnTo>
                  <a:lnTo>
                    <a:pt x="48" y="24"/>
                  </a:lnTo>
                  <a:lnTo>
                    <a:pt x="51" y="18"/>
                  </a:lnTo>
                  <a:lnTo>
                    <a:pt x="56" y="12"/>
                  </a:lnTo>
                  <a:lnTo>
                    <a:pt x="63" y="6"/>
                  </a:lnTo>
                  <a:lnTo>
                    <a:pt x="69" y="4"/>
                  </a:lnTo>
                  <a:lnTo>
                    <a:pt x="75" y="0"/>
                  </a:lnTo>
                  <a:lnTo>
                    <a:pt x="84" y="0"/>
                  </a:lnTo>
                  <a:lnTo>
                    <a:pt x="90" y="0"/>
                  </a:lnTo>
                  <a:lnTo>
                    <a:pt x="93" y="4"/>
                  </a:lnTo>
                  <a:lnTo>
                    <a:pt x="99" y="6"/>
                  </a:lnTo>
                  <a:lnTo>
                    <a:pt x="105" y="9"/>
                  </a:lnTo>
                  <a:lnTo>
                    <a:pt x="108" y="12"/>
                  </a:lnTo>
                  <a:lnTo>
                    <a:pt x="116" y="15"/>
                  </a:lnTo>
                  <a:lnTo>
                    <a:pt x="123" y="18"/>
                  </a:lnTo>
                  <a:lnTo>
                    <a:pt x="126" y="18"/>
                  </a:lnTo>
                  <a:lnTo>
                    <a:pt x="131" y="21"/>
                  </a:lnTo>
                  <a:lnTo>
                    <a:pt x="138" y="18"/>
                  </a:lnTo>
                  <a:lnTo>
                    <a:pt x="144" y="18"/>
                  </a:lnTo>
                  <a:lnTo>
                    <a:pt x="150" y="15"/>
                  </a:lnTo>
                  <a:lnTo>
                    <a:pt x="153" y="12"/>
                  </a:lnTo>
                  <a:lnTo>
                    <a:pt x="153" y="18"/>
                  </a:lnTo>
                  <a:lnTo>
                    <a:pt x="150" y="21"/>
                  </a:lnTo>
                  <a:lnTo>
                    <a:pt x="144" y="24"/>
                  </a:lnTo>
                  <a:lnTo>
                    <a:pt x="141" y="27"/>
                  </a:lnTo>
                  <a:lnTo>
                    <a:pt x="135" y="27"/>
                  </a:lnTo>
                  <a:lnTo>
                    <a:pt x="131" y="27"/>
                  </a:lnTo>
                  <a:lnTo>
                    <a:pt x="126" y="24"/>
                  </a:lnTo>
                  <a:lnTo>
                    <a:pt x="120" y="24"/>
                  </a:lnTo>
                  <a:lnTo>
                    <a:pt x="114" y="18"/>
                  </a:lnTo>
                  <a:lnTo>
                    <a:pt x="105" y="15"/>
                  </a:lnTo>
                  <a:lnTo>
                    <a:pt x="101" y="12"/>
                  </a:lnTo>
                  <a:lnTo>
                    <a:pt x="96" y="12"/>
                  </a:lnTo>
                  <a:lnTo>
                    <a:pt x="86" y="12"/>
                  </a:lnTo>
                  <a:lnTo>
                    <a:pt x="81" y="12"/>
                  </a:lnTo>
                  <a:lnTo>
                    <a:pt x="78" y="12"/>
                  </a:lnTo>
                  <a:lnTo>
                    <a:pt x="71" y="12"/>
                  </a:lnTo>
                  <a:lnTo>
                    <a:pt x="66" y="15"/>
                  </a:lnTo>
                  <a:lnTo>
                    <a:pt x="63" y="18"/>
                  </a:lnTo>
                  <a:lnTo>
                    <a:pt x="56" y="21"/>
                  </a:lnTo>
                  <a:lnTo>
                    <a:pt x="54" y="24"/>
                  </a:lnTo>
                  <a:lnTo>
                    <a:pt x="51" y="33"/>
                  </a:lnTo>
                  <a:lnTo>
                    <a:pt x="45" y="39"/>
                  </a:lnTo>
                  <a:lnTo>
                    <a:pt x="41" y="51"/>
                  </a:lnTo>
                  <a:lnTo>
                    <a:pt x="36" y="59"/>
                  </a:lnTo>
                  <a:lnTo>
                    <a:pt x="33" y="65"/>
                  </a:lnTo>
                  <a:lnTo>
                    <a:pt x="30" y="68"/>
                  </a:lnTo>
                  <a:lnTo>
                    <a:pt x="26" y="71"/>
                  </a:lnTo>
                  <a:lnTo>
                    <a:pt x="21" y="71"/>
                  </a:lnTo>
                  <a:lnTo>
                    <a:pt x="18" y="71"/>
                  </a:lnTo>
                  <a:lnTo>
                    <a:pt x="15" y="71"/>
                  </a:lnTo>
                  <a:lnTo>
                    <a:pt x="8" y="68"/>
                  </a:lnTo>
                  <a:lnTo>
                    <a:pt x="6" y="65"/>
                  </a:lnTo>
                  <a:lnTo>
                    <a:pt x="0" y="4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5" name="Freeform 37"/>
            <p:cNvSpPr>
              <a:spLocks/>
            </p:cNvSpPr>
            <p:nvPr/>
          </p:nvSpPr>
          <p:spPr bwMode="ltGray">
            <a:xfrm>
              <a:off x="4436" y="4096"/>
              <a:ext cx="57" cy="66"/>
            </a:xfrm>
            <a:custGeom>
              <a:avLst/>
              <a:gdLst>
                <a:gd name="T0" fmla="*/ 31 w 57"/>
                <a:gd name="T1" fmla="*/ 0 h 66"/>
                <a:gd name="T2" fmla="*/ 0 w 57"/>
                <a:gd name="T3" fmla="*/ 17 h 66"/>
                <a:gd name="T4" fmla="*/ 17 w 57"/>
                <a:gd name="T5" fmla="*/ 65 h 66"/>
                <a:gd name="T6" fmla="*/ 56 w 57"/>
                <a:gd name="T7" fmla="*/ 41 h 66"/>
                <a:gd name="T8" fmla="*/ 31 w 57"/>
                <a:gd name="T9" fmla="*/ 0 h 66"/>
              </a:gdLst>
              <a:ahLst/>
              <a:cxnLst>
                <a:cxn ang="0">
                  <a:pos x="T0" y="T1"/>
                </a:cxn>
                <a:cxn ang="0">
                  <a:pos x="T2" y="T3"/>
                </a:cxn>
                <a:cxn ang="0">
                  <a:pos x="T4" y="T5"/>
                </a:cxn>
                <a:cxn ang="0">
                  <a:pos x="T6" y="T7"/>
                </a:cxn>
                <a:cxn ang="0">
                  <a:pos x="T8" y="T9"/>
                </a:cxn>
              </a:cxnLst>
              <a:rect l="0" t="0" r="r" b="b"/>
              <a:pathLst>
                <a:path w="57" h="66">
                  <a:moveTo>
                    <a:pt x="31" y="0"/>
                  </a:moveTo>
                  <a:lnTo>
                    <a:pt x="0" y="17"/>
                  </a:lnTo>
                  <a:lnTo>
                    <a:pt x="17" y="65"/>
                  </a:lnTo>
                  <a:lnTo>
                    <a:pt x="56" y="41"/>
                  </a:lnTo>
                  <a:lnTo>
                    <a:pt x="3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6" name="Freeform 38"/>
            <p:cNvSpPr>
              <a:spLocks/>
            </p:cNvSpPr>
            <p:nvPr/>
          </p:nvSpPr>
          <p:spPr bwMode="ltGray">
            <a:xfrm>
              <a:off x="107" y="2501"/>
              <a:ext cx="55" cy="65"/>
            </a:xfrm>
            <a:custGeom>
              <a:avLst/>
              <a:gdLst>
                <a:gd name="T0" fmla="*/ 30 w 55"/>
                <a:gd name="T1" fmla="*/ 0 h 65"/>
                <a:gd name="T2" fmla="*/ 0 w 55"/>
                <a:gd name="T3" fmla="*/ 17 h 65"/>
                <a:gd name="T4" fmla="*/ 16 w 55"/>
                <a:gd name="T5" fmla="*/ 64 h 65"/>
                <a:gd name="T6" fmla="*/ 54 w 55"/>
                <a:gd name="T7" fmla="*/ 40 h 65"/>
                <a:gd name="T8" fmla="*/ 30 w 55"/>
                <a:gd name="T9" fmla="*/ 0 h 65"/>
              </a:gdLst>
              <a:ahLst/>
              <a:cxnLst>
                <a:cxn ang="0">
                  <a:pos x="T0" y="T1"/>
                </a:cxn>
                <a:cxn ang="0">
                  <a:pos x="T2" y="T3"/>
                </a:cxn>
                <a:cxn ang="0">
                  <a:pos x="T4" y="T5"/>
                </a:cxn>
                <a:cxn ang="0">
                  <a:pos x="T6" y="T7"/>
                </a:cxn>
                <a:cxn ang="0">
                  <a:pos x="T8" y="T9"/>
                </a:cxn>
              </a:cxnLst>
              <a:rect l="0" t="0" r="r" b="b"/>
              <a:pathLst>
                <a:path w="55" h="65">
                  <a:moveTo>
                    <a:pt x="30" y="0"/>
                  </a:moveTo>
                  <a:lnTo>
                    <a:pt x="0" y="17"/>
                  </a:lnTo>
                  <a:lnTo>
                    <a:pt x="16" y="64"/>
                  </a:lnTo>
                  <a:lnTo>
                    <a:pt x="54" y="40"/>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7" name="Freeform 39"/>
            <p:cNvSpPr>
              <a:spLocks/>
            </p:cNvSpPr>
            <p:nvPr/>
          </p:nvSpPr>
          <p:spPr bwMode="ltGray">
            <a:xfrm>
              <a:off x="5139" y="1106"/>
              <a:ext cx="56" cy="65"/>
            </a:xfrm>
            <a:custGeom>
              <a:avLst/>
              <a:gdLst>
                <a:gd name="T0" fmla="*/ 30 w 56"/>
                <a:gd name="T1" fmla="*/ 0 h 65"/>
                <a:gd name="T2" fmla="*/ 0 w 56"/>
                <a:gd name="T3" fmla="*/ 17 h 65"/>
                <a:gd name="T4" fmla="*/ 16 w 56"/>
                <a:gd name="T5" fmla="*/ 64 h 65"/>
                <a:gd name="T6" fmla="*/ 55 w 56"/>
                <a:gd name="T7" fmla="*/ 41 h 65"/>
                <a:gd name="T8" fmla="*/ 30 w 56"/>
                <a:gd name="T9" fmla="*/ 0 h 65"/>
              </a:gdLst>
              <a:ahLst/>
              <a:cxnLst>
                <a:cxn ang="0">
                  <a:pos x="T0" y="T1"/>
                </a:cxn>
                <a:cxn ang="0">
                  <a:pos x="T2" y="T3"/>
                </a:cxn>
                <a:cxn ang="0">
                  <a:pos x="T4" y="T5"/>
                </a:cxn>
                <a:cxn ang="0">
                  <a:pos x="T6" y="T7"/>
                </a:cxn>
                <a:cxn ang="0">
                  <a:pos x="T8" y="T9"/>
                </a:cxn>
              </a:cxnLst>
              <a:rect l="0" t="0" r="r" b="b"/>
              <a:pathLst>
                <a:path w="56" h="65">
                  <a:moveTo>
                    <a:pt x="30" y="0"/>
                  </a:moveTo>
                  <a:lnTo>
                    <a:pt x="0" y="17"/>
                  </a:lnTo>
                  <a:lnTo>
                    <a:pt x="16" y="64"/>
                  </a:lnTo>
                  <a:lnTo>
                    <a:pt x="55" y="41"/>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8" name="Freeform 40"/>
            <p:cNvSpPr>
              <a:spLocks/>
            </p:cNvSpPr>
            <p:nvPr/>
          </p:nvSpPr>
          <p:spPr bwMode="ltGray">
            <a:xfrm>
              <a:off x="4703" y="54"/>
              <a:ext cx="60" cy="81"/>
            </a:xfrm>
            <a:custGeom>
              <a:avLst/>
              <a:gdLst>
                <a:gd name="T0" fmla="*/ 59 w 60"/>
                <a:gd name="T1" fmla="*/ 0 h 81"/>
                <a:gd name="T2" fmla="*/ 0 w 60"/>
                <a:gd name="T3" fmla="*/ 30 h 81"/>
                <a:gd name="T4" fmla="*/ 45 w 60"/>
                <a:gd name="T5" fmla="*/ 80 h 81"/>
                <a:gd name="T6" fmla="*/ 59 w 60"/>
                <a:gd name="T7" fmla="*/ 0 h 81"/>
              </a:gdLst>
              <a:ahLst/>
              <a:cxnLst>
                <a:cxn ang="0">
                  <a:pos x="T0" y="T1"/>
                </a:cxn>
                <a:cxn ang="0">
                  <a:pos x="T2" y="T3"/>
                </a:cxn>
                <a:cxn ang="0">
                  <a:pos x="T4" y="T5"/>
                </a:cxn>
                <a:cxn ang="0">
                  <a:pos x="T6" y="T7"/>
                </a:cxn>
              </a:cxnLst>
              <a:rect l="0" t="0" r="r" b="b"/>
              <a:pathLst>
                <a:path w="60" h="81">
                  <a:moveTo>
                    <a:pt x="59" y="0"/>
                  </a:moveTo>
                  <a:lnTo>
                    <a:pt x="0" y="30"/>
                  </a:lnTo>
                  <a:lnTo>
                    <a:pt x="45" y="80"/>
                  </a:lnTo>
                  <a:lnTo>
                    <a:pt x="59"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89" name="Freeform 41"/>
            <p:cNvSpPr>
              <a:spLocks/>
            </p:cNvSpPr>
            <p:nvPr/>
          </p:nvSpPr>
          <p:spPr bwMode="ltGray">
            <a:xfrm>
              <a:off x="5601" y="3074"/>
              <a:ext cx="60" cy="80"/>
            </a:xfrm>
            <a:custGeom>
              <a:avLst/>
              <a:gdLst>
                <a:gd name="T0" fmla="*/ 59 w 60"/>
                <a:gd name="T1" fmla="*/ 0 h 80"/>
                <a:gd name="T2" fmla="*/ 0 w 60"/>
                <a:gd name="T3" fmla="*/ 30 h 80"/>
                <a:gd name="T4" fmla="*/ 42 w 60"/>
                <a:gd name="T5" fmla="*/ 79 h 80"/>
                <a:gd name="T6" fmla="*/ 59 w 60"/>
                <a:gd name="T7" fmla="*/ 0 h 80"/>
              </a:gdLst>
              <a:ahLst/>
              <a:cxnLst>
                <a:cxn ang="0">
                  <a:pos x="T0" y="T1"/>
                </a:cxn>
                <a:cxn ang="0">
                  <a:pos x="T2" y="T3"/>
                </a:cxn>
                <a:cxn ang="0">
                  <a:pos x="T4" y="T5"/>
                </a:cxn>
                <a:cxn ang="0">
                  <a:pos x="T6" y="T7"/>
                </a:cxn>
              </a:cxnLst>
              <a:rect l="0" t="0" r="r" b="b"/>
              <a:pathLst>
                <a:path w="60" h="80">
                  <a:moveTo>
                    <a:pt x="59" y="0"/>
                  </a:moveTo>
                  <a:lnTo>
                    <a:pt x="0" y="30"/>
                  </a:lnTo>
                  <a:lnTo>
                    <a:pt x="42" y="79"/>
                  </a:lnTo>
                  <a:lnTo>
                    <a:pt x="59"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90" name="Freeform 42"/>
            <p:cNvSpPr>
              <a:spLocks/>
            </p:cNvSpPr>
            <p:nvPr/>
          </p:nvSpPr>
          <p:spPr bwMode="ltGray">
            <a:xfrm>
              <a:off x="2788" y="4005"/>
              <a:ext cx="59" cy="83"/>
            </a:xfrm>
            <a:custGeom>
              <a:avLst/>
              <a:gdLst>
                <a:gd name="T0" fmla="*/ 58 w 59"/>
                <a:gd name="T1" fmla="*/ 0 h 83"/>
                <a:gd name="T2" fmla="*/ 0 w 59"/>
                <a:gd name="T3" fmla="*/ 31 h 83"/>
                <a:gd name="T4" fmla="*/ 42 w 59"/>
                <a:gd name="T5" fmla="*/ 82 h 83"/>
                <a:gd name="T6" fmla="*/ 58 w 59"/>
                <a:gd name="T7" fmla="*/ 0 h 83"/>
              </a:gdLst>
              <a:ahLst/>
              <a:cxnLst>
                <a:cxn ang="0">
                  <a:pos x="T0" y="T1"/>
                </a:cxn>
                <a:cxn ang="0">
                  <a:pos x="T2" y="T3"/>
                </a:cxn>
                <a:cxn ang="0">
                  <a:pos x="T4" y="T5"/>
                </a:cxn>
                <a:cxn ang="0">
                  <a:pos x="T6" y="T7"/>
                </a:cxn>
              </a:cxnLst>
              <a:rect l="0" t="0" r="r" b="b"/>
              <a:pathLst>
                <a:path w="59" h="83">
                  <a:moveTo>
                    <a:pt x="58" y="0"/>
                  </a:moveTo>
                  <a:lnTo>
                    <a:pt x="0" y="31"/>
                  </a:lnTo>
                  <a:lnTo>
                    <a:pt x="42" y="82"/>
                  </a:lnTo>
                  <a:lnTo>
                    <a:pt x="5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91" name="Freeform 43"/>
            <p:cNvSpPr>
              <a:spLocks/>
            </p:cNvSpPr>
            <p:nvPr/>
          </p:nvSpPr>
          <p:spPr bwMode="ltGray">
            <a:xfrm>
              <a:off x="256" y="3041"/>
              <a:ext cx="61" cy="83"/>
            </a:xfrm>
            <a:custGeom>
              <a:avLst/>
              <a:gdLst>
                <a:gd name="T0" fmla="*/ 60 w 61"/>
                <a:gd name="T1" fmla="*/ 0 h 83"/>
                <a:gd name="T2" fmla="*/ 0 w 61"/>
                <a:gd name="T3" fmla="*/ 31 h 83"/>
                <a:gd name="T4" fmla="*/ 46 w 61"/>
                <a:gd name="T5" fmla="*/ 82 h 83"/>
                <a:gd name="T6" fmla="*/ 60 w 61"/>
                <a:gd name="T7" fmla="*/ 0 h 83"/>
              </a:gdLst>
              <a:ahLst/>
              <a:cxnLst>
                <a:cxn ang="0">
                  <a:pos x="T0" y="T1"/>
                </a:cxn>
                <a:cxn ang="0">
                  <a:pos x="T2" y="T3"/>
                </a:cxn>
                <a:cxn ang="0">
                  <a:pos x="T4" y="T5"/>
                </a:cxn>
                <a:cxn ang="0">
                  <a:pos x="T6" y="T7"/>
                </a:cxn>
              </a:cxnLst>
              <a:rect l="0" t="0" r="r" b="b"/>
              <a:pathLst>
                <a:path w="61" h="83">
                  <a:moveTo>
                    <a:pt x="60" y="0"/>
                  </a:moveTo>
                  <a:lnTo>
                    <a:pt x="0" y="31"/>
                  </a:lnTo>
                  <a:lnTo>
                    <a:pt x="46" y="82"/>
                  </a:lnTo>
                  <a:lnTo>
                    <a:pt x="6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92" name="Freeform 44"/>
            <p:cNvSpPr>
              <a:spLocks/>
            </p:cNvSpPr>
            <p:nvPr/>
          </p:nvSpPr>
          <p:spPr bwMode="ltGray">
            <a:xfrm>
              <a:off x="4707" y="4074"/>
              <a:ext cx="59" cy="78"/>
            </a:xfrm>
            <a:custGeom>
              <a:avLst/>
              <a:gdLst>
                <a:gd name="T0" fmla="*/ 58 w 59"/>
                <a:gd name="T1" fmla="*/ 0 h 78"/>
                <a:gd name="T2" fmla="*/ 0 w 59"/>
                <a:gd name="T3" fmla="*/ 30 h 78"/>
                <a:gd name="T4" fmla="*/ 42 w 59"/>
                <a:gd name="T5" fmla="*/ 77 h 78"/>
                <a:gd name="T6" fmla="*/ 58 w 59"/>
                <a:gd name="T7" fmla="*/ 0 h 78"/>
              </a:gdLst>
              <a:ahLst/>
              <a:cxnLst>
                <a:cxn ang="0">
                  <a:pos x="T0" y="T1"/>
                </a:cxn>
                <a:cxn ang="0">
                  <a:pos x="T2" y="T3"/>
                </a:cxn>
                <a:cxn ang="0">
                  <a:pos x="T4" y="T5"/>
                </a:cxn>
                <a:cxn ang="0">
                  <a:pos x="T6" y="T7"/>
                </a:cxn>
              </a:cxnLst>
              <a:rect l="0" t="0" r="r" b="b"/>
              <a:pathLst>
                <a:path w="59" h="78">
                  <a:moveTo>
                    <a:pt x="58" y="0"/>
                  </a:moveTo>
                  <a:lnTo>
                    <a:pt x="0" y="30"/>
                  </a:lnTo>
                  <a:lnTo>
                    <a:pt x="42" y="77"/>
                  </a:lnTo>
                  <a:lnTo>
                    <a:pt x="5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93" name="Freeform 45"/>
            <p:cNvSpPr>
              <a:spLocks/>
            </p:cNvSpPr>
            <p:nvPr/>
          </p:nvSpPr>
          <p:spPr bwMode="ltGray">
            <a:xfrm>
              <a:off x="234" y="3987"/>
              <a:ext cx="61" cy="81"/>
            </a:xfrm>
            <a:custGeom>
              <a:avLst/>
              <a:gdLst>
                <a:gd name="T0" fmla="*/ 0 w 61"/>
                <a:gd name="T1" fmla="*/ 0 h 81"/>
                <a:gd name="T2" fmla="*/ 60 w 61"/>
                <a:gd name="T3" fmla="*/ 31 h 81"/>
                <a:gd name="T4" fmla="*/ 18 w 61"/>
                <a:gd name="T5" fmla="*/ 80 h 81"/>
                <a:gd name="T6" fmla="*/ 0 w 61"/>
                <a:gd name="T7" fmla="*/ 0 h 81"/>
              </a:gdLst>
              <a:ahLst/>
              <a:cxnLst>
                <a:cxn ang="0">
                  <a:pos x="T0" y="T1"/>
                </a:cxn>
                <a:cxn ang="0">
                  <a:pos x="T2" y="T3"/>
                </a:cxn>
                <a:cxn ang="0">
                  <a:pos x="T4" y="T5"/>
                </a:cxn>
                <a:cxn ang="0">
                  <a:pos x="T6" y="T7"/>
                </a:cxn>
              </a:cxnLst>
              <a:rect l="0" t="0" r="r" b="b"/>
              <a:pathLst>
                <a:path w="61" h="81">
                  <a:moveTo>
                    <a:pt x="0" y="0"/>
                  </a:moveTo>
                  <a:lnTo>
                    <a:pt x="60" y="31"/>
                  </a:lnTo>
                  <a:lnTo>
                    <a:pt x="18" y="80"/>
                  </a:lnTo>
                  <a:lnTo>
                    <a:pt x="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94" name="Freeform 46"/>
            <p:cNvSpPr>
              <a:spLocks/>
            </p:cNvSpPr>
            <p:nvPr/>
          </p:nvSpPr>
          <p:spPr bwMode="ltGray">
            <a:xfrm>
              <a:off x="2285" y="99"/>
              <a:ext cx="61" cy="82"/>
            </a:xfrm>
            <a:custGeom>
              <a:avLst/>
              <a:gdLst>
                <a:gd name="T0" fmla="*/ 0 w 61"/>
                <a:gd name="T1" fmla="*/ 0 h 82"/>
                <a:gd name="T2" fmla="*/ 60 w 61"/>
                <a:gd name="T3" fmla="*/ 31 h 82"/>
                <a:gd name="T4" fmla="*/ 18 w 61"/>
                <a:gd name="T5" fmla="*/ 81 h 82"/>
                <a:gd name="T6" fmla="*/ 0 w 61"/>
                <a:gd name="T7" fmla="*/ 0 h 82"/>
              </a:gdLst>
              <a:ahLst/>
              <a:cxnLst>
                <a:cxn ang="0">
                  <a:pos x="T0" y="T1"/>
                </a:cxn>
                <a:cxn ang="0">
                  <a:pos x="T2" y="T3"/>
                </a:cxn>
                <a:cxn ang="0">
                  <a:pos x="T4" y="T5"/>
                </a:cxn>
                <a:cxn ang="0">
                  <a:pos x="T6" y="T7"/>
                </a:cxn>
              </a:cxnLst>
              <a:rect l="0" t="0" r="r" b="b"/>
              <a:pathLst>
                <a:path w="61" h="82">
                  <a:moveTo>
                    <a:pt x="0" y="0"/>
                  </a:moveTo>
                  <a:lnTo>
                    <a:pt x="60" y="31"/>
                  </a:lnTo>
                  <a:lnTo>
                    <a:pt x="18" y="81"/>
                  </a:lnTo>
                  <a:lnTo>
                    <a:pt x="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095" name="Rectangle 47"/>
            <p:cNvSpPr>
              <a:spLocks noChangeArrowheads="1"/>
            </p:cNvSpPr>
            <p:nvPr/>
          </p:nvSpPr>
          <p:spPr bwMode="ltGray">
            <a:xfrm>
              <a:off x="1629" y="103"/>
              <a:ext cx="53" cy="56"/>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096" name="Rectangle 48"/>
            <p:cNvSpPr>
              <a:spLocks noChangeArrowheads="1"/>
            </p:cNvSpPr>
            <p:nvPr/>
          </p:nvSpPr>
          <p:spPr bwMode="ltGray">
            <a:xfrm>
              <a:off x="5563" y="129"/>
              <a:ext cx="52" cy="56"/>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097" name="Rectangle 49"/>
            <p:cNvSpPr>
              <a:spLocks noChangeArrowheads="1"/>
            </p:cNvSpPr>
            <p:nvPr/>
          </p:nvSpPr>
          <p:spPr bwMode="ltGray">
            <a:xfrm>
              <a:off x="5039" y="4013"/>
              <a:ext cx="53" cy="57"/>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098" name="Rectangle 50"/>
            <p:cNvSpPr>
              <a:spLocks noChangeArrowheads="1"/>
            </p:cNvSpPr>
            <p:nvPr/>
          </p:nvSpPr>
          <p:spPr bwMode="ltGray">
            <a:xfrm>
              <a:off x="5651" y="782"/>
              <a:ext cx="41" cy="43"/>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099" name="Rectangle 51"/>
            <p:cNvSpPr>
              <a:spLocks noChangeArrowheads="1"/>
            </p:cNvSpPr>
            <p:nvPr/>
          </p:nvSpPr>
          <p:spPr bwMode="ltGray">
            <a:xfrm>
              <a:off x="648" y="202"/>
              <a:ext cx="52" cy="54"/>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100" name="Freeform 52"/>
            <p:cNvSpPr>
              <a:spLocks/>
            </p:cNvSpPr>
            <p:nvPr/>
          </p:nvSpPr>
          <p:spPr bwMode="ltGray">
            <a:xfrm>
              <a:off x="177" y="1414"/>
              <a:ext cx="229" cy="116"/>
            </a:xfrm>
            <a:custGeom>
              <a:avLst/>
              <a:gdLst>
                <a:gd name="T0" fmla="*/ 228 w 229"/>
                <a:gd name="T1" fmla="*/ 4 h 116"/>
                <a:gd name="T2" fmla="*/ 222 w 229"/>
                <a:gd name="T3" fmla="*/ 0 h 116"/>
                <a:gd name="T4" fmla="*/ 210 w 229"/>
                <a:gd name="T5" fmla="*/ 0 h 116"/>
                <a:gd name="T6" fmla="*/ 200 w 229"/>
                <a:gd name="T7" fmla="*/ 0 h 116"/>
                <a:gd name="T8" fmla="*/ 192 w 229"/>
                <a:gd name="T9" fmla="*/ 0 h 116"/>
                <a:gd name="T10" fmla="*/ 180 w 229"/>
                <a:gd name="T11" fmla="*/ 4 h 116"/>
                <a:gd name="T12" fmla="*/ 170 w 229"/>
                <a:gd name="T13" fmla="*/ 10 h 116"/>
                <a:gd name="T14" fmla="*/ 164 w 229"/>
                <a:gd name="T15" fmla="*/ 13 h 116"/>
                <a:gd name="T16" fmla="*/ 159 w 229"/>
                <a:gd name="T17" fmla="*/ 22 h 116"/>
                <a:gd name="T18" fmla="*/ 152 w 229"/>
                <a:gd name="T19" fmla="*/ 31 h 116"/>
                <a:gd name="T20" fmla="*/ 149 w 229"/>
                <a:gd name="T21" fmla="*/ 38 h 116"/>
                <a:gd name="T22" fmla="*/ 146 w 229"/>
                <a:gd name="T23" fmla="*/ 43 h 116"/>
                <a:gd name="T24" fmla="*/ 134 w 229"/>
                <a:gd name="T25" fmla="*/ 59 h 116"/>
                <a:gd name="T26" fmla="*/ 122 w 229"/>
                <a:gd name="T27" fmla="*/ 72 h 116"/>
                <a:gd name="T28" fmla="*/ 113 w 229"/>
                <a:gd name="T29" fmla="*/ 77 h 116"/>
                <a:gd name="T30" fmla="*/ 98 w 229"/>
                <a:gd name="T31" fmla="*/ 84 h 116"/>
                <a:gd name="T32" fmla="*/ 86 w 229"/>
                <a:gd name="T33" fmla="*/ 90 h 116"/>
                <a:gd name="T34" fmla="*/ 73 w 229"/>
                <a:gd name="T35" fmla="*/ 93 h 116"/>
                <a:gd name="T36" fmla="*/ 64 w 229"/>
                <a:gd name="T37" fmla="*/ 93 h 116"/>
                <a:gd name="T38" fmla="*/ 52 w 229"/>
                <a:gd name="T39" fmla="*/ 93 h 116"/>
                <a:gd name="T40" fmla="*/ 37 w 229"/>
                <a:gd name="T41" fmla="*/ 90 h 116"/>
                <a:gd name="T42" fmla="*/ 25 w 229"/>
                <a:gd name="T43" fmla="*/ 84 h 116"/>
                <a:gd name="T44" fmla="*/ 15 w 229"/>
                <a:gd name="T45" fmla="*/ 74 h 116"/>
                <a:gd name="T46" fmla="*/ 10 w 229"/>
                <a:gd name="T47" fmla="*/ 69 h 116"/>
                <a:gd name="T48" fmla="*/ 0 w 229"/>
                <a:gd name="T49" fmla="*/ 100 h 116"/>
                <a:gd name="T50" fmla="*/ 7 w 229"/>
                <a:gd name="T51" fmla="*/ 105 h 116"/>
                <a:gd name="T52" fmla="*/ 22 w 229"/>
                <a:gd name="T53" fmla="*/ 112 h 116"/>
                <a:gd name="T54" fmla="*/ 33 w 229"/>
                <a:gd name="T55" fmla="*/ 112 h 116"/>
                <a:gd name="T56" fmla="*/ 48 w 229"/>
                <a:gd name="T57" fmla="*/ 115 h 116"/>
                <a:gd name="T58" fmla="*/ 61 w 229"/>
                <a:gd name="T59" fmla="*/ 115 h 116"/>
                <a:gd name="T60" fmla="*/ 73 w 229"/>
                <a:gd name="T61" fmla="*/ 112 h 116"/>
                <a:gd name="T62" fmla="*/ 88 w 229"/>
                <a:gd name="T63" fmla="*/ 105 h 116"/>
                <a:gd name="T64" fmla="*/ 98 w 229"/>
                <a:gd name="T65" fmla="*/ 100 h 116"/>
                <a:gd name="T66" fmla="*/ 104 w 229"/>
                <a:gd name="T67" fmla="*/ 97 h 116"/>
                <a:gd name="T68" fmla="*/ 119 w 229"/>
                <a:gd name="T69" fmla="*/ 84 h 116"/>
                <a:gd name="T70" fmla="*/ 131 w 229"/>
                <a:gd name="T71" fmla="*/ 72 h 116"/>
                <a:gd name="T72" fmla="*/ 140 w 229"/>
                <a:gd name="T73" fmla="*/ 56 h 116"/>
                <a:gd name="T74" fmla="*/ 149 w 229"/>
                <a:gd name="T75" fmla="*/ 43 h 116"/>
                <a:gd name="T76" fmla="*/ 159 w 229"/>
                <a:gd name="T77" fmla="*/ 41 h 116"/>
                <a:gd name="T78" fmla="*/ 167 w 229"/>
                <a:gd name="T79" fmla="*/ 31 h 116"/>
                <a:gd name="T80" fmla="*/ 177 w 229"/>
                <a:gd name="T81" fmla="*/ 28 h 116"/>
                <a:gd name="T82" fmla="*/ 185 w 229"/>
                <a:gd name="T83" fmla="*/ 25 h 116"/>
                <a:gd name="T84" fmla="*/ 198 w 229"/>
                <a:gd name="T85" fmla="*/ 25 h 116"/>
                <a:gd name="T86" fmla="*/ 204 w 229"/>
                <a:gd name="T87" fmla="*/ 25 h 116"/>
                <a:gd name="T88" fmla="*/ 210 w 229"/>
                <a:gd name="T89" fmla="*/ 28 h 116"/>
                <a:gd name="T90" fmla="*/ 222 w 229"/>
                <a:gd name="T91" fmla="*/ 35 h 116"/>
                <a:gd name="T92" fmla="*/ 228 w 229"/>
                <a:gd name="T93" fmla="*/ 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 h="116">
                  <a:moveTo>
                    <a:pt x="228" y="4"/>
                  </a:moveTo>
                  <a:lnTo>
                    <a:pt x="222" y="0"/>
                  </a:lnTo>
                  <a:lnTo>
                    <a:pt x="210" y="0"/>
                  </a:lnTo>
                  <a:lnTo>
                    <a:pt x="200" y="0"/>
                  </a:lnTo>
                  <a:lnTo>
                    <a:pt x="192" y="0"/>
                  </a:lnTo>
                  <a:lnTo>
                    <a:pt x="180" y="4"/>
                  </a:lnTo>
                  <a:lnTo>
                    <a:pt x="170" y="10"/>
                  </a:lnTo>
                  <a:lnTo>
                    <a:pt x="164" y="13"/>
                  </a:lnTo>
                  <a:lnTo>
                    <a:pt x="159" y="22"/>
                  </a:lnTo>
                  <a:lnTo>
                    <a:pt x="152" y="31"/>
                  </a:lnTo>
                  <a:lnTo>
                    <a:pt x="149" y="38"/>
                  </a:lnTo>
                  <a:lnTo>
                    <a:pt x="146" y="43"/>
                  </a:lnTo>
                  <a:lnTo>
                    <a:pt x="134" y="59"/>
                  </a:lnTo>
                  <a:lnTo>
                    <a:pt x="122" y="72"/>
                  </a:lnTo>
                  <a:lnTo>
                    <a:pt x="113" y="77"/>
                  </a:lnTo>
                  <a:lnTo>
                    <a:pt x="98" y="84"/>
                  </a:lnTo>
                  <a:lnTo>
                    <a:pt x="86" y="90"/>
                  </a:lnTo>
                  <a:lnTo>
                    <a:pt x="73" y="93"/>
                  </a:lnTo>
                  <a:lnTo>
                    <a:pt x="64" y="93"/>
                  </a:lnTo>
                  <a:lnTo>
                    <a:pt x="52" y="93"/>
                  </a:lnTo>
                  <a:lnTo>
                    <a:pt x="37" y="90"/>
                  </a:lnTo>
                  <a:lnTo>
                    <a:pt x="25" y="84"/>
                  </a:lnTo>
                  <a:lnTo>
                    <a:pt x="15" y="74"/>
                  </a:lnTo>
                  <a:lnTo>
                    <a:pt x="10" y="69"/>
                  </a:lnTo>
                  <a:lnTo>
                    <a:pt x="0" y="100"/>
                  </a:lnTo>
                  <a:lnTo>
                    <a:pt x="7" y="105"/>
                  </a:lnTo>
                  <a:lnTo>
                    <a:pt x="22" y="112"/>
                  </a:lnTo>
                  <a:lnTo>
                    <a:pt x="33" y="112"/>
                  </a:lnTo>
                  <a:lnTo>
                    <a:pt x="48" y="115"/>
                  </a:lnTo>
                  <a:lnTo>
                    <a:pt x="61" y="115"/>
                  </a:lnTo>
                  <a:lnTo>
                    <a:pt x="73" y="112"/>
                  </a:lnTo>
                  <a:lnTo>
                    <a:pt x="88" y="105"/>
                  </a:lnTo>
                  <a:lnTo>
                    <a:pt x="98" y="100"/>
                  </a:lnTo>
                  <a:lnTo>
                    <a:pt x="104" y="97"/>
                  </a:lnTo>
                  <a:lnTo>
                    <a:pt x="119" y="84"/>
                  </a:lnTo>
                  <a:lnTo>
                    <a:pt x="131" y="72"/>
                  </a:lnTo>
                  <a:lnTo>
                    <a:pt x="140" y="56"/>
                  </a:lnTo>
                  <a:lnTo>
                    <a:pt x="149" y="43"/>
                  </a:lnTo>
                  <a:lnTo>
                    <a:pt x="159" y="41"/>
                  </a:lnTo>
                  <a:lnTo>
                    <a:pt x="167" y="31"/>
                  </a:lnTo>
                  <a:lnTo>
                    <a:pt x="177" y="28"/>
                  </a:lnTo>
                  <a:lnTo>
                    <a:pt x="185" y="25"/>
                  </a:lnTo>
                  <a:lnTo>
                    <a:pt x="198" y="25"/>
                  </a:lnTo>
                  <a:lnTo>
                    <a:pt x="204" y="25"/>
                  </a:lnTo>
                  <a:lnTo>
                    <a:pt x="210" y="28"/>
                  </a:lnTo>
                  <a:lnTo>
                    <a:pt x="222" y="35"/>
                  </a:lnTo>
                  <a:lnTo>
                    <a:pt x="228" y="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1" name="Freeform 53"/>
            <p:cNvSpPr>
              <a:spLocks/>
            </p:cNvSpPr>
            <p:nvPr/>
          </p:nvSpPr>
          <p:spPr bwMode="ltGray">
            <a:xfrm>
              <a:off x="2288" y="4156"/>
              <a:ext cx="231" cy="115"/>
            </a:xfrm>
            <a:custGeom>
              <a:avLst/>
              <a:gdLst>
                <a:gd name="T0" fmla="*/ 0 w 231"/>
                <a:gd name="T1" fmla="*/ 111 h 115"/>
                <a:gd name="T2" fmla="*/ 6 w 231"/>
                <a:gd name="T3" fmla="*/ 114 h 115"/>
                <a:gd name="T4" fmla="*/ 18 w 231"/>
                <a:gd name="T5" fmla="*/ 114 h 115"/>
                <a:gd name="T6" fmla="*/ 27 w 231"/>
                <a:gd name="T7" fmla="*/ 114 h 115"/>
                <a:gd name="T8" fmla="*/ 39 w 231"/>
                <a:gd name="T9" fmla="*/ 111 h 115"/>
                <a:gd name="T10" fmla="*/ 48 w 231"/>
                <a:gd name="T11" fmla="*/ 108 h 115"/>
                <a:gd name="T12" fmla="*/ 58 w 231"/>
                <a:gd name="T13" fmla="*/ 104 h 115"/>
                <a:gd name="T14" fmla="*/ 63 w 231"/>
                <a:gd name="T15" fmla="*/ 101 h 115"/>
                <a:gd name="T16" fmla="*/ 73 w 231"/>
                <a:gd name="T17" fmla="*/ 93 h 115"/>
                <a:gd name="T18" fmla="*/ 76 w 231"/>
                <a:gd name="T19" fmla="*/ 83 h 115"/>
                <a:gd name="T20" fmla="*/ 81 w 231"/>
                <a:gd name="T21" fmla="*/ 77 h 115"/>
                <a:gd name="T22" fmla="*/ 84 w 231"/>
                <a:gd name="T23" fmla="*/ 71 h 115"/>
                <a:gd name="T24" fmla="*/ 94 w 231"/>
                <a:gd name="T25" fmla="*/ 55 h 115"/>
                <a:gd name="T26" fmla="*/ 109 w 231"/>
                <a:gd name="T27" fmla="*/ 40 h 115"/>
                <a:gd name="T28" fmla="*/ 115 w 231"/>
                <a:gd name="T29" fmla="*/ 37 h 115"/>
                <a:gd name="T30" fmla="*/ 130 w 231"/>
                <a:gd name="T31" fmla="*/ 31 h 115"/>
                <a:gd name="T32" fmla="*/ 142 w 231"/>
                <a:gd name="T33" fmla="*/ 24 h 115"/>
                <a:gd name="T34" fmla="*/ 154 w 231"/>
                <a:gd name="T35" fmla="*/ 21 h 115"/>
                <a:gd name="T36" fmla="*/ 164 w 231"/>
                <a:gd name="T37" fmla="*/ 18 h 115"/>
                <a:gd name="T38" fmla="*/ 175 w 231"/>
                <a:gd name="T39" fmla="*/ 21 h 115"/>
                <a:gd name="T40" fmla="*/ 190 w 231"/>
                <a:gd name="T41" fmla="*/ 24 h 115"/>
                <a:gd name="T42" fmla="*/ 205 w 231"/>
                <a:gd name="T43" fmla="*/ 31 h 115"/>
                <a:gd name="T44" fmla="*/ 215 w 231"/>
                <a:gd name="T45" fmla="*/ 37 h 115"/>
                <a:gd name="T46" fmla="*/ 218 w 231"/>
                <a:gd name="T47" fmla="*/ 43 h 115"/>
                <a:gd name="T48" fmla="*/ 230 w 231"/>
                <a:gd name="T49" fmla="*/ 12 h 115"/>
                <a:gd name="T50" fmla="*/ 221 w 231"/>
                <a:gd name="T51" fmla="*/ 9 h 115"/>
                <a:gd name="T52" fmla="*/ 209 w 231"/>
                <a:gd name="T53" fmla="*/ 3 h 115"/>
                <a:gd name="T54" fmla="*/ 194 w 231"/>
                <a:gd name="T55" fmla="*/ 0 h 115"/>
                <a:gd name="T56" fmla="*/ 179 w 231"/>
                <a:gd name="T57" fmla="*/ 0 h 115"/>
                <a:gd name="T58" fmla="*/ 167 w 231"/>
                <a:gd name="T59" fmla="*/ 0 h 115"/>
                <a:gd name="T60" fmla="*/ 154 w 231"/>
                <a:gd name="T61" fmla="*/ 3 h 115"/>
                <a:gd name="T62" fmla="*/ 139 w 231"/>
                <a:gd name="T63" fmla="*/ 9 h 115"/>
                <a:gd name="T64" fmla="*/ 130 w 231"/>
                <a:gd name="T65" fmla="*/ 12 h 115"/>
                <a:gd name="T66" fmla="*/ 124 w 231"/>
                <a:gd name="T67" fmla="*/ 18 h 115"/>
                <a:gd name="T68" fmla="*/ 109 w 231"/>
                <a:gd name="T69" fmla="*/ 31 h 115"/>
                <a:gd name="T70" fmla="*/ 97 w 231"/>
                <a:gd name="T71" fmla="*/ 43 h 115"/>
                <a:gd name="T72" fmla="*/ 88 w 231"/>
                <a:gd name="T73" fmla="*/ 55 h 115"/>
                <a:gd name="T74" fmla="*/ 79 w 231"/>
                <a:gd name="T75" fmla="*/ 68 h 115"/>
                <a:gd name="T76" fmla="*/ 73 w 231"/>
                <a:gd name="T77" fmla="*/ 73 h 115"/>
                <a:gd name="T78" fmla="*/ 61 w 231"/>
                <a:gd name="T79" fmla="*/ 83 h 115"/>
                <a:gd name="T80" fmla="*/ 51 w 231"/>
                <a:gd name="T81" fmla="*/ 86 h 115"/>
                <a:gd name="T82" fmla="*/ 43 w 231"/>
                <a:gd name="T83" fmla="*/ 89 h 115"/>
                <a:gd name="T84" fmla="*/ 33 w 231"/>
                <a:gd name="T85" fmla="*/ 89 h 115"/>
                <a:gd name="T86" fmla="*/ 24 w 231"/>
                <a:gd name="T87" fmla="*/ 89 h 115"/>
                <a:gd name="T88" fmla="*/ 18 w 231"/>
                <a:gd name="T89" fmla="*/ 86 h 115"/>
                <a:gd name="T90" fmla="*/ 6 w 231"/>
                <a:gd name="T91" fmla="*/ 80 h 115"/>
                <a:gd name="T92" fmla="*/ 0 w 231"/>
                <a:gd name="T93" fmla="*/ 11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1" h="115">
                  <a:moveTo>
                    <a:pt x="0" y="111"/>
                  </a:moveTo>
                  <a:lnTo>
                    <a:pt x="6" y="114"/>
                  </a:lnTo>
                  <a:lnTo>
                    <a:pt x="18" y="114"/>
                  </a:lnTo>
                  <a:lnTo>
                    <a:pt x="27" y="114"/>
                  </a:lnTo>
                  <a:lnTo>
                    <a:pt x="39" y="111"/>
                  </a:lnTo>
                  <a:lnTo>
                    <a:pt x="48" y="108"/>
                  </a:lnTo>
                  <a:lnTo>
                    <a:pt x="58" y="104"/>
                  </a:lnTo>
                  <a:lnTo>
                    <a:pt x="63" y="101"/>
                  </a:lnTo>
                  <a:lnTo>
                    <a:pt x="73" y="93"/>
                  </a:lnTo>
                  <a:lnTo>
                    <a:pt x="76" y="83"/>
                  </a:lnTo>
                  <a:lnTo>
                    <a:pt x="81" y="77"/>
                  </a:lnTo>
                  <a:lnTo>
                    <a:pt x="84" y="71"/>
                  </a:lnTo>
                  <a:lnTo>
                    <a:pt x="94" y="55"/>
                  </a:lnTo>
                  <a:lnTo>
                    <a:pt x="109" y="40"/>
                  </a:lnTo>
                  <a:lnTo>
                    <a:pt x="115" y="37"/>
                  </a:lnTo>
                  <a:lnTo>
                    <a:pt x="130" y="31"/>
                  </a:lnTo>
                  <a:lnTo>
                    <a:pt x="142" y="24"/>
                  </a:lnTo>
                  <a:lnTo>
                    <a:pt x="154" y="21"/>
                  </a:lnTo>
                  <a:lnTo>
                    <a:pt x="164" y="18"/>
                  </a:lnTo>
                  <a:lnTo>
                    <a:pt x="175" y="21"/>
                  </a:lnTo>
                  <a:lnTo>
                    <a:pt x="190" y="24"/>
                  </a:lnTo>
                  <a:lnTo>
                    <a:pt x="205" y="31"/>
                  </a:lnTo>
                  <a:lnTo>
                    <a:pt x="215" y="37"/>
                  </a:lnTo>
                  <a:lnTo>
                    <a:pt x="218" y="43"/>
                  </a:lnTo>
                  <a:lnTo>
                    <a:pt x="230" y="12"/>
                  </a:lnTo>
                  <a:lnTo>
                    <a:pt x="221" y="9"/>
                  </a:lnTo>
                  <a:lnTo>
                    <a:pt x="209" y="3"/>
                  </a:lnTo>
                  <a:lnTo>
                    <a:pt x="194" y="0"/>
                  </a:lnTo>
                  <a:lnTo>
                    <a:pt x="179" y="0"/>
                  </a:lnTo>
                  <a:lnTo>
                    <a:pt x="167" y="0"/>
                  </a:lnTo>
                  <a:lnTo>
                    <a:pt x="154" y="3"/>
                  </a:lnTo>
                  <a:lnTo>
                    <a:pt x="139" y="9"/>
                  </a:lnTo>
                  <a:lnTo>
                    <a:pt x="130" y="12"/>
                  </a:lnTo>
                  <a:lnTo>
                    <a:pt x="124" y="18"/>
                  </a:lnTo>
                  <a:lnTo>
                    <a:pt x="109" y="31"/>
                  </a:lnTo>
                  <a:lnTo>
                    <a:pt x="97" y="43"/>
                  </a:lnTo>
                  <a:lnTo>
                    <a:pt x="88" y="55"/>
                  </a:lnTo>
                  <a:lnTo>
                    <a:pt x="79" y="68"/>
                  </a:lnTo>
                  <a:lnTo>
                    <a:pt x="73" y="73"/>
                  </a:lnTo>
                  <a:lnTo>
                    <a:pt x="61" y="83"/>
                  </a:lnTo>
                  <a:lnTo>
                    <a:pt x="51" y="86"/>
                  </a:lnTo>
                  <a:lnTo>
                    <a:pt x="43" y="89"/>
                  </a:lnTo>
                  <a:lnTo>
                    <a:pt x="33" y="89"/>
                  </a:lnTo>
                  <a:lnTo>
                    <a:pt x="24" y="89"/>
                  </a:lnTo>
                  <a:lnTo>
                    <a:pt x="18" y="86"/>
                  </a:lnTo>
                  <a:lnTo>
                    <a:pt x="6" y="80"/>
                  </a:lnTo>
                  <a:lnTo>
                    <a:pt x="0" y="11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2" name="Freeform 54"/>
            <p:cNvSpPr>
              <a:spLocks/>
            </p:cNvSpPr>
            <p:nvPr/>
          </p:nvSpPr>
          <p:spPr bwMode="ltGray">
            <a:xfrm>
              <a:off x="5310" y="388"/>
              <a:ext cx="234" cy="115"/>
            </a:xfrm>
            <a:custGeom>
              <a:avLst/>
              <a:gdLst>
                <a:gd name="T0" fmla="*/ 233 w 234"/>
                <a:gd name="T1" fmla="*/ 3 h 115"/>
                <a:gd name="T2" fmla="*/ 223 w 234"/>
                <a:gd name="T3" fmla="*/ 0 h 115"/>
                <a:gd name="T4" fmla="*/ 214 w 234"/>
                <a:gd name="T5" fmla="*/ 0 h 115"/>
                <a:gd name="T6" fmla="*/ 202 w 234"/>
                <a:gd name="T7" fmla="*/ 0 h 115"/>
                <a:gd name="T8" fmla="*/ 193 w 234"/>
                <a:gd name="T9" fmla="*/ 0 h 115"/>
                <a:gd name="T10" fmla="*/ 183 w 234"/>
                <a:gd name="T11" fmla="*/ 3 h 115"/>
                <a:gd name="T12" fmla="*/ 172 w 234"/>
                <a:gd name="T13" fmla="*/ 10 h 115"/>
                <a:gd name="T14" fmla="*/ 168 w 234"/>
                <a:gd name="T15" fmla="*/ 13 h 115"/>
                <a:gd name="T16" fmla="*/ 159 w 234"/>
                <a:gd name="T17" fmla="*/ 21 h 115"/>
                <a:gd name="T18" fmla="*/ 153 w 234"/>
                <a:gd name="T19" fmla="*/ 31 h 115"/>
                <a:gd name="T20" fmla="*/ 150 w 234"/>
                <a:gd name="T21" fmla="*/ 37 h 115"/>
                <a:gd name="T22" fmla="*/ 147 w 234"/>
                <a:gd name="T23" fmla="*/ 43 h 115"/>
                <a:gd name="T24" fmla="*/ 138 w 234"/>
                <a:gd name="T25" fmla="*/ 59 h 115"/>
                <a:gd name="T26" fmla="*/ 122 w 234"/>
                <a:gd name="T27" fmla="*/ 71 h 115"/>
                <a:gd name="T28" fmla="*/ 114 w 234"/>
                <a:gd name="T29" fmla="*/ 77 h 115"/>
                <a:gd name="T30" fmla="*/ 101 w 234"/>
                <a:gd name="T31" fmla="*/ 83 h 115"/>
                <a:gd name="T32" fmla="*/ 86 w 234"/>
                <a:gd name="T33" fmla="*/ 90 h 115"/>
                <a:gd name="T34" fmla="*/ 76 w 234"/>
                <a:gd name="T35" fmla="*/ 93 h 115"/>
                <a:gd name="T36" fmla="*/ 65 w 234"/>
                <a:gd name="T37" fmla="*/ 93 h 115"/>
                <a:gd name="T38" fmla="*/ 55 w 234"/>
                <a:gd name="T39" fmla="*/ 93 h 115"/>
                <a:gd name="T40" fmla="*/ 40 w 234"/>
                <a:gd name="T41" fmla="*/ 87 h 115"/>
                <a:gd name="T42" fmla="*/ 25 w 234"/>
                <a:gd name="T43" fmla="*/ 83 h 115"/>
                <a:gd name="T44" fmla="*/ 15 w 234"/>
                <a:gd name="T45" fmla="*/ 74 h 115"/>
                <a:gd name="T46" fmla="*/ 10 w 234"/>
                <a:gd name="T47" fmla="*/ 68 h 115"/>
                <a:gd name="T48" fmla="*/ 0 w 234"/>
                <a:gd name="T49" fmla="*/ 99 h 115"/>
                <a:gd name="T50" fmla="*/ 10 w 234"/>
                <a:gd name="T51" fmla="*/ 105 h 115"/>
                <a:gd name="T52" fmla="*/ 22 w 234"/>
                <a:gd name="T53" fmla="*/ 111 h 115"/>
                <a:gd name="T54" fmla="*/ 34 w 234"/>
                <a:gd name="T55" fmla="*/ 111 h 115"/>
                <a:gd name="T56" fmla="*/ 50 w 234"/>
                <a:gd name="T57" fmla="*/ 114 h 115"/>
                <a:gd name="T58" fmla="*/ 61 w 234"/>
                <a:gd name="T59" fmla="*/ 114 h 115"/>
                <a:gd name="T60" fmla="*/ 74 w 234"/>
                <a:gd name="T61" fmla="*/ 111 h 115"/>
                <a:gd name="T62" fmla="*/ 89 w 234"/>
                <a:gd name="T63" fmla="*/ 105 h 115"/>
                <a:gd name="T64" fmla="*/ 101 w 234"/>
                <a:gd name="T65" fmla="*/ 99 h 115"/>
                <a:gd name="T66" fmla="*/ 107 w 234"/>
                <a:gd name="T67" fmla="*/ 96 h 115"/>
                <a:gd name="T68" fmla="*/ 119 w 234"/>
                <a:gd name="T69" fmla="*/ 83 h 115"/>
                <a:gd name="T70" fmla="*/ 132 w 234"/>
                <a:gd name="T71" fmla="*/ 71 h 115"/>
                <a:gd name="T72" fmla="*/ 144 w 234"/>
                <a:gd name="T73" fmla="*/ 56 h 115"/>
                <a:gd name="T74" fmla="*/ 153 w 234"/>
                <a:gd name="T75" fmla="*/ 46 h 115"/>
                <a:gd name="T76" fmla="*/ 159 w 234"/>
                <a:gd name="T77" fmla="*/ 37 h 115"/>
                <a:gd name="T78" fmla="*/ 172 w 234"/>
                <a:gd name="T79" fmla="*/ 31 h 115"/>
                <a:gd name="T80" fmla="*/ 180 w 234"/>
                <a:gd name="T81" fmla="*/ 25 h 115"/>
                <a:gd name="T82" fmla="*/ 190 w 234"/>
                <a:gd name="T83" fmla="*/ 21 h 115"/>
                <a:gd name="T84" fmla="*/ 199 w 234"/>
                <a:gd name="T85" fmla="*/ 21 h 115"/>
                <a:gd name="T86" fmla="*/ 208 w 234"/>
                <a:gd name="T87" fmla="*/ 25 h 115"/>
                <a:gd name="T88" fmla="*/ 214 w 234"/>
                <a:gd name="T89" fmla="*/ 25 h 115"/>
                <a:gd name="T90" fmla="*/ 226 w 234"/>
                <a:gd name="T91" fmla="*/ 34 h 115"/>
                <a:gd name="T92" fmla="*/ 233 w 234"/>
                <a:gd name="T93" fmla="*/ 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4" h="115">
                  <a:moveTo>
                    <a:pt x="233" y="3"/>
                  </a:moveTo>
                  <a:lnTo>
                    <a:pt x="223" y="0"/>
                  </a:lnTo>
                  <a:lnTo>
                    <a:pt x="214" y="0"/>
                  </a:lnTo>
                  <a:lnTo>
                    <a:pt x="202" y="0"/>
                  </a:lnTo>
                  <a:lnTo>
                    <a:pt x="193" y="0"/>
                  </a:lnTo>
                  <a:lnTo>
                    <a:pt x="183" y="3"/>
                  </a:lnTo>
                  <a:lnTo>
                    <a:pt x="172" y="10"/>
                  </a:lnTo>
                  <a:lnTo>
                    <a:pt x="168" y="13"/>
                  </a:lnTo>
                  <a:lnTo>
                    <a:pt x="159" y="21"/>
                  </a:lnTo>
                  <a:lnTo>
                    <a:pt x="153" y="31"/>
                  </a:lnTo>
                  <a:lnTo>
                    <a:pt x="150" y="37"/>
                  </a:lnTo>
                  <a:lnTo>
                    <a:pt x="147" y="43"/>
                  </a:lnTo>
                  <a:lnTo>
                    <a:pt x="138" y="59"/>
                  </a:lnTo>
                  <a:lnTo>
                    <a:pt x="122" y="71"/>
                  </a:lnTo>
                  <a:lnTo>
                    <a:pt x="114" y="77"/>
                  </a:lnTo>
                  <a:lnTo>
                    <a:pt x="101" y="83"/>
                  </a:lnTo>
                  <a:lnTo>
                    <a:pt x="86" y="90"/>
                  </a:lnTo>
                  <a:lnTo>
                    <a:pt x="76" y="93"/>
                  </a:lnTo>
                  <a:lnTo>
                    <a:pt x="65" y="93"/>
                  </a:lnTo>
                  <a:lnTo>
                    <a:pt x="55" y="93"/>
                  </a:lnTo>
                  <a:lnTo>
                    <a:pt x="40" y="87"/>
                  </a:lnTo>
                  <a:lnTo>
                    <a:pt x="25" y="83"/>
                  </a:lnTo>
                  <a:lnTo>
                    <a:pt x="15" y="74"/>
                  </a:lnTo>
                  <a:lnTo>
                    <a:pt x="10" y="68"/>
                  </a:lnTo>
                  <a:lnTo>
                    <a:pt x="0" y="99"/>
                  </a:lnTo>
                  <a:lnTo>
                    <a:pt x="10" y="105"/>
                  </a:lnTo>
                  <a:lnTo>
                    <a:pt x="22" y="111"/>
                  </a:lnTo>
                  <a:lnTo>
                    <a:pt x="34" y="111"/>
                  </a:lnTo>
                  <a:lnTo>
                    <a:pt x="50" y="114"/>
                  </a:lnTo>
                  <a:lnTo>
                    <a:pt x="61" y="114"/>
                  </a:lnTo>
                  <a:lnTo>
                    <a:pt x="74" y="111"/>
                  </a:lnTo>
                  <a:lnTo>
                    <a:pt x="89" y="105"/>
                  </a:lnTo>
                  <a:lnTo>
                    <a:pt x="101" y="99"/>
                  </a:lnTo>
                  <a:lnTo>
                    <a:pt x="107" y="96"/>
                  </a:lnTo>
                  <a:lnTo>
                    <a:pt x="119" y="83"/>
                  </a:lnTo>
                  <a:lnTo>
                    <a:pt x="132" y="71"/>
                  </a:lnTo>
                  <a:lnTo>
                    <a:pt x="144" y="56"/>
                  </a:lnTo>
                  <a:lnTo>
                    <a:pt x="153" y="46"/>
                  </a:lnTo>
                  <a:lnTo>
                    <a:pt x="159" y="37"/>
                  </a:lnTo>
                  <a:lnTo>
                    <a:pt x="172" y="31"/>
                  </a:lnTo>
                  <a:lnTo>
                    <a:pt x="180" y="25"/>
                  </a:lnTo>
                  <a:lnTo>
                    <a:pt x="190" y="21"/>
                  </a:lnTo>
                  <a:lnTo>
                    <a:pt x="199" y="21"/>
                  </a:lnTo>
                  <a:lnTo>
                    <a:pt x="208" y="25"/>
                  </a:lnTo>
                  <a:lnTo>
                    <a:pt x="214" y="25"/>
                  </a:lnTo>
                  <a:lnTo>
                    <a:pt x="226" y="34"/>
                  </a:lnTo>
                  <a:lnTo>
                    <a:pt x="233" y="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3" name="Freeform 55"/>
            <p:cNvSpPr>
              <a:spLocks/>
            </p:cNvSpPr>
            <p:nvPr/>
          </p:nvSpPr>
          <p:spPr bwMode="ltGray">
            <a:xfrm>
              <a:off x="3135" y="4006"/>
              <a:ext cx="102" cy="307"/>
            </a:xfrm>
            <a:custGeom>
              <a:avLst/>
              <a:gdLst>
                <a:gd name="T0" fmla="*/ 50 w 102"/>
                <a:gd name="T1" fmla="*/ 3 h 307"/>
                <a:gd name="T2" fmla="*/ 47 w 102"/>
                <a:gd name="T3" fmla="*/ 13 h 307"/>
                <a:gd name="T4" fmla="*/ 44 w 102"/>
                <a:gd name="T5" fmla="*/ 16 h 307"/>
                <a:gd name="T6" fmla="*/ 44 w 102"/>
                <a:gd name="T7" fmla="*/ 23 h 307"/>
                <a:gd name="T8" fmla="*/ 39 w 102"/>
                <a:gd name="T9" fmla="*/ 39 h 307"/>
                <a:gd name="T10" fmla="*/ 30 w 102"/>
                <a:gd name="T11" fmla="*/ 61 h 307"/>
                <a:gd name="T12" fmla="*/ 27 w 102"/>
                <a:gd name="T13" fmla="*/ 78 h 307"/>
                <a:gd name="T14" fmla="*/ 20 w 102"/>
                <a:gd name="T15" fmla="*/ 94 h 307"/>
                <a:gd name="T16" fmla="*/ 20 w 102"/>
                <a:gd name="T17" fmla="*/ 107 h 307"/>
                <a:gd name="T18" fmla="*/ 20 w 102"/>
                <a:gd name="T19" fmla="*/ 120 h 307"/>
                <a:gd name="T20" fmla="*/ 24 w 102"/>
                <a:gd name="T21" fmla="*/ 129 h 307"/>
                <a:gd name="T22" fmla="*/ 27 w 102"/>
                <a:gd name="T23" fmla="*/ 136 h 307"/>
                <a:gd name="T24" fmla="*/ 35 w 102"/>
                <a:gd name="T25" fmla="*/ 148 h 307"/>
                <a:gd name="T26" fmla="*/ 47 w 102"/>
                <a:gd name="T27" fmla="*/ 161 h 307"/>
                <a:gd name="T28" fmla="*/ 57 w 102"/>
                <a:gd name="T29" fmla="*/ 174 h 307"/>
                <a:gd name="T30" fmla="*/ 77 w 102"/>
                <a:gd name="T31" fmla="*/ 196 h 307"/>
                <a:gd name="T32" fmla="*/ 89 w 102"/>
                <a:gd name="T33" fmla="*/ 216 h 307"/>
                <a:gd name="T34" fmla="*/ 95 w 102"/>
                <a:gd name="T35" fmla="*/ 225 h 307"/>
                <a:gd name="T36" fmla="*/ 98 w 102"/>
                <a:gd name="T37" fmla="*/ 236 h 307"/>
                <a:gd name="T38" fmla="*/ 101 w 102"/>
                <a:gd name="T39" fmla="*/ 252 h 307"/>
                <a:gd name="T40" fmla="*/ 101 w 102"/>
                <a:gd name="T41" fmla="*/ 265 h 307"/>
                <a:gd name="T42" fmla="*/ 101 w 102"/>
                <a:gd name="T43" fmla="*/ 274 h 307"/>
                <a:gd name="T44" fmla="*/ 95 w 102"/>
                <a:gd name="T45" fmla="*/ 293 h 307"/>
                <a:gd name="T46" fmla="*/ 92 w 102"/>
                <a:gd name="T47" fmla="*/ 306 h 307"/>
                <a:gd name="T48" fmla="*/ 69 w 102"/>
                <a:gd name="T49" fmla="*/ 287 h 307"/>
                <a:gd name="T50" fmla="*/ 74 w 102"/>
                <a:gd name="T51" fmla="*/ 274 h 307"/>
                <a:gd name="T52" fmla="*/ 77 w 102"/>
                <a:gd name="T53" fmla="*/ 261 h 307"/>
                <a:gd name="T54" fmla="*/ 80 w 102"/>
                <a:gd name="T55" fmla="*/ 249 h 307"/>
                <a:gd name="T56" fmla="*/ 83 w 102"/>
                <a:gd name="T57" fmla="*/ 236 h 307"/>
                <a:gd name="T58" fmla="*/ 80 w 102"/>
                <a:gd name="T59" fmla="*/ 222 h 307"/>
                <a:gd name="T60" fmla="*/ 77 w 102"/>
                <a:gd name="T61" fmla="*/ 209 h 307"/>
                <a:gd name="T62" fmla="*/ 71 w 102"/>
                <a:gd name="T63" fmla="*/ 196 h 307"/>
                <a:gd name="T64" fmla="*/ 65 w 102"/>
                <a:gd name="T65" fmla="*/ 190 h 307"/>
                <a:gd name="T66" fmla="*/ 54 w 102"/>
                <a:gd name="T67" fmla="*/ 180 h 307"/>
                <a:gd name="T68" fmla="*/ 42 w 102"/>
                <a:gd name="T69" fmla="*/ 168 h 307"/>
                <a:gd name="T70" fmla="*/ 30 w 102"/>
                <a:gd name="T71" fmla="*/ 155 h 307"/>
                <a:gd name="T72" fmla="*/ 20 w 102"/>
                <a:gd name="T73" fmla="*/ 142 h 307"/>
                <a:gd name="T74" fmla="*/ 12 w 102"/>
                <a:gd name="T75" fmla="*/ 123 h 307"/>
                <a:gd name="T76" fmla="*/ 3 w 102"/>
                <a:gd name="T77" fmla="*/ 110 h 307"/>
                <a:gd name="T78" fmla="*/ 0 w 102"/>
                <a:gd name="T79" fmla="*/ 100 h 307"/>
                <a:gd name="T80" fmla="*/ 0 w 102"/>
                <a:gd name="T81" fmla="*/ 84 h 307"/>
                <a:gd name="T82" fmla="*/ 0 w 102"/>
                <a:gd name="T83" fmla="*/ 61 h 307"/>
                <a:gd name="T84" fmla="*/ 0 w 102"/>
                <a:gd name="T85" fmla="*/ 48 h 307"/>
                <a:gd name="T86" fmla="*/ 3 w 102"/>
                <a:gd name="T87" fmla="*/ 32 h 307"/>
                <a:gd name="T88" fmla="*/ 6 w 102"/>
                <a:gd name="T89" fmla="*/ 19 h 307"/>
                <a:gd name="T90" fmla="*/ 6 w 102"/>
                <a:gd name="T91" fmla="*/ 10 h 307"/>
                <a:gd name="T92" fmla="*/ 12 w 102"/>
                <a:gd name="T93" fmla="*/ 0 h 307"/>
                <a:gd name="T94" fmla="*/ 50 w 102"/>
                <a:gd name="T95" fmla="*/ 3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307">
                  <a:moveTo>
                    <a:pt x="50" y="3"/>
                  </a:moveTo>
                  <a:lnTo>
                    <a:pt x="47" y="13"/>
                  </a:lnTo>
                  <a:lnTo>
                    <a:pt x="44" y="16"/>
                  </a:lnTo>
                  <a:lnTo>
                    <a:pt x="44" y="23"/>
                  </a:lnTo>
                  <a:lnTo>
                    <a:pt x="39" y="39"/>
                  </a:lnTo>
                  <a:lnTo>
                    <a:pt x="30" y="61"/>
                  </a:lnTo>
                  <a:lnTo>
                    <a:pt x="27" y="78"/>
                  </a:lnTo>
                  <a:lnTo>
                    <a:pt x="20" y="94"/>
                  </a:lnTo>
                  <a:lnTo>
                    <a:pt x="20" y="107"/>
                  </a:lnTo>
                  <a:lnTo>
                    <a:pt x="20" y="120"/>
                  </a:lnTo>
                  <a:lnTo>
                    <a:pt x="24" y="129"/>
                  </a:lnTo>
                  <a:lnTo>
                    <a:pt x="27" y="136"/>
                  </a:lnTo>
                  <a:lnTo>
                    <a:pt x="35" y="148"/>
                  </a:lnTo>
                  <a:lnTo>
                    <a:pt x="47" y="161"/>
                  </a:lnTo>
                  <a:lnTo>
                    <a:pt x="57" y="174"/>
                  </a:lnTo>
                  <a:lnTo>
                    <a:pt x="77" y="196"/>
                  </a:lnTo>
                  <a:lnTo>
                    <a:pt x="89" y="216"/>
                  </a:lnTo>
                  <a:lnTo>
                    <a:pt x="95" y="225"/>
                  </a:lnTo>
                  <a:lnTo>
                    <a:pt x="98" y="236"/>
                  </a:lnTo>
                  <a:lnTo>
                    <a:pt x="101" y="252"/>
                  </a:lnTo>
                  <a:lnTo>
                    <a:pt x="101" y="265"/>
                  </a:lnTo>
                  <a:lnTo>
                    <a:pt x="101" y="274"/>
                  </a:lnTo>
                  <a:lnTo>
                    <a:pt x="95" y="293"/>
                  </a:lnTo>
                  <a:lnTo>
                    <a:pt x="92" y="306"/>
                  </a:lnTo>
                  <a:lnTo>
                    <a:pt x="69" y="287"/>
                  </a:lnTo>
                  <a:lnTo>
                    <a:pt x="74" y="274"/>
                  </a:lnTo>
                  <a:lnTo>
                    <a:pt x="77" y="261"/>
                  </a:lnTo>
                  <a:lnTo>
                    <a:pt x="80" y="249"/>
                  </a:lnTo>
                  <a:lnTo>
                    <a:pt x="83" y="236"/>
                  </a:lnTo>
                  <a:lnTo>
                    <a:pt x="80" y="222"/>
                  </a:lnTo>
                  <a:lnTo>
                    <a:pt x="77" y="209"/>
                  </a:lnTo>
                  <a:lnTo>
                    <a:pt x="71" y="196"/>
                  </a:lnTo>
                  <a:lnTo>
                    <a:pt x="65" y="190"/>
                  </a:lnTo>
                  <a:lnTo>
                    <a:pt x="54" y="180"/>
                  </a:lnTo>
                  <a:lnTo>
                    <a:pt x="42" y="168"/>
                  </a:lnTo>
                  <a:lnTo>
                    <a:pt x="30" y="155"/>
                  </a:lnTo>
                  <a:lnTo>
                    <a:pt x="20" y="142"/>
                  </a:lnTo>
                  <a:lnTo>
                    <a:pt x="12" y="123"/>
                  </a:lnTo>
                  <a:lnTo>
                    <a:pt x="3" y="110"/>
                  </a:lnTo>
                  <a:lnTo>
                    <a:pt x="0" y="100"/>
                  </a:lnTo>
                  <a:lnTo>
                    <a:pt x="0" y="84"/>
                  </a:lnTo>
                  <a:lnTo>
                    <a:pt x="0" y="61"/>
                  </a:lnTo>
                  <a:lnTo>
                    <a:pt x="0" y="48"/>
                  </a:lnTo>
                  <a:lnTo>
                    <a:pt x="3" y="32"/>
                  </a:lnTo>
                  <a:lnTo>
                    <a:pt x="6" y="19"/>
                  </a:lnTo>
                  <a:lnTo>
                    <a:pt x="6" y="10"/>
                  </a:lnTo>
                  <a:lnTo>
                    <a:pt x="12" y="0"/>
                  </a:lnTo>
                  <a:lnTo>
                    <a:pt x="50" y="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4" name="Freeform 56"/>
            <p:cNvSpPr>
              <a:spLocks/>
            </p:cNvSpPr>
            <p:nvPr/>
          </p:nvSpPr>
          <p:spPr bwMode="ltGray">
            <a:xfrm>
              <a:off x="5643" y="2518"/>
              <a:ext cx="102" cy="312"/>
            </a:xfrm>
            <a:custGeom>
              <a:avLst/>
              <a:gdLst>
                <a:gd name="T0" fmla="*/ 51 w 102"/>
                <a:gd name="T1" fmla="*/ 6 h 312"/>
                <a:gd name="T2" fmla="*/ 47 w 102"/>
                <a:gd name="T3" fmla="*/ 16 h 312"/>
                <a:gd name="T4" fmla="*/ 44 w 102"/>
                <a:gd name="T5" fmla="*/ 19 h 312"/>
                <a:gd name="T6" fmla="*/ 44 w 102"/>
                <a:gd name="T7" fmla="*/ 26 h 312"/>
                <a:gd name="T8" fmla="*/ 39 w 102"/>
                <a:gd name="T9" fmla="*/ 43 h 312"/>
                <a:gd name="T10" fmla="*/ 30 w 102"/>
                <a:gd name="T11" fmla="*/ 65 h 312"/>
                <a:gd name="T12" fmla="*/ 24 w 102"/>
                <a:gd name="T13" fmla="*/ 81 h 312"/>
                <a:gd name="T14" fmla="*/ 21 w 102"/>
                <a:gd name="T15" fmla="*/ 97 h 312"/>
                <a:gd name="T16" fmla="*/ 21 w 102"/>
                <a:gd name="T17" fmla="*/ 110 h 312"/>
                <a:gd name="T18" fmla="*/ 21 w 102"/>
                <a:gd name="T19" fmla="*/ 120 h 312"/>
                <a:gd name="T20" fmla="*/ 24 w 102"/>
                <a:gd name="T21" fmla="*/ 133 h 312"/>
                <a:gd name="T22" fmla="*/ 27 w 102"/>
                <a:gd name="T23" fmla="*/ 140 h 312"/>
                <a:gd name="T24" fmla="*/ 36 w 102"/>
                <a:gd name="T25" fmla="*/ 152 h 312"/>
                <a:gd name="T26" fmla="*/ 44 w 102"/>
                <a:gd name="T27" fmla="*/ 165 h 312"/>
                <a:gd name="T28" fmla="*/ 57 w 102"/>
                <a:gd name="T29" fmla="*/ 178 h 312"/>
                <a:gd name="T30" fmla="*/ 77 w 102"/>
                <a:gd name="T31" fmla="*/ 201 h 312"/>
                <a:gd name="T32" fmla="*/ 89 w 102"/>
                <a:gd name="T33" fmla="*/ 221 h 312"/>
                <a:gd name="T34" fmla="*/ 95 w 102"/>
                <a:gd name="T35" fmla="*/ 230 h 312"/>
                <a:gd name="T36" fmla="*/ 98 w 102"/>
                <a:gd name="T37" fmla="*/ 240 h 312"/>
                <a:gd name="T38" fmla="*/ 101 w 102"/>
                <a:gd name="T39" fmla="*/ 256 h 312"/>
                <a:gd name="T40" fmla="*/ 101 w 102"/>
                <a:gd name="T41" fmla="*/ 269 h 312"/>
                <a:gd name="T42" fmla="*/ 98 w 102"/>
                <a:gd name="T43" fmla="*/ 279 h 312"/>
                <a:gd name="T44" fmla="*/ 95 w 102"/>
                <a:gd name="T45" fmla="*/ 298 h 312"/>
                <a:gd name="T46" fmla="*/ 89 w 102"/>
                <a:gd name="T47" fmla="*/ 311 h 312"/>
                <a:gd name="T48" fmla="*/ 69 w 102"/>
                <a:gd name="T49" fmla="*/ 292 h 312"/>
                <a:gd name="T50" fmla="*/ 74 w 102"/>
                <a:gd name="T51" fmla="*/ 279 h 312"/>
                <a:gd name="T52" fmla="*/ 77 w 102"/>
                <a:gd name="T53" fmla="*/ 265 h 312"/>
                <a:gd name="T54" fmla="*/ 81 w 102"/>
                <a:gd name="T55" fmla="*/ 253 h 312"/>
                <a:gd name="T56" fmla="*/ 81 w 102"/>
                <a:gd name="T57" fmla="*/ 240 h 312"/>
                <a:gd name="T58" fmla="*/ 81 w 102"/>
                <a:gd name="T59" fmla="*/ 227 h 312"/>
                <a:gd name="T60" fmla="*/ 74 w 102"/>
                <a:gd name="T61" fmla="*/ 211 h 312"/>
                <a:gd name="T62" fmla="*/ 71 w 102"/>
                <a:gd name="T63" fmla="*/ 201 h 312"/>
                <a:gd name="T64" fmla="*/ 66 w 102"/>
                <a:gd name="T65" fmla="*/ 195 h 312"/>
                <a:gd name="T66" fmla="*/ 54 w 102"/>
                <a:gd name="T67" fmla="*/ 184 h 312"/>
                <a:gd name="T68" fmla="*/ 39 w 102"/>
                <a:gd name="T69" fmla="*/ 168 h 312"/>
                <a:gd name="T70" fmla="*/ 27 w 102"/>
                <a:gd name="T71" fmla="*/ 156 h 312"/>
                <a:gd name="T72" fmla="*/ 21 w 102"/>
                <a:gd name="T73" fmla="*/ 146 h 312"/>
                <a:gd name="T74" fmla="*/ 12 w 102"/>
                <a:gd name="T75" fmla="*/ 127 h 312"/>
                <a:gd name="T76" fmla="*/ 3 w 102"/>
                <a:gd name="T77" fmla="*/ 113 h 312"/>
                <a:gd name="T78" fmla="*/ 0 w 102"/>
                <a:gd name="T79" fmla="*/ 103 h 312"/>
                <a:gd name="T80" fmla="*/ 0 w 102"/>
                <a:gd name="T81" fmla="*/ 84 h 312"/>
                <a:gd name="T82" fmla="*/ 0 w 102"/>
                <a:gd name="T83" fmla="*/ 65 h 312"/>
                <a:gd name="T84" fmla="*/ 0 w 102"/>
                <a:gd name="T85" fmla="*/ 52 h 312"/>
                <a:gd name="T86" fmla="*/ 3 w 102"/>
                <a:gd name="T87" fmla="*/ 35 h 312"/>
                <a:gd name="T88" fmla="*/ 6 w 102"/>
                <a:gd name="T89" fmla="*/ 22 h 312"/>
                <a:gd name="T90" fmla="*/ 6 w 102"/>
                <a:gd name="T91" fmla="*/ 10 h 312"/>
                <a:gd name="T92" fmla="*/ 12 w 102"/>
                <a:gd name="T93" fmla="*/ 0 h 312"/>
                <a:gd name="T94" fmla="*/ 51 w 102"/>
                <a:gd name="T95" fmla="*/ 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312">
                  <a:moveTo>
                    <a:pt x="51" y="6"/>
                  </a:moveTo>
                  <a:lnTo>
                    <a:pt x="47" y="16"/>
                  </a:lnTo>
                  <a:lnTo>
                    <a:pt x="44" y="19"/>
                  </a:lnTo>
                  <a:lnTo>
                    <a:pt x="44" y="26"/>
                  </a:lnTo>
                  <a:lnTo>
                    <a:pt x="39" y="43"/>
                  </a:lnTo>
                  <a:lnTo>
                    <a:pt x="30" y="65"/>
                  </a:lnTo>
                  <a:lnTo>
                    <a:pt x="24" y="81"/>
                  </a:lnTo>
                  <a:lnTo>
                    <a:pt x="21" y="97"/>
                  </a:lnTo>
                  <a:lnTo>
                    <a:pt x="21" y="110"/>
                  </a:lnTo>
                  <a:lnTo>
                    <a:pt x="21" y="120"/>
                  </a:lnTo>
                  <a:lnTo>
                    <a:pt x="24" y="133"/>
                  </a:lnTo>
                  <a:lnTo>
                    <a:pt x="27" y="140"/>
                  </a:lnTo>
                  <a:lnTo>
                    <a:pt x="36" y="152"/>
                  </a:lnTo>
                  <a:lnTo>
                    <a:pt x="44" y="165"/>
                  </a:lnTo>
                  <a:lnTo>
                    <a:pt x="57" y="178"/>
                  </a:lnTo>
                  <a:lnTo>
                    <a:pt x="77" y="201"/>
                  </a:lnTo>
                  <a:lnTo>
                    <a:pt x="89" y="221"/>
                  </a:lnTo>
                  <a:lnTo>
                    <a:pt x="95" y="230"/>
                  </a:lnTo>
                  <a:lnTo>
                    <a:pt x="98" y="240"/>
                  </a:lnTo>
                  <a:lnTo>
                    <a:pt x="101" y="256"/>
                  </a:lnTo>
                  <a:lnTo>
                    <a:pt x="101" y="269"/>
                  </a:lnTo>
                  <a:lnTo>
                    <a:pt x="98" y="279"/>
                  </a:lnTo>
                  <a:lnTo>
                    <a:pt x="95" y="298"/>
                  </a:lnTo>
                  <a:lnTo>
                    <a:pt x="89" y="311"/>
                  </a:lnTo>
                  <a:lnTo>
                    <a:pt x="69" y="292"/>
                  </a:lnTo>
                  <a:lnTo>
                    <a:pt x="74" y="279"/>
                  </a:lnTo>
                  <a:lnTo>
                    <a:pt x="77" y="265"/>
                  </a:lnTo>
                  <a:lnTo>
                    <a:pt x="81" y="253"/>
                  </a:lnTo>
                  <a:lnTo>
                    <a:pt x="81" y="240"/>
                  </a:lnTo>
                  <a:lnTo>
                    <a:pt x="81" y="227"/>
                  </a:lnTo>
                  <a:lnTo>
                    <a:pt x="74" y="211"/>
                  </a:lnTo>
                  <a:lnTo>
                    <a:pt x="71" y="201"/>
                  </a:lnTo>
                  <a:lnTo>
                    <a:pt x="66" y="195"/>
                  </a:lnTo>
                  <a:lnTo>
                    <a:pt x="54" y="184"/>
                  </a:lnTo>
                  <a:lnTo>
                    <a:pt x="39" y="168"/>
                  </a:lnTo>
                  <a:lnTo>
                    <a:pt x="27" y="156"/>
                  </a:lnTo>
                  <a:lnTo>
                    <a:pt x="21" y="146"/>
                  </a:lnTo>
                  <a:lnTo>
                    <a:pt x="12" y="127"/>
                  </a:lnTo>
                  <a:lnTo>
                    <a:pt x="3" y="113"/>
                  </a:lnTo>
                  <a:lnTo>
                    <a:pt x="0" y="103"/>
                  </a:lnTo>
                  <a:lnTo>
                    <a:pt x="0" y="84"/>
                  </a:lnTo>
                  <a:lnTo>
                    <a:pt x="0" y="65"/>
                  </a:lnTo>
                  <a:lnTo>
                    <a:pt x="0" y="52"/>
                  </a:lnTo>
                  <a:lnTo>
                    <a:pt x="3" y="35"/>
                  </a:lnTo>
                  <a:lnTo>
                    <a:pt x="6" y="22"/>
                  </a:lnTo>
                  <a:lnTo>
                    <a:pt x="6" y="10"/>
                  </a:lnTo>
                  <a:lnTo>
                    <a:pt x="12" y="0"/>
                  </a:lnTo>
                  <a:lnTo>
                    <a:pt x="51"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5" name="Freeform 57"/>
            <p:cNvSpPr>
              <a:spLocks/>
            </p:cNvSpPr>
            <p:nvPr/>
          </p:nvSpPr>
          <p:spPr bwMode="ltGray">
            <a:xfrm>
              <a:off x="5449" y="3971"/>
              <a:ext cx="103" cy="313"/>
            </a:xfrm>
            <a:custGeom>
              <a:avLst/>
              <a:gdLst>
                <a:gd name="T0" fmla="*/ 52 w 103"/>
                <a:gd name="T1" fmla="*/ 7 h 313"/>
                <a:gd name="T2" fmla="*/ 46 w 103"/>
                <a:gd name="T3" fmla="*/ 16 h 313"/>
                <a:gd name="T4" fmla="*/ 44 w 103"/>
                <a:gd name="T5" fmla="*/ 26 h 313"/>
                <a:gd name="T6" fmla="*/ 37 w 103"/>
                <a:gd name="T7" fmla="*/ 43 h 313"/>
                <a:gd name="T8" fmla="*/ 29 w 103"/>
                <a:gd name="T9" fmla="*/ 65 h 313"/>
                <a:gd name="T10" fmla="*/ 26 w 103"/>
                <a:gd name="T11" fmla="*/ 78 h 313"/>
                <a:gd name="T12" fmla="*/ 23 w 103"/>
                <a:gd name="T13" fmla="*/ 97 h 313"/>
                <a:gd name="T14" fmla="*/ 23 w 103"/>
                <a:gd name="T15" fmla="*/ 110 h 313"/>
                <a:gd name="T16" fmla="*/ 23 w 103"/>
                <a:gd name="T17" fmla="*/ 121 h 313"/>
                <a:gd name="T18" fmla="*/ 23 w 103"/>
                <a:gd name="T19" fmla="*/ 134 h 313"/>
                <a:gd name="T20" fmla="*/ 29 w 103"/>
                <a:gd name="T21" fmla="*/ 140 h 313"/>
                <a:gd name="T22" fmla="*/ 37 w 103"/>
                <a:gd name="T23" fmla="*/ 153 h 313"/>
                <a:gd name="T24" fmla="*/ 46 w 103"/>
                <a:gd name="T25" fmla="*/ 166 h 313"/>
                <a:gd name="T26" fmla="*/ 58 w 103"/>
                <a:gd name="T27" fmla="*/ 178 h 313"/>
                <a:gd name="T28" fmla="*/ 78 w 103"/>
                <a:gd name="T29" fmla="*/ 202 h 313"/>
                <a:gd name="T30" fmla="*/ 90 w 103"/>
                <a:gd name="T31" fmla="*/ 218 h 313"/>
                <a:gd name="T32" fmla="*/ 96 w 103"/>
                <a:gd name="T33" fmla="*/ 231 h 313"/>
                <a:gd name="T34" fmla="*/ 98 w 103"/>
                <a:gd name="T35" fmla="*/ 240 h 313"/>
                <a:gd name="T36" fmla="*/ 98 w 103"/>
                <a:gd name="T37" fmla="*/ 256 h 313"/>
                <a:gd name="T38" fmla="*/ 102 w 103"/>
                <a:gd name="T39" fmla="*/ 266 h 313"/>
                <a:gd name="T40" fmla="*/ 98 w 103"/>
                <a:gd name="T41" fmla="*/ 280 h 313"/>
                <a:gd name="T42" fmla="*/ 96 w 103"/>
                <a:gd name="T43" fmla="*/ 299 h 313"/>
                <a:gd name="T44" fmla="*/ 90 w 103"/>
                <a:gd name="T45" fmla="*/ 312 h 313"/>
                <a:gd name="T46" fmla="*/ 69 w 103"/>
                <a:gd name="T47" fmla="*/ 292 h 313"/>
                <a:gd name="T48" fmla="*/ 76 w 103"/>
                <a:gd name="T49" fmla="*/ 280 h 313"/>
                <a:gd name="T50" fmla="*/ 78 w 103"/>
                <a:gd name="T51" fmla="*/ 266 h 313"/>
                <a:gd name="T52" fmla="*/ 81 w 103"/>
                <a:gd name="T53" fmla="*/ 253 h 313"/>
                <a:gd name="T54" fmla="*/ 81 w 103"/>
                <a:gd name="T55" fmla="*/ 240 h 313"/>
                <a:gd name="T56" fmla="*/ 81 w 103"/>
                <a:gd name="T57" fmla="*/ 227 h 313"/>
                <a:gd name="T58" fmla="*/ 76 w 103"/>
                <a:gd name="T59" fmla="*/ 211 h 313"/>
                <a:gd name="T60" fmla="*/ 73 w 103"/>
                <a:gd name="T61" fmla="*/ 202 h 313"/>
                <a:gd name="T62" fmla="*/ 64 w 103"/>
                <a:gd name="T63" fmla="*/ 194 h 313"/>
                <a:gd name="T64" fmla="*/ 55 w 103"/>
                <a:gd name="T65" fmla="*/ 185 h 313"/>
                <a:gd name="T66" fmla="*/ 40 w 103"/>
                <a:gd name="T67" fmla="*/ 169 h 313"/>
                <a:gd name="T68" fmla="*/ 29 w 103"/>
                <a:gd name="T69" fmla="*/ 156 h 313"/>
                <a:gd name="T70" fmla="*/ 23 w 103"/>
                <a:gd name="T71" fmla="*/ 146 h 313"/>
                <a:gd name="T72" fmla="*/ 11 w 103"/>
                <a:gd name="T73" fmla="*/ 127 h 313"/>
                <a:gd name="T74" fmla="*/ 5 w 103"/>
                <a:gd name="T75" fmla="*/ 110 h 313"/>
                <a:gd name="T76" fmla="*/ 3 w 103"/>
                <a:gd name="T77" fmla="*/ 104 h 313"/>
                <a:gd name="T78" fmla="*/ 0 w 103"/>
                <a:gd name="T79" fmla="*/ 85 h 313"/>
                <a:gd name="T80" fmla="*/ 0 w 103"/>
                <a:gd name="T81" fmla="*/ 65 h 313"/>
                <a:gd name="T82" fmla="*/ 3 w 103"/>
                <a:gd name="T83" fmla="*/ 49 h 313"/>
                <a:gd name="T84" fmla="*/ 3 w 103"/>
                <a:gd name="T85" fmla="*/ 36 h 313"/>
                <a:gd name="T86" fmla="*/ 5 w 103"/>
                <a:gd name="T87" fmla="*/ 23 h 313"/>
                <a:gd name="T88" fmla="*/ 8 w 103"/>
                <a:gd name="T89" fmla="*/ 10 h 313"/>
                <a:gd name="T90" fmla="*/ 11 w 103"/>
                <a:gd name="T91" fmla="*/ 0 h 313"/>
                <a:gd name="T92" fmla="*/ 52 w 103"/>
                <a:gd name="T93" fmla="*/ 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3" h="313">
                  <a:moveTo>
                    <a:pt x="52" y="7"/>
                  </a:moveTo>
                  <a:lnTo>
                    <a:pt x="46" y="16"/>
                  </a:lnTo>
                  <a:lnTo>
                    <a:pt x="44" y="26"/>
                  </a:lnTo>
                  <a:lnTo>
                    <a:pt x="37" y="43"/>
                  </a:lnTo>
                  <a:lnTo>
                    <a:pt x="29" y="65"/>
                  </a:lnTo>
                  <a:lnTo>
                    <a:pt x="26" y="78"/>
                  </a:lnTo>
                  <a:lnTo>
                    <a:pt x="23" y="97"/>
                  </a:lnTo>
                  <a:lnTo>
                    <a:pt x="23" y="110"/>
                  </a:lnTo>
                  <a:lnTo>
                    <a:pt x="23" y="121"/>
                  </a:lnTo>
                  <a:lnTo>
                    <a:pt x="23" y="134"/>
                  </a:lnTo>
                  <a:lnTo>
                    <a:pt x="29" y="140"/>
                  </a:lnTo>
                  <a:lnTo>
                    <a:pt x="37" y="153"/>
                  </a:lnTo>
                  <a:lnTo>
                    <a:pt x="46" y="166"/>
                  </a:lnTo>
                  <a:lnTo>
                    <a:pt x="58" y="178"/>
                  </a:lnTo>
                  <a:lnTo>
                    <a:pt x="78" y="202"/>
                  </a:lnTo>
                  <a:lnTo>
                    <a:pt x="90" y="218"/>
                  </a:lnTo>
                  <a:lnTo>
                    <a:pt x="96" y="231"/>
                  </a:lnTo>
                  <a:lnTo>
                    <a:pt x="98" y="240"/>
                  </a:lnTo>
                  <a:lnTo>
                    <a:pt x="98" y="256"/>
                  </a:lnTo>
                  <a:lnTo>
                    <a:pt x="102" y="266"/>
                  </a:lnTo>
                  <a:lnTo>
                    <a:pt x="98" y="280"/>
                  </a:lnTo>
                  <a:lnTo>
                    <a:pt x="96" y="299"/>
                  </a:lnTo>
                  <a:lnTo>
                    <a:pt x="90" y="312"/>
                  </a:lnTo>
                  <a:lnTo>
                    <a:pt x="69" y="292"/>
                  </a:lnTo>
                  <a:lnTo>
                    <a:pt x="76" y="280"/>
                  </a:lnTo>
                  <a:lnTo>
                    <a:pt x="78" y="266"/>
                  </a:lnTo>
                  <a:lnTo>
                    <a:pt x="81" y="253"/>
                  </a:lnTo>
                  <a:lnTo>
                    <a:pt x="81" y="240"/>
                  </a:lnTo>
                  <a:lnTo>
                    <a:pt x="81" y="227"/>
                  </a:lnTo>
                  <a:lnTo>
                    <a:pt x="76" y="211"/>
                  </a:lnTo>
                  <a:lnTo>
                    <a:pt x="73" y="202"/>
                  </a:lnTo>
                  <a:lnTo>
                    <a:pt x="64" y="194"/>
                  </a:lnTo>
                  <a:lnTo>
                    <a:pt x="55" y="185"/>
                  </a:lnTo>
                  <a:lnTo>
                    <a:pt x="40" y="169"/>
                  </a:lnTo>
                  <a:lnTo>
                    <a:pt x="29" y="156"/>
                  </a:lnTo>
                  <a:lnTo>
                    <a:pt x="23" y="146"/>
                  </a:lnTo>
                  <a:lnTo>
                    <a:pt x="11" y="127"/>
                  </a:lnTo>
                  <a:lnTo>
                    <a:pt x="5" y="110"/>
                  </a:lnTo>
                  <a:lnTo>
                    <a:pt x="3" y="104"/>
                  </a:lnTo>
                  <a:lnTo>
                    <a:pt x="0" y="85"/>
                  </a:lnTo>
                  <a:lnTo>
                    <a:pt x="0" y="65"/>
                  </a:lnTo>
                  <a:lnTo>
                    <a:pt x="3" y="49"/>
                  </a:lnTo>
                  <a:lnTo>
                    <a:pt x="3" y="36"/>
                  </a:lnTo>
                  <a:lnTo>
                    <a:pt x="5" y="23"/>
                  </a:lnTo>
                  <a:lnTo>
                    <a:pt x="8" y="10"/>
                  </a:lnTo>
                  <a:lnTo>
                    <a:pt x="11" y="0"/>
                  </a:lnTo>
                  <a:lnTo>
                    <a:pt x="52" y="7"/>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6" name="Freeform 58"/>
            <p:cNvSpPr>
              <a:spLocks/>
            </p:cNvSpPr>
            <p:nvPr/>
          </p:nvSpPr>
          <p:spPr bwMode="ltGray">
            <a:xfrm>
              <a:off x="1045" y="3906"/>
              <a:ext cx="104" cy="309"/>
            </a:xfrm>
            <a:custGeom>
              <a:avLst/>
              <a:gdLst>
                <a:gd name="T0" fmla="*/ 53 w 104"/>
                <a:gd name="T1" fmla="*/ 6 h 309"/>
                <a:gd name="T2" fmla="*/ 51 w 104"/>
                <a:gd name="T3" fmla="*/ 16 h 309"/>
                <a:gd name="T4" fmla="*/ 47 w 104"/>
                <a:gd name="T5" fmla="*/ 16 h 309"/>
                <a:gd name="T6" fmla="*/ 44 w 104"/>
                <a:gd name="T7" fmla="*/ 22 h 309"/>
                <a:gd name="T8" fmla="*/ 39 w 104"/>
                <a:gd name="T9" fmla="*/ 42 h 309"/>
                <a:gd name="T10" fmla="*/ 29 w 104"/>
                <a:gd name="T11" fmla="*/ 65 h 309"/>
                <a:gd name="T12" fmla="*/ 27 w 104"/>
                <a:gd name="T13" fmla="*/ 77 h 309"/>
                <a:gd name="T14" fmla="*/ 24 w 104"/>
                <a:gd name="T15" fmla="*/ 97 h 309"/>
                <a:gd name="T16" fmla="*/ 24 w 104"/>
                <a:gd name="T17" fmla="*/ 106 h 309"/>
                <a:gd name="T18" fmla="*/ 24 w 104"/>
                <a:gd name="T19" fmla="*/ 120 h 309"/>
                <a:gd name="T20" fmla="*/ 27 w 104"/>
                <a:gd name="T21" fmla="*/ 130 h 309"/>
                <a:gd name="T22" fmla="*/ 29 w 104"/>
                <a:gd name="T23" fmla="*/ 139 h 309"/>
                <a:gd name="T24" fmla="*/ 39 w 104"/>
                <a:gd name="T25" fmla="*/ 149 h 309"/>
                <a:gd name="T26" fmla="*/ 47 w 104"/>
                <a:gd name="T27" fmla="*/ 162 h 309"/>
                <a:gd name="T28" fmla="*/ 59 w 104"/>
                <a:gd name="T29" fmla="*/ 178 h 309"/>
                <a:gd name="T30" fmla="*/ 80 w 104"/>
                <a:gd name="T31" fmla="*/ 201 h 309"/>
                <a:gd name="T32" fmla="*/ 91 w 104"/>
                <a:gd name="T33" fmla="*/ 217 h 309"/>
                <a:gd name="T34" fmla="*/ 97 w 104"/>
                <a:gd name="T35" fmla="*/ 227 h 309"/>
                <a:gd name="T36" fmla="*/ 100 w 104"/>
                <a:gd name="T37" fmla="*/ 239 h 309"/>
                <a:gd name="T38" fmla="*/ 103 w 104"/>
                <a:gd name="T39" fmla="*/ 252 h 309"/>
                <a:gd name="T40" fmla="*/ 103 w 104"/>
                <a:gd name="T41" fmla="*/ 265 h 309"/>
                <a:gd name="T42" fmla="*/ 100 w 104"/>
                <a:gd name="T43" fmla="*/ 279 h 309"/>
                <a:gd name="T44" fmla="*/ 97 w 104"/>
                <a:gd name="T45" fmla="*/ 295 h 309"/>
                <a:gd name="T46" fmla="*/ 91 w 104"/>
                <a:gd name="T47" fmla="*/ 308 h 309"/>
                <a:gd name="T48" fmla="*/ 71 w 104"/>
                <a:gd name="T49" fmla="*/ 288 h 309"/>
                <a:gd name="T50" fmla="*/ 76 w 104"/>
                <a:gd name="T51" fmla="*/ 279 h 309"/>
                <a:gd name="T52" fmla="*/ 80 w 104"/>
                <a:gd name="T53" fmla="*/ 262 h 309"/>
                <a:gd name="T54" fmla="*/ 83 w 104"/>
                <a:gd name="T55" fmla="*/ 252 h 309"/>
                <a:gd name="T56" fmla="*/ 83 w 104"/>
                <a:gd name="T57" fmla="*/ 236 h 309"/>
                <a:gd name="T58" fmla="*/ 83 w 104"/>
                <a:gd name="T59" fmla="*/ 227 h 309"/>
                <a:gd name="T60" fmla="*/ 76 w 104"/>
                <a:gd name="T61" fmla="*/ 211 h 309"/>
                <a:gd name="T62" fmla="*/ 74 w 104"/>
                <a:gd name="T63" fmla="*/ 201 h 309"/>
                <a:gd name="T64" fmla="*/ 68 w 104"/>
                <a:gd name="T65" fmla="*/ 190 h 309"/>
                <a:gd name="T66" fmla="*/ 56 w 104"/>
                <a:gd name="T67" fmla="*/ 181 h 309"/>
                <a:gd name="T68" fmla="*/ 41 w 104"/>
                <a:gd name="T69" fmla="*/ 168 h 309"/>
                <a:gd name="T70" fmla="*/ 29 w 104"/>
                <a:gd name="T71" fmla="*/ 155 h 309"/>
                <a:gd name="T72" fmla="*/ 24 w 104"/>
                <a:gd name="T73" fmla="*/ 146 h 309"/>
                <a:gd name="T74" fmla="*/ 12 w 104"/>
                <a:gd name="T75" fmla="*/ 126 h 309"/>
                <a:gd name="T76" fmla="*/ 6 w 104"/>
                <a:gd name="T77" fmla="*/ 109 h 309"/>
                <a:gd name="T78" fmla="*/ 3 w 104"/>
                <a:gd name="T79" fmla="*/ 100 h 309"/>
                <a:gd name="T80" fmla="*/ 0 w 104"/>
                <a:gd name="T81" fmla="*/ 84 h 309"/>
                <a:gd name="T82" fmla="*/ 0 w 104"/>
                <a:gd name="T83" fmla="*/ 61 h 309"/>
                <a:gd name="T84" fmla="*/ 3 w 104"/>
                <a:gd name="T85" fmla="*/ 49 h 309"/>
                <a:gd name="T86" fmla="*/ 6 w 104"/>
                <a:gd name="T87" fmla="*/ 35 h 309"/>
                <a:gd name="T88" fmla="*/ 6 w 104"/>
                <a:gd name="T89" fmla="*/ 22 h 309"/>
                <a:gd name="T90" fmla="*/ 9 w 104"/>
                <a:gd name="T91" fmla="*/ 9 h 309"/>
                <a:gd name="T92" fmla="*/ 15 w 104"/>
                <a:gd name="T93" fmla="*/ 0 h 309"/>
                <a:gd name="T94" fmla="*/ 53 w 104"/>
                <a:gd name="T95" fmla="*/ 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309">
                  <a:moveTo>
                    <a:pt x="53" y="6"/>
                  </a:moveTo>
                  <a:lnTo>
                    <a:pt x="51" y="16"/>
                  </a:lnTo>
                  <a:lnTo>
                    <a:pt x="47" y="16"/>
                  </a:lnTo>
                  <a:lnTo>
                    <a:pt x="44" y="22"/>
                  </a:lnTo>
                  <a:lnTo>
                    <a:pt x="39" y="42"/>
                  </a:lnTo>
                  <a:lnTo>
                    <a:pt x="29" y="65"/>
                  </a:lnTo>
                  <a:lnTo>
                    <a:pt x="27" y="77"/>
                  </a:lnTo>
                  <a:lnTo>
                    <a:pt x="24" y="97"/>
                  </a:lnTo>
                  <a:lnTo>
                    <a:pt x="24" y="106"/>
                  </a:lnTo>
                  <a:lnTo>
                    <a:pt x="24" y="120"/>
                  </a:lnTo>
                  <a:lnTo>
                    <a:pt x="27" y="130"/>
                  </a:lnTo>
                  <a:lnTo>
                    <a:pt x="29" y="139"/>
                  </a:lnTo>
                  <a:lnTo>
                    <a:pt x="39" y="149"/>
                  </a:lnTo>
                  <a:lnTo>
                    <a:pt x="47" y="162"/>
                  </a:lnTo>
                  <a:lnTo>
                    <a:pt x="59" y="178"/>
                  </a:lnTo>
                  <a:lnTo>
                    <a:pt x="80" y="201"/>
                  </a:lnTo>
                  <a:lnTo>
                    <a:pt x="91" y="217"/>
                  </a:lnTo>
                  <a:lnTo>
                    <a:pt x="97" y="227"/>
                  </a:lnTo>
                  <a:lnTo>
                    <a:pt x="100" y="239"/>
                  </a:lnTo>
                  <a:lnTo>
                    <a:pt x="103" y="252"/>
                  </a:lnTo>
                  <a:lnTo>
                    <a:pt x="103" y="265"/>
                  </a:lnTo>
                  <a:lnTo>
                    <a:pt x="100" y="279"/>
                  </a:lnTo>
                  <a:lnTo>
                    <a:pt x="97" y="295"/>
                  </a:lnTo>
                  <a:lnTo>
                    <a:pt x="91" y="308"/>
                  </a:lnTo>
                  <a:lnTo>
                    <a:pt x="71" y="288"/>
                  </a:lnTo>
                  <a:lnTo>
                    <a:pt x="76" y="279"/>
                  </a:lnTo>
                  <a:lnTo>
                    <a:pt x="80" y="262"/>
                  </a:lnTo>
                  <a:lnTo>
                    <a:pt x="83" y="252"/>
                  </a:lnTo>
                  <a:lnTo>
                    <a:pt x="83" y="236"/>
                  </a:lnTo>
                  <a:lnTo>
                    <a:pt x="83" y="227"/>
                  </a:lnTo>
                  <a:lnTo>
                    <a:pt x="76" y="211"/>
                  </a:lnTo>
                  <a:lnTo>
                    <a:pt x="74" y="201"/>
                  </a:lnTo>
                  <a:lnTo>
                    <a:pt x="68" y="190"/>
                  </a:lnTo>
                  <a:lnTo>
                    <a:pt x="56" y="181"/>
                  </a:lnTo>
                  <a:lnTo>
                    <a:pt x="41" y="168"/>
                  </a:lnTo>
                  <a:lnTo>
                    <a:pt x="29" y="155"/>
                  </a:lnTo>
                  <a:lnTo>
                    <a:pt x="24" y="146"/>
                  </a:lnTo>
                  <a:lnTo>
                    <a:pt x="12" y="126"/>
                  </a:lnTo>
                  <a:lnTo>
                    <a:pt x="6" y="109"/>
                  </a:lnTo>
                  <a:lnTo>
                    <a:pt x="3" y="100"/>
                  </a:lnTo>
                  <a:lnTo>
                    <a:pt x="0" y="84"/>
                  </a:lnTo>
                  <a:lnTo>
                    <a:pt x="0" y="61"/>
                  </a:lnTo>
                  <a:lnTo>
                    <a:pt x="3" y="49"/>
                  </a:lnTo>
                  <a:lnTo>
                    <a:pt x="6" y="35"/>
                  </a:lnTo>
                  <a:lnTo>
                    <a:pt x="6" y="22"/>
                  </a:lnTo>
                  <a:lnTo>
                    <a:pt x="9" y="9"/>
                  </a:lnTo>
                  <a:lnTo>
                    <a:pt x="15" y="0"/>
                  </a:lnTo>
                  <a:lnTo>
                    <a:pt x="53"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7" name="Freeform 59"/>
            <p:cNvSpPr>
              <a:spLocks/>
            </p:cNvSpPr>
            <p:nvPr/>
          </p:nvSpPr>
          <p:spPr bwMode="ltGray">
            <a:xfrm>
              <a:off x="3307" y="0"/>
              <a:ext cx="102" cy="312"/>
            </a:xfrm>
            <a:custGeom>
              <a:avLst/>
              <a:gdLst>
                <a:gd name="T0" fmla="*/ 52 w 102"/>
                <a:gd name="T1" fmla="*/ 7 h 312"/>
                <a:gd name="T2" fmla="*/ 50 w 102"/>
                <a:gd name="T3" fmla="*/ 16 h 312"/>
                <a:gd name="T4" fmla="*/ 46 w 102"/>
                <a:gd name="T5" fmla="*/ 16 h 312"/>
                <a:gd name="T6" fmla="*/ 46 w 102"/>
                <a:gd name="T7" fmla="*/ 26 h 312"/>
                <a:gd name="T8" fmla="*/ 38 w 102"/>
                <a:gd name="T9" fmla="*/ 43 h 312"/>
                <a:gd name="T10" fmla="*/ 32 w 102"/>
                <a:gd name="T11" fmla="*/ 65 h 312"/>
                <a:gd name="T12" fmla="*/ 26 w 102"/>
                <a:gd name="T13" fmla="*/ 78 h 312"/>
                <a:gd name="T14" fmla="*/ 23 w 102"/>
                <a:gd name="T15" fmla="*/ 97 h 312"/>
                <a:gd name="T16" fmla="*/ 23 w 102"/>
                <a:gd name="T17" fmla="*/ 110 h 312"/>
                <a:gd name="T18" fmla="*/ 23 w 102"/>
                <a:gd name="T19" fmla="*/ 121 h 312"/>
                <a:gd name="T20" fmla="*/ 26 w 102"/>
                <a:gd name="T21" fmla="*/ 130 h 312"/>
                <a:gd name="T22" fmla="*/ 29 w 102"/>
                <a:gd name="T23" fmla="*/ 140 h 312"/>
                <a:gd name="T24" fmla="*/ 38 w 102"/>
                <a:gd name="T25" fmla="*/ 153 h 312"/>
                <a:gd name="T26" fmla="*/ 46 w 102"/>
                <a:gd name="T27" fmla="*/ 162 h 312"/>
                <a:gd name="T28" fmla="*/ 58 w 102"/>
                <a:gd name="T29" fmla="*/ 178 h 312"/>
                <a:gd name="T30" fmla="*/ 78 w 102"/>
                <a:gd name="T31" fmla="*/ 202 h 312"/>
                <a:gd name="T32" fmla="*/ 89 w 102"/>
                <a:gd name="T33" fmla="*/ 218 h 312"/>
                <a:gd name="T34" fmla="*/ 96 w 102"/>
                <a:gd name="T35" fmla="*/ 227 h 312"/>
                <a:gd name="T36" fmla="*/ 98 w 102"/>
                <a:gd name="T37" fmla="*/ 240 h 312"/>
                <a:gd name="T38" fmla="*/ 101 w 102"/>
                <a:gd name="T39" fmla="*/ 253 h 312"/>
                <a:gd name="T40" fmla="*/ 101 w 102"/>
                <a:gd name="T41" fmla="*/ 269 h 312"/>
                <a:gd name="T42" fmla="*/ 98 w 102"/>
                <a:gd name="T43" fmla="*/ 279 h 312"/>
                <a:gd name="T44" fmla="*/ 96 w 102"/>
                <a:gd name="T45" fmla="*/ 295 h 312"/>
                <a:gd name="T46" fmla="*/ 89 w 102"/>
                <a:gd name="T47" fmla="*/ 311 h 312"/>
                <a:gd name="T48" fmla="*/ 69 w 102"/>
                <a:gd name="T49" fmla="*/ 292 h 312"/>
                <a:gd name="T50" fmla="*/ 75 w 102"/>
                <a:gd name="T51" fmla="*/ 279 h 312"/>
                <a:gd name="T52" fmla="*/ 78 w 102"/>
                <a:gd name="T53" fmla="*/ 266 h 312"/>
                <a:gd name="T54" fmla="*/ 81 w 102"/>
                <a:gd name="T55" fmla="*/ 253 h 312"/>
                <a:gd name="T56" fmla="*/ 81 w 102"/>
                <a:gd name="T57" fmla="*/ 237 h 312"/>
                <a:gd name="T58" fmla="*/ 81 w 102"/>
                <a:gd name="T59" fmla="*/ 227 h 312"/>
                <a:gd name="T60" fmla="*/ 75 w 102"/>
                <a:gd name="T61" fmla="*/ 211 h 312"/>
                <a:gd name="T62" fmla="*/ 72 w 102"/>
                <a:gd name="T63" fmla="*/ 202 h 312"/>
                <a:gd name="T64" fmla="*/ 67 w 102"/>
                <a:gd name="T65" fmla="*/ 191 h 312"/>
                <a:gd name="T66" fmla="*/ 55 w 102"/>
                <a:gd name="T67" fmla="*/ 181 h 312"/>
                <a:gd name="T68" fmla="*/ 41 w 102"/>
                <a:gd name="T69" fmla="*/ 169 h 312"/>
                <a:gd name="T70" fmla="*/ 29 w 102"/>
                <a:gd name="T71" fmla="*/ 156 h 312"/>
                <a:gd name="T72" fmla="*/ 23 w 102"/>
                <a:gd name="T73" fmla="*/ 146 h 312"/>
                <a:gd name="T74" fmla="*/ 14 w 102"/>
                <a:gd name="T75" fmla="*/ 127 h 312"/>
                <a:gd name="T76" fmla="*/ 6 w 102"/>
                <a:gd name="T77" fmla="*/ 110 h 312"/>
                <a:gd name="T78" fmla="*/ 3 w 102"/>
                <a:gd name="T79" fmla="*/ 104 h 312"/>
                <a:gd name="T80" fmla="*/ 0 w 102"/>
                <a:gd name="T81" fmla="*/ 84 h 312"/>
                <a:gd name="T82" fmla="*/ 0 w 102"/>
                <a:gd name="T83" fmla="*/ 62 h 312"/>
                <a:gd name="T84" fmla="*/ 3 w 102"/>
                <a:gd name="T85" fmla="*/ 49 h 312"/>
                <a:gd name="T86" fmla="*/ 6 w 102"/>
                <a:gd name="T87" fmla="*/ 35 h 312"/>
                <a:gd name="T88" fmla="*/ 6 w 102"/>
                <a:gd name="T89" fmla="*/ 23 h 312"/>
                <a:gd name="T90" fmla="*/ 9 w 102"/>
                <a:gd name="T91" fmla="*/ 10 h 312"/>
                <a:gd name="T92" fmla="*/ 14 w 102"/>
                <a:gd name="T93" fmla="*/ 0 h 312"/>
                <a:gd name="T94" fmla="*/ 52 w 102"/>
                <a:gd name="T95" fmla="*/ 7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312">
                  <a:moveTo>
                    <a:pt x="52" y="7"/>
                  </a:moveTo>
                  <a:lnTo>
                    <a:pt x="50" y="16"/>
                  </a:lnTo>
                  <a:lnTo>
                    <a:pt x="46" y="16"/>
                  </a:lnTo>
                  <a:lnTo>
                    <a:pt x="46" y="26"/>
                  </a:lnTo>
                  <a:lnTo>
                    <a:pt x="38" y="43"/>
                  </a:lnTo>
                  <a:lnTo>
                    <a:pt x="32" y="65"/>
                  </a:lnTo>
                  <a:lnTo>
                    <a:pt x="26" y="78"/>
                  </a:lnTo>
                  <a:lnTo>
                    <a:pt x="23" y="97"/>
                  </a:lnTo>
                  <a:lnTo>
                    <a:pt x="23" y="110"/>
                  </a:lnTo>
                  <a:lnTo>
                    <a:pt x="23" y="121"/>
                  </a:lnTo>
                  <a:lnTo>
                    <a:pt x="26" y="130"/>
                  </a:lnTo>
                  <a:lnTo>
                    <a:pt x="29" y="140"/>
                  </a:lnTo>
                  <a:lnTo>
                    <a:pt x="38" y="153"/>
                  </a:lnTo>
                  <a:lnTo>
                    <a:pt x="46" y="162"/>
                  </a:lnTo>
                  <a:lnTo>
                    <a:pt x="58" y="178"/>
                  </a:lnTo>
                  <a:lnTo>
                    <a:pt x="78" y="202"/>
                  </a:lnTo>
                  <a:lnTo>
                    <a:pt x="89" y="218"/>
                  </a:lnTo>
                  <a:lnTo>
                    <a:pt x="96" y="227"/>
                  </a:lnTo>
                  <a:lnTo>
                    <a:pt x="98" y="240"/>
                  </a:lnTo>
                  <a:lnTo>
                    <a:pt x="101" y="253"/>
                  </a:lnTo>
                  <a:lnTo>
                    <a:pt x="101" y="269"/>
                  </a:lnTo>
                  <a:lnTo>
                    <a:pt x="98" y="279"/>
                  </a:lnTo>
                  <a:lnTo>
                    <a:pt x="96" y="295"/>
                  </a:lnTo>
                  <a:lnTo>
                    <a:pt x="89" y="311"/>
                  </a:lnTo>
                  <a:lnTo>
                    <a:pt x="69" y="292"/>
                  </a:lnTo>
                  <a:lnTo>
                    <a:pt x="75" y="279"/>
                  </a:lnTo>
                  <a:lnTo>
                    <a:pt x="78" y="266"/>
                  </a:lnTo>
                  <a:lnTo>
                    <a:pt x="81" y="253"/>
                  </a:lnTo>
                  <a:lnTo>
                    <a:pt x="81" y="237"/>
                  </a:lnTo>
                  <a:lnTo>
                    <a:pt x="81" y="227"/>
                  </a:lnTo>
                  <a:lnTo>
                    <a:pt x="75" y="211"/>
                  </a:lnTo>
                  <a:lnTo>
                    <a:pt x="72" y="202"/>
                  </a:lnTo>
                  <a:lnTo>
                    <a:pt x="67" y="191"/>
                  </a:lnTo>
                  <a:lnTo>
                    <a:pt x="55" y="181"/>
                  </a:lnTo>
                  <a:lnTo>
                    <a:pt x="41" y="169"/>
                  </a:lnTo>
                  <a:lnTo>
                    <a:pt x="29" y="156"/>
                  </a:lnTo>
                  <a:lnTo>
                    <a:pt x="23" y="146"/>
                  </a:lnTo>
                  <a:lnTo>
                    <a:pt x="14" y="127"/>
                  </a:lnTo>
                  <a:lnTo>
                    <a:pt x="6" y="110"/>
                  </a:lnTo>
                  <a:lnTo>
                    <a:pt x="3" y="104"/>
                  </a:lnTo>
                  <a:lnTo>
                    <a:pt x="0" y="84"/>
                  </a:lnTo>
                  <a:lnTo>
                    <a:pt x="0" y="62"/>
                  </a:lnTo>
                  <a:lnTo>
                    <a:pt x="3" y="49"/>
                  </a:lnTo>
                  <a:lnTo>
                    <a:pt x="6" y="35"/>
                  </a:lnTo>
                  <a:lnTo>
                    <a:pt x="6" y="23"/>
                  </a:lnTo>
                  <a:lnTo>
                    <a:pt x="9" y="10"/>
                  </a:lnTo>
                  <a:lnTo>
                    <a:pt x="14" y="0"/>
                  </a:lnTo>
                  <a:lnTo>
                    <a:pt x="52" y="7"/>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8" name="Freeform 60"/>
            <p:cNvSpPr>
              <a:spLocks/>
            </p:cNvSpPr>
            <p:nvPr/>
          </p:nvSpPr>
          <p:spPr bwMode="ltGray">
            <a:xfrm>
              <a:off x="2412" y="3901"/>
              <a:ext cx="58" cy="102"/>
            </a:xfrm>
            <a:custGeom>
              <a:avLst/>
              <a:gdLst>
                <a:gd name="T0" fmla="*/ 16 w 58"/>
                <a:gd name="T1" fmla="*/ 101 h 102"/>
                <a:gd name="T2" fmla="*/ 0 w 58"/>
                <a:gd name="T3" fmla="*/ 0 h 102"/>
                <a:gd name="T4" fmla="*/ 57 w 58"/>
                <a:gd name="T5" fmla="*/ 52 h 102"/>
                <a:gd name="T6" fmla="*/ 16 w 58"/>
                <a:gd name="T7" fmla="*/ 101 h 102"/>
              </a:gdLst>
              <a:ahLst/>
              <a:cxnLst>
                <a:cxn ang="0">
                  <a:pos x="T0" y="T1"/>
                </a:cxn>
                <a:cxn ang="0">
                  <a:pos x="T2" y="T3"/>
                </a:cxn>
                <a:cxn ang="0">
                  <a:pos x="T4" y="T5"/>
                </a:cxn>
                <a:cxn ang="0">
                  <a:pos x="T6" y="T7"/>
                </a:cxn>
              </a:cxnLst>
              <a:rect l="0" t="0" r="r" b="b"/>
              <a:pathLst>
                <a:path w="58" h="102">
                  <a:moveTo>
                    <a:pt x="16" y="101"/>
                  </a:moveTo>
                  <a:lnTo>
                    <a:pt x="0" y="0"/>
                  </a:lnTo>
                  <a:lnTo>
                    <a:pt x="57" y="52"/>
                  </a:lnTo>
                  <a:lnTo>
                    <a:pt x="16"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09" name="Freeform 61"/>
            <p:cNvSpPr>
              <a:spLocks/>
            </p:cNvSpPr>
            <p:nvPr/>
          </p:nvSpPr>
          <p:spPr bwMode="ltGray">
            <a:xfrm>
              <a:off x="2972" y="63"/>
              <a:ext cx="56" cy="102"/>
            </a:xfrm>
            <a:custGeom>
              <a:avLst/>
              <a:gdLst>
                <a:gd name="T0" fmla="*/ 14 w 56"/>
                <a:gd name="T1" fmla="*/ 101 h 102"/>
                <a:gd name="T2" fmla="*/ 0 w 56"/>
                <a:gd name="T3" fmla="*/ 0 h 102"/>
                <a:gd name="T4" fmla="*/ 55 w 56"/>
                <a:gd name="T5" fmla="*/ 51 h 102"/>
                <a:gd name="T6" fmla="*/ 14 w 56"/>
                <a:gd name="T7" fmla="*/ 101 h 102"/>
              </a:gdLst>
              <a:ahLst/>
              <a:cxnLst>
                <a:cxn ang="0">
                  <a:pos x="T0" y="T1"/>
                </a:cxn>
                <a:cxn ang="0">
                  <a:pos x="T2" y="T3"/>
                </a:cxn>
                <a:cxn ang="0">
                  <a:pos x="T4" y="T5"/>
                </a:cxn>
                <a:cxn ang="0">
                  <a:pos x="T6" y="T7"/>
                </a:cxn>
              </a:cxnLst>
              <a:rect l="0" t="0" r="r" b="b"/>
              <a:pathLst>
                <a:path w="56" h="102">
                  <a:moveTo>
                    <a:pt x="14" y="101"/>
                  </a:moveTo>
                  <a:lnTo>
                    <a:pt x="0" y="0"/>
                  </a:lnTo>
                  <a:lnTo>
                    <a:pt x="55" y="51"/>
                  </a:lnTo>
                  <a:lnTo>
                    <a:pt x="14"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0" name="Freeform 62"/>
            <p:cNvSpPr>
              <a:spLocks/>
            </p:cNvSpPr>
            <p:nvPr/>
          </p:nvSpPr>
          <p:spPr bwMode="ltGray">
            <a:xfrm>
              <a:off x="212" y="884"/>
              <a:ext cx="59" cy="101"/>
            </a:xfrm>
            <a:custGeom>
              <a:avLst/>
              <a:gdLst>
                <a:gd name="T0" fmla="*/ 16 w 59"/>
                <a:gd name="T1" fmla="*/ 100 h 101"/>
                <a:gd name="T2" fmla="*/ 0 w 59"/>
                <a:gd name="T3" fmla="*/ 0 h 101"/>
                <a:gd name="T4" fmla="*/ 58 w 59"/>
                <a:gd name="T5" fmla="*/ 51 h 101"/>
                <a:gd name="T6" fmla="*/ 16 w 59"/>
                <a:gd name="T7" fmla="*/ 100 h 101"/>
              </a:gdLst>
              <a:ahLst/>
              <a:cxnLst>
                <a:cxn ang="0">
                  <a:pos x="T0" y="T1"/>
                </a:cxn>
                <a:cxn ang="0">
                  <a:pos x="T2" y="T3"/>
                </a:cxn>
                <a:cxn ang="0">
                  <a:pos x="T4" y="T5"/>
                </a:cxn>
                <a:cxn ang="0">
                  <a:pos x="T6" y="T7"/>
                </a:cxn>
              </a:cxnLst>
              <a:rect l="0" t="0" r="r" b="b"/>
              <a:pathLst>
                <a:path w="59" h="101">
                  <a:moveTo>
                    <a:pt x="16" y="100"/>
                  </a:moveTo>
                  <a:lnTo>
                    <a:pt x="0" y="0"/>
                  </a:lnTo>
                  <a:lnTo>
                    <a:pt x="58" y="51"/>
                  </a:lnTo>
                  <a:lnTo>
                    <a:pt x="16" y="10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1" name="Freeform 63"/>
            <p:cNvSpPr>
              <a:spLocks/>
            </p:cNvSpPr>
            <p:nvPr/>
          </p:nvSpPr>
          <p:spPr bwMode="ltGray">
            <a:xfrm>
              <a:off x="1452" y="115"/>
              <a:ext cx="53" cy="68"/>
            </a:xfrm>
            <a:custGeom>
              <a:avLst/>
              <a:gdLst>
                <a:gd name="T0" fmla="*/ 30 w 53"/>
                <a:gd name="T1" fmla="*/ 0 h 68"/>
                <a:gd name="T2" fmla="*/ 0 w 53"/>
                <a:gd name="T3" fmla="*/ 18 h 68"/>
                <a:gd name="T4" fmla="*/ 14 w 53"/>
                <a:gd name="T5" fmla="*/ 67 h 68"/>
                <a:gd name="T6" fmla="*/ 52 w 53"/>
                <a:gd name="T7" fmla="*/ 42 h 68"/>
                <a:gd name="T8" fmla="*/ 30 w 53"/>
                <a:gd name="T9" fmla="*/ 0 h 68"/>
              </a:gdLst>
              <a:ahLst/>
              <a:cxnLst>
                <a:cxn ang="0">
                  <a:pos x="T0" y="T1"/>
                </a:cxn>
                <a:cxn ang="0">
                  <a:pos x="T2" y="T3"/>
                </a:cxn>
                <a:cxn ang="0">
                  <a:pos x="T4" y="T5"/>
                </a:cxn>
                <a:cxn ang="0">
                  <a:pos x="T6" y="T7"/>
                </a:cxn>
                <a:cxn ang="0">
                  <a:pos x="T8" y="T9"/>
                </a:cxn>
              </a:cxnLst>
              <a:rect l="0" t="0" r="r" b="b"/>
              <a:pathLst>
                <a:path w="53" h="68">
                  <a:moveTo>
                    <a:pt x="30" y="0"/>
                  </a:moveTo>
                  <a:lnTo>
                    <a:pt x="0" y="18"/>
                  </a:lnTo>
                  <a:lnTo>
                    <a:pt x="14" y="67"/>
                  </a:lnTo>
                  <a:lnTo>
                    <a:pt x="52" y="42"/>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2" name="Freeform 64"/>
            <p:cNvSpPr>
              <a:spLocks/>
            </p:cNvSpPr>
            <p:nvPr/>
          </p:nvSpPr>
          <p:spPr bwMode="ltGray">
            <a:xfrm>
              <a:off x="4571" y="216"/>
              <a:ext cx="55" cy="66"/>
            </a:xfrm>
            <a:custGeom>
              <a:avLst/>
              <a:gdLst>
                <a:gd name="T0" fmla="*/ 30 w 55"/>
                <a:gd name="T1" fmla="*/ 0 h 66"/>
                <a:gd name="T2" fmla="*/ 0 w 55"/>
                <a:gd name="T3" fmla="*/ 18 h 66"/>
                <a:gd name="T4" fmla="*/ 16 w 55"/>
                <a:gd name="T5" fmla="*/ 65 h 66"/>
                <a:gd name="T6" fmla="*/ 54 w 55"/>
                <a:gd name="T7" fmla="*/ 42 h 66"/>
                <a:gd name="T8" fmla="*/ 30 w 55"/>
                <a:gd name="T9" fmla="*/ 0 h 66"/>
              </a:gdLst>
              <a:ahLst/>
              <a:cxnLst>
                <a:cxn ang="0">
                  <a:pos x="T0" y="T1"/>
                </a:cxn>
                <a:cxn ang="0">
                  <a:pos x="T2" y="T3"/>
                </a:cxn>
                <a:cxn ang="0">
                  <a:pos x="T4" y="T5"/>
                </a:cxn>
                <a:cxn ang="0">
                  <a:pos x="T6" y="T7"/>
                </a:cxn>
                <a:cxn ang="0">
                  <a:pos x="T8" y="T9"/>
                </a:cxn>
              </a:cxnLst>
              <a:rect l="0" t="0" r="r" b="b"/>
              <a:pathLst>
                <a:path w="55" h="66">
                  <a:moveTo>
                    <a:pt x="30" y="0"/>
                  </a:moveTo>
                  <a:lnTo>
                    <a:pt x="0" y="18"/>
                  </a:lnTo>
                  <a:lnTo>
                    <a:pt x="16" y="65"/>
                  </a:lnTo>
                  <a:lnTo>
                    <a:pt x="54" y="42"/>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3" name="Freeform 65"/>
            <p:cNvSpPr>
              <a:spLocks/>
            </p:cNvSpPr>
            <p:nvPr/>
          </p:nvSpPr>
          <p:spPr bwMode="ltGray">
            <a:xfrm>
              <a:off x="5490" y="2335"/>
              <a:ext cx="57" cy="69"/>
            </a:xfrm>
            <a:custGeom>
              <a:avLst/>
              <a:gdLst>
                <a:gd name="T0" fmla="*/ 31 w 57"/>
                <a:gd name="T1" fmla="*/ 0 h 69"/>
                <a:gd name="T2" fmla="*/ 0 w 57"/>
                <a:gd name="T3" fmla="*/ 21 h 69"/>
                <a:gd name="T4" fmla="*/ 17 w 57"/>
                <a:gd name="T5" fmla="*/ 68 h 69"/>
                <a:gd name="T6" fmla="*/ 56 w 57"/>
                <a:gd name="T7" fmla="*/ 44 h 69"/>
                <a:gd name="T8" fmla="*/ 31 w 57"/>
                <a:gd name="T9" fmla="*/ 0 h 69"/>
              </a:gdLst>
              <a:ahLst/>
              <a:cxnLst>
                <a:cxn ang="0">
                  <a:pos x="T0" y="T1"/>
                </a:cxn>
                <a:cxn ang="0">
                  <a:pos x="T2" y="T3"/>
                </a:cxn>
                <a:cxn ang="0">
                  <a:pos x="T4" y="T5"/>
                </a:cxn>
                <a:cxn ang="0">
                  <a:pos x="T6" y="T7"/>
                </a:cxn>
                <a:cxn ang="0">
                  <a:pos x="T8" y="T9"/>
                </a:cxn>
              </a:cxnLst>
              <a:rect l="0" t="0" r="r" b="b"/>
              <a:pathLst>
                <a:path w="57" h="69">
                  <a:moveTo>
                    <a:pt x="31" y="0"/>
                  </a:moveTo>
                  <a:lnTo>
                    <a:pt x="0" y="21"/>
                  </a:lnTo>
                  <a:lnTo>
                    <a:pt x="17" y="68"/>
                  </a:lnTo>
                  <a:lnTo>
                    <a:pt x="56" y="44"/>
                  </a:lnTo>
                  <a:lnTo>
                    <a:pt x="3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4" name="Freeform 66"/>
            <p:cNvSpPr>
              <a:spLocks/>
            </p:cNvSpPr>
            <p:nvPr/>
          </p:nvSpPr>
          <p:spPr bwMode="ltGray">
            <a:xfrm>
              <a:off x="5631" y="1402"/>
              <a:ext cx="58" cy="65"/>
            </a:xfrm>
            <a:custGeom>
              <a:avLst/>
              <a:gdLst>
                <a:gd name="T0" fmla="*/ 31 w 58"/>
                <a:gd name="T1" fmla="*/ 0 h 65"/>
                <a:gd name="T2" fmla="*/ 0 w 58"/>
                <a:gd name="T3" fmla="*/ 17 h 65"/>
                <a:gd name="T4" fmla="*/ 17 w 58"/>
                <a:gd name="T5" fmla="*/ 64 h 65"/>
                <a:gd name="T6" fmla="*/ 57 w 58"/>
                <a:gd name="T7" fmla="*/ 41 h 65"/>
                <a:gd name="T8" fmla="*/ 31 w 58"/>
                <a:gd name="T9" fmla="*/ 0 h 65"/>
              </a:gdLst>
              <a:ahLst/>
              <a:cxnLst>
                <a:cxn ang="0">
                  <a:pos x="T0" y="T1"/>
                </a:cxn>
                <a:cxn ang="0">
                  <a:pos x="T2" y="T3"/>
                </a:cxn>
                <a:cxn ang="0">
                  <a:pos x="T4" y="T5"/>
                </a:cxn>
                <a:cxn ang="0">
                  <a:pos x="T6" y="T7"/>
                </a:cxn>
                <a:cxn ang="0">
                  <a:pos x="T8" y="T9"/>
                </a:cxn>
              </a:cxnLst>
              <a:rect l="0" t="0" r="r" b="b"/>
              <a:pathLst>
                <a:path w="58" h="65">
                  <a:moveTo>
                    <a:pt x="31" y="0"/>
                  </a:moveTo>
                  <a:lnTo>
                    <a:pt x="0" y="17"/>
                  </a:lnTo>
                  <a:lnTo>
                    <a:pt x="17" y="64"/>
                  </a:lnTo>
                  <a:lnTo>
                    <a:pt x="57" y="41"/>
                  </a:lnTo>
                  <a:lnTo>
                    <a:pt x="3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5" name="Freeform 67"/>
            <p:cNvSpPr>
              <a:spLocks/>
            </p:cNvSpPr>
            <p:nvPr/>
          </p:nvSpPr>
          <p:spPr bwMode="ltGray">
            <a:xfrm>
              <a:off x="0" y="1366"/>
              <a:ext cx="60" cy="102"/>
            </a:xfrm>
            <a:custGeom>
              <a:avLst/>
              <a:gdLst>
                <a:gd name="T0" fmla="*/ 17 w 60"/>
                <a:gd name="T1" fmla="*/ 101 h 102"/>
                <a:gd name="T2" fmla="*/ 0 w 60"/>
                <a:gd name="T3" fmla="*/ 0 h 102"/>
                <a:gd name="T4" fmla="*/ 59 w 60"/>
                <a:gd name="T5" fmla="*/ 52 h 102"/>
                <a:gd name="T6" fmla="*/ 17 w 60"/>
                <a:gd name="T7" fmla="*/ 101 h 102"/>
              </a:gdLst>
              <a:ahLst/>
              <a:cxnLst>
                <a:cxn ang="0">
                  <a:pos x="T0" y="T1"/>
                </a:cxn>
                <a:cxn ang="0">
                  <a:pos x="T2" y="T3"/>
                </a:cxn>
                <a:cxn ang="0">
                  <a:pos x="T4" y="T5"/>
                </a:cxn>
                <a:cxn ang="0">
                  <a:pos x="T6" y="T7"/>
                </a:cxn>
              </a:cxnLst>
              <a:rect l="0" t="0" r="r" b="b"/>
              <a:pathLst>
                <a:path w="60" h="102">
                  <a:moveTo>
                    <a:pt x="17" y="101"/>
                  </a:moveTo>
                  <a:lnTo>
                    <a:pt x="0" y="0"/>
                  </a:lnTo>
                  <a:lnTo>
                    <a:pt x="59" y="52"/>
                  </a:lnTo>
                  <a:lnTo>
                    <a:pt x="17"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6" name="Freeform 68"/>
            <p:cNvSpPr>
              <a:spLocks/>
            </p:cNvSpPr>
            <p:nvPr/>
          </p:nvSpPr>
          <p:spPr bwMode="ltGray">
            <a:xfrm>
              <a:off x="196" y="1205"/>
              <a:ext cx="59" cy="105"/>
            </a:xfrm>
            <a:custGeom>
              <a:avLst/>
              <a:gdLst>
                <a:gd name="T0" fmla="*/ 17 w 59"/>
                <a:gd name="T1" fmla="*/ 104 h 105"/>
                <a:gd name="T2" fmla="*/ 0 w 59"/>
                <a:gd name="T3" fmla="*/ 0 h 105"/>
                <a:gd name="T4" fmla="*/ 58 w 59"/>
                <a:gd name="T5" fmla="*/ 54 h 105"/>
                <a:gd name="T6" fmla="*/ 17 w 59"/>
                <a:gd name="T7" fmla="*/ 104 h 105"/>
              </a:gdLst>
              <a:ahLst/>
              <a:cxnLst>
                <a:cxn ang="0">
                  <a:pos x="T0" y="T1"/>
                </a:cxn>
                <a:cxn ang="0">
                  <a:pos x="T2" y="T3"/>
                </a:cxn>
                <a:cxn ang="0">
                  <a:pos x="T4" y="T5"/>
                </a:cxn>
                <a:cxn ang="0">
                  <a:pos x="T6" y="T7"/>
                </a:cxn>
              </a:cxnLst>
              <a:rect l="0" t="0" r="r" b="b"/>
              <a:pathLst>
                <a:path w="59" h="105">
                  <a:moveTo>
                    <a:pt x="17" y="104"/>
                  </a:moveTo>
                  <a:lnTo>
                    <a:pt x="0" y="0"/>
                  </a:lnTo>
                  <a:lnTo>
                    <a:pt x="58" y="54"/>
                  </a:lnTo>
                  <a:lnTo>
                    <a:pt x="17" y="10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7" name="Freeform 69"/>
            <p:cNvSpPr>
              <a:spLocks/>
            </p:cNvSpPr>
            <p:nvPr/>
          </p:nvSpPr>
          <p:spPr bwMode="ltGray">
            <a:xfrm>
              <a:off x="373" y="786"/>
              <a:ext cx="104" cy="309"/>
            </a:xfrm>
            <a:custGeom>
              <a:avLst/>
              <a:gdLst>
                <a:gd name="T0" fmla="*/ 53 w 104"/>
                <a:gd name="T1" fmla="*/ 6 h 309"/>
                <a:gd name="T2" fmla="*/ 51 w 104"/>
                <a:gd name="T3" fmla="*/ 16 h 309"/>
                <a:gd name="T4" fmla="*/ 47 w 104"/>
                <a:gd name="T5" fmla="*/ 16 h 309"/>
                <a:gd name="T6" fmla="*/ 44 w 104"/>
                <a:gd name="T7" fmla="*/ 22 h 309"/>
                <a:gd name="T8" fmla="*/ 39 w 104"/>
                <a:gd name="T9" fmla="*/ 42 h 309"/>
                <a:gd name="T10" fmla="*/ 29 w 104"/>
                <a:gd name="T11" fmla="*/ 65 h 309"/>
                <a:gd name="T12" fmla="*/ 27 w 104"/>
                <a:gd name="T13" fmla="*/ 77 h 309"/>
                <a:gd name="T14" fmla="*/ 24 w 104"/>
                <a:gd name="T15" fmla="*/ 97 h 309"/>
                <a:gd name="T16" fmla="*/ 24 w 104"/>
                <a:gd name="T17" fmla="*/ 106 h 309"/>
                <a:gd name="T18" fmla="*/ 24 w 104"/>
                <a:gd name="T19" fmla="*/ 120 h 309"/>
                <a:gd name="T20" fmla="*/ 27 w 104"/>
                <a:gd name="T21" fmla="*/ 130 h 309"/>
                <a:gd name="T22" fmla="*/ 29 w 104"/>
                <a:gd name="T23" fmla="*/ 139 h 309"/>
                <a:gd name="T24" fmla="*/ 39 w 104"/>
                <a:gd name="T25" fmla="*/ 149 h 309"/>
                <a:gd name="T26" fmla="*/ 47 w 104"/>
                <a:gd name="T27" fmla="*/ 162 h 309"/>
                <a:gd name="T28" fmla="*/ 59 w 104"/>
                <a:gd name="T29" fmla="*/ 178 h 309"/>
                <a:gd name="T30" fmla="*/ 80 w 104"/>
                <a:gd name="T31" fmla="*/ 201 h 309"/>
                <a:gd name="T32" fmla="*/ 91 w 104"/>
                <a:gd name="T33" fmla="*/ 217 h 309"/>
                <a:gd name="T34" fmla="*/ 97 w 104"/>
                <a:gd name="T35" fmla="*/ 227 h 309"/>
                <a:gd name="T36" fmla="*/ 100 w 104"/>
                <a:gd name="T37" fmla="*/ 239 h 309"/>
                <a:gd name="T38" fmla="*/ 103 w 104"/>
                <a:gd name="T39" fmla="*/ 252 h 309"/>
                <a:gd name="T40" fmla="*/ 103 w 104"/>
                <a:gd name="T41" fmla="*/ 265 h 309"/>
                <a:gd name="T42" fmla="*/ 100 w 104"/>
                <a:gd name="T43" fmla="*/ 279 h 309"/>
                <a:gd name="T44" fmla="*/ 97 w 104"/>
                <a:gd name="T45" fmla="*/ 295 h 309"/>
                <a:gd name="T46" fmla="*/ 91 w 104"/>
                <a:gd name="T47" fmla="*/ 308 h 309"/>
                <a:gd name="T48" fmla="*/ 71 w 104"/>
                <a:gd name="T49" fmla="*/ 288 h 309"/>
                <a:gd name="T50" fmla="*/ 76 w 104"/>
                <a:gd name="T51" fmla="*/ 279 h 309"/>
                <a:gd name="T52" fmla="*/ 80 w 104"/>
                <a:gd name="T53" fmla="*/ 262 h 309"/>
                <a:gd name="T54" fmla="*/ 83 w 104"/>
                <a:gd name="T55" fmla="*/ 252 h 309"/>
                <a:gd name="T56" fmla="*/ 83 w 104"/>
                <a:gd name="T57" fmla="*/ 236 h 309"/>
                <a:gd name="T58" fmla="*/ 83 w 104"/>
                <a:gd name="T59" fmla="*/ 227 h 309"/>
                <a:gd name="T60" fmla="*/ 76 w 104"/>
                <a:gd name="T61" fmla="*/ 211 h 309"/>
                <a:gd name="T62" fmla="*/ 74 w 104"/>
                <a:gd name="T63" fmla="*/ 201 h 309"/>
                <a:gd name="T64" fmla="*/ 68 w 104"/>
                <a:gd name="T65" fmla="*/ 190 h 309"/>
                <a:gd name="T66" fmla="*/ 56 w 104"/>
                <a:gd name="T67" fmla="*/ 181 h 309"/>
                <a:gd name="T68" fmla="*/ 41 w 104"/>
                <a:gd name="T69" fmla="*/ 168 h 309"/>
                <a:gd name="T70" fmla="*/ 29 w 104"/>
                <a:gd name="T71" fmla="*/ 155 h 309"/>
                <a:gd name="T72" fmla="*/ 24 w 104"/>
                <a:gd name="T73" fmla="*/ 146 h 309"/>
                <a:gd name="T74" fmla="*/ 12 w 104"/>
                <a:gd name="T75" fmla="*/ 126 h 309"/>
                <a:gd name="T76" fmla="*/ 6 w 104"/>
                <a:gd name="T77" fmla="*/ 109 h 309"/>
                <a:gd name="T78" fmla="*/ 3 w 104"/>
                <a:gd name="T79" fmla="*/ 100 h 309"/>
                <a:gd name="T80" fmla="*/ 0 w 104"/>
                <a:gd name="T81" fmla="*/ 84 h 309"/>
                <a:gd name="T82" fmla="*/ 0 w 104"/>
                <a:gd name="T83" fmla="*/ 61 h 309"/>
                <a:gd name="T84" fmla="*/ 3 w 104"/>
                <a:gd name="T85" fmla="*/ 49 h 309"/>
                <a:gd name="T86" fmla="*/ 6 w 104"/>
                <a:gd name="T87" fmla="*/ 35 h 309"/>
                <a:gd name="T88" fmla="*/ 6 w 104"/>
                <a:gd name="T89" fmla="*/ 22 h 309"/>
                <a:gd name="T90" fmla="*/ 9 w 104"/>
                <a:gd name="T91" fmla="*/ 9 h 309"/>
                <a:gd name="T92" fmla="*/ 15 w 104"/>
                <a:gd name="T93" fmla="*/ 0 h 309"/>
                <a:gd name="T94" fmla="*/ 53 w 104"/>
                <a:gd name="T95" fmla="*/ 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309">
                  <a:moveTo>
                    <a:pt x="53" y="6"/>
                  </a:moveTo>
                  <a:lnTo>
                    <a:pt x="51" y="16"/>
                  </a:lnTo>
                  <a:lnTo>
                    <a:pt x="47" y="16"/>
                  </a:lnTo>
                  <a:lnTo>
                    <a:pt x="44" y="22"/>
                  </a:lnTo>
                  <a:lnTo>
                    <a:pt x="39" y="42"/>
                  </a:lnTo>
                  <a:lnTo>
                    <a:pt x="29" y="65"/>
                  </a:lnTo>
                  <a:lnTo>
                    <a:pt x="27" y="77"/>
                  </a:lnTo>
                  <a:lnTo>
                    <a:pt x="24" y="97"/>
                  </a:lnTo>
                  <a:lnTo>
                    <a:pt x="24" y="106"/>
                  </a:lnTo>
                  <a:lnTo>
                    <a:pt x="24" y="120"/>
                  </a:lnTo>
                  <a:lnTo>
                    <a:pt x="27" y="130"/>
                  </a:lnTo>
                  <a:lnTo>
                    <a:pt x="29" y="139"/>
                  </a:lnTo>
                  <a:lnTo>
                    <a:pt x="39" y="149"/>
                  </a:lnTo>
                  <a:lnTo>
                    <a:pt x="47" y="162"/>
                  </a:lnTo>
                  <a:lnTo>
                    <a:pt x="59" y="178"/>
                  </a:lnTo>
                  <a:lnTo>
                    <a:pt x="80" y="201"/>
                  </a:lnTo>
                  <a:lnTo>
                    <a:pt x="91" y="217"/>
                  </a:lnTo>
                  <a:lnTo>
                    <a:pt x="97" y="227"/>
                  </a:lnTo>
                  <a:lnTo>
                    <a:pt x="100" y="239"/>
                  </a:lnTo>
                  <a:lnTo>
                    <a:pt x="103" y="252"/>
                  </a:lnTo>
                  <a:lnTo>
                    <a:pt x="103" y="265"/>
                  </a:lnTo>
                  <a:lnTo>
                    <a:pt x="100" y="279"/>
                  </a:lnTo>
                  <a:lnTo>
                    <a:pt x="97" y="295"/>
                  </a:lnTo>
                  <a:lnTo>
                    <a:pt x="91" y="308"/>
                  </a:lnTo>
                  <a:lnTo>
                    <a:pt x="71" y="288"/>
                  </a:lnTo>
                  <a:lnTo>
                    <a:pt x="76" y="279"/>
                  </a:lnTo>
                  <a:lnTo>
                    <a:pt x="80" y="262"/>
                  </a:lnTo>
                  <a:lnTo>
                    <a:pt x="83" y="252"/>
                  </a:lnTo>
                  <a:lnTo>
                    <a:pt x="83" y="236"/>
                  </a:lnTo>
                  <a:lnTo>
                    <a:pt x="83" y="227"/>
                  </a:lnTo>
                  <a:lnTo>
                    <a:pt x="76" y="211"/>
                  </a:lnTo>
                  <a:lnTo>
                    <a:pt x="74" y="201"/>
                  </a:lnTo>
                  <a:lnTo>
                    <a:pt x="68" y="190"/>
                  </a:lnTo>
                  <a:lnTo>
                    <a:pt x="56" y="181"/>
                  </a:lnTo>
                  <a:lnTo>
                    <a:pt x="41" y="168"/>
                  </a:lnTo>
                  <a:lnTo>
                    <a:pt x="29" y="155"/>
                  </a:lnTo>
                  <a:lnTo>
                    <a:pt x="24" y="146"/>
                  </a:lnTo>
                  <a:lnTo>
                    <a:pt x="12" y="126"/>
                  </a:lnTo>
                  <a:lnTo>
                    <a:pt x="6" y="109"/>
                  </a:lnTo>
                  <a:lnTo>
                    <a:pt x="3" y="100"/>
                  </a:lnTo>
                  <a:lnTo>
                    <a:pt x="0" y="84"/>
                  </a:lnTo>
                  <a:lnTo>
                    <a:pt x="0" y="61"/>
                  </a:lnTo>
                  <a:lnTo>
                    <a:pt x="3" y="49"/>
                  </a:lnTo>
                  <a:lnTo>
                    <a:pt x="6" y="35"/>
                  </a:lnTo>
                  <a:lnTo>
                    <a:pt x="6" y="22"/>
                  </a:lnTo>
                  <a:lnTo>
                    <a:pt x="9" y="9"/>
                  </a:lnTo>
                  <a:lnTo>
                    <a:pt x="15" y="0"/>
                  </a:lnTo>
                  <a:lnTo>
                    <a:pt x="53"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18" name="Rectangle 70"/>
            <p:cNvSpPr>
              <a:spLocks noChangeArrowheads="1"/>
            </p:cNvSpPr>
            <p:nvPr/>
          </p:nvSpPr>
          <p:spPr bwMode="ltGray">
            <a:xfrm>
              <a:off x="2057" y="705"/>
              <a:ext cx="62" cy="64"/>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119" name="Freeform 71"/>
            <p:cNvSpPr>
              <a:spLocks/>
            </p:cNvSpPr>
            <p:nvPr/>
          </p:nvSpPr>
          <p:spPr bwMode="ltGray">
            <a:xfrm>
              <a:off x="4372" y="448"/>
              <a:ext cx="99" cy="311"/>
            </a:xfrm>
            <a:custGeom>
              <a:avLst/>
              <a:gdLst>
                <a:gd name="T0" fmla="*/ 49 w 99"/>
                <a:gd name="T1" fmla="*/ 304 h 311"/>
                <a:gd name="T2" fmla="*/ 52 w 99"/>
                <a:gd name="T3" fmla="*/ 294 h 311"/>
                <a:gd name="T4" fmla="*/ 55 w 99"/>
                <a:gd name="T5" fmla="*/ 288 h 311"/>
                <a:gd name="T6" fmla="*/ 60 w 99"/>
                <a:gd name="T7" fmla="*/ 272 h 311"/>
                <a:gd name="T8" fmla="*/ 69 w 99"/>
                <a:gd name="T9" fmla="*/ 245 h 311"/>
                <a:gd name="T10" fmla="*/ 72 w 99"/>
                <a:gd name="T11" fmla="*/ 232 h 311"/>
                <a:gd name="T12" fmla="*/ 75 w 99"/>
                <a:gd name="T13" fmla="*/ 213 h 311"/>
                <a:gd name="T14" fmla="*/ 75 w 99"/>
                <a:gd name="T15" fmla="*/ 203 h 311"/>
                <a:gd name="T16" fmla="*/ 75 w 99"/>
                <a:gd name="T17" fmla="*/ 191 h 311"/>
                <a:gd name="T18" fmla="*/ 75 w 99"/>
                <a:gd name="T19" fmla="*/ 181 h 311"/>
                <a:gd name="T20" fmla="*/ 69 w 99"/>
                <a:gd name="T21" fmla="*/ 171 h 311"/>
                <a:gd name="T22" fmla="*/ 64 w 99"/>
                <a:gd name="T23" fmla="*/ 162 h 311"/>
                <a:gd name="T24" fmla="*/ 52 w 99"/>
                <a:gd name="T25" fmla="*/ 148 h 311"/>
                <a:gd name="T26" fmla="*/ 40 w 99"/>
                <a:gd name="T27" fmla="*/ 135 h 311"/>
                <a:gd name="T28" fmla="*/ 23 w 99"/>
                <a:gd name="T29" fmla="*/ 110 h 311"/>
                <a:gd name="T30" fmla="*/ 9 w 99"/>
                <a:gd name="T31" fmla="*/ 94 h 311"/>
                <a:gd name="T32" fmla="*/ 3 w 99"/>
                <a:gd name="T33" fmla="*/ 84 h 311"/>
                <a:gd name="T34" fmla="*/ 0 w 99"/>
                <a:gd name="T35" fmla="*/ 74 h 311"/>
                <a:gd name="T36" fmla="*/ 0 w 99"/>
                <a:gd name="T37" fmla="*/ 58 h 311"/>
                <a:gd name="T38" fmla="*/ 0 w 99"/>
                <a:gd name="T39" fmla="*/ 45 h 311"/>
                <a:gd name="T40" fmla="*/ 0 w 99"/>
                <a:gd name="T41" fmla="*/ 32 h 311"/>
                <a:gd name="T42" fmla="*/ 6 w 99"/>
                <a:gd name="T43" fmla="*/ 16 h 311"/>
                <a:gd name="T44" fmla="*/ 9 w 99"/>
                <a:gd name="T45" fmla="*/ 0 h 311"/>
                <a:gd name="T46" fmla="*/ 29 w 99"/>
                <a:gd name="T47" fmla="*/ 22 h 311"/>
                <a:gd name="T48" fmla="*/ 26 w 99"/>
                <a:gd name="T49" fmla="*/ 32 h 311"/>
                <a:gd name="T50" fmla="*/ 21 w 99"/>
                <a:gd name="T51" fmla="*/ 48 h 311"/>
                <a:gd name="T52" fmla="*/ 17 w 99"/>
                <a:gd name="T53" fmla="*/ 62 h 311"/>
                <a:gd name="T54" fmla="*/ 17 w 99"/>
                <a:gd name="T55" fmla="*/ 74 h 311"/>
                <a:gd name="T56" fmla="*/ 17 w 99"/>
                <a:gd name="T57" fmla="*/ 84 h 311"/>
                <a:gd name="T58" fmla="*/ 23 w 99"/>
                <a:gd name="T59" fmla="*/ 100 h 311"/>
                <a:gd name="T60" fmla="*/ 26 w 99"/>
                <a:gd name="T61" fmla="*/ 110 h 311"/>
                <a:gd name="T62" fmla="*/ 35 w 99"/>
                <a:gd name="T63" fmla="*/ 119 h 311"/>
                <a:gd name="T64" fmla="*/ 43 w 99"/>
                <a:gd name="T65" fmla="*/ 129 h 311"/>
                <a:gd name="T66" fmla="*/ 58 w 99"/>
                <a:gd name="T67" fmla="*/ 142 h 311"/>
                <a:gd name="T68" fmla="*/ 69 w 99"/>
                <a:gd name="T69" fmla="*/ 154 h 311"/>
                <a:gd name="T70" fmla="*/ 75 w 99"/>
                <a:gd name="T71" fmla="*/ 168 h 311"/>
                <a:gd name="T72" fmla="*/ 86 w 99"/>
                <a:gd name="T73" fmla="*/ 187 h 311"/>
                <a:gd name="T74" fmla="*/ 95 w 99"/>
                <a:gd name="T75" fmla="*/ 200 h 311"/>
                <a:gd name="T76" fmla="*/ 95 w 99"/>
                <a:gd name="T77" fmla="*/ 210 h 311"/>
                <a:gd name="T78" fmla="*/ 98 w 99"/>
                <a:gd name="T79" fmla="*/ 226 h 311"/>
                <a:gd name="T80" fmla="*/ 98 w 99"/>
                <a:gd name="T81" fmla="*/ 248 h 311"/>
                <a:gd name="T82" fmla="*/ 95 w 99"/>
                <a:gd name="T83" fmla="*/ 262 h 311"/>
                <a:gd name="T84" fmla="*/ 95 w 99"/>
                <a:gd name="T85" fmla="*/ 278 h 311"/>
                <a:gd name="T86" fmla="*/ 93 w 99"/>
                <a:gd name="T87" fmla="*/ 288 h 311"/>
                <a:gd name="T88" fmla="*/ 89 w 99"/>
                <a:gd name="T89" fmla="*/ 300 h 311"/>
                <a:gd name="T90" fmla="*/ 86 w 99"/>
                <a:gd name="T91" fmla="*/ 310 h 311"/>
                <a:gd name="T92" fmla="*/ 49 w 99"/>
                <a:gd name="T93" fmla="*/ 304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9" h="311">
                  <a:moveTo>
                    <a:pt x="49" y="304"/>
                  </a:moveTo>
                  <a:lnTo>
                    <a:pt x="52" y="294"/>
                  </a:lnTo>
                  <a:lnTo>
                    <a:pt x="55" y="288"/>
                  </a:lnTo>
                  <a:lnTo>
                    <a:pt x="60" y="272"/>
                  </a:lnTo>
                  <a:lnTo>
                    <a:pt x="69" y="245"/>
                  </a:lnTo>
                  <a:lnTo>
                    <a:pt x="72" y="232"/>
                  </a:lnTo>
                  <a:lnTo>
                    <a:pt x="75" y="213"/>
                  </a:lnTo>
                  <a:lnTo>
                    <a:pt x="75" y="203"/>
                  </a:lnTo>
                  <a:lnTo>
                    <a:pt x="75" y="191"/>
                  </a:lnTo>
                  <a:lnTo>
                    <a:pt x="75" y="181"/>
                  </a:lnTo>
                  <a:lnTo>
                    <a:pt x="69" y="171"/>
                  </a:lnTo>
                  <a:lnTo>
                    <a:pt x="64" y="162"/>
                  </a:lnTo>
                  <a:lnTo>
                    <a:pt x="52" y="148"/>
                  </a:lnTo>
                  <a:lnTo>
                    <a:pt x="40" y="135"/>
                  </a:lnTo>
                  <a:lnTo>
                    <a:pt x="23" y="110"/>
                  </a:lnTo>
                  <a:lnTo>
                    <a:pt x="9" y="94"/>
                  </a:lnTo>
                  <a:lnTo>
                    <a:pt x="3" y="84"/>
                  </a:lnTo>
                  <a:lnTo>
                    <a:pt x="0" y="74"/>
                  </a:lnTo>
                  <a:lnTo>
                    <a:pt x="0" y="58"/>
                  </a:lnTo>
                  <a:lnTo>
                    <a:pt x="0" y="45"/>
                  </a:lnTo>
                  <a:lnTo>
                    <a:pt x="0" y="32"/>
                  </a:lnTo>
                  <a:lnTo>
                    <a:pt x="6" y="16"/>
                  </a:lnTo>
                  <a:lnTo>
                    <a:pt x="9" y="0"/>
                  </a:lnTo>
                  <a:lnTo>
                    <a:pt x="29" y="22"/>
                  </a:lnTo>
                  <a:lnTo>
                    <a:pt x="26" y="32"/>
                  </a:lnTo>
                  <a:lnTo>
                    <a:pt x="21" y="48"/>
                  </a:lnTo>
                  <a:lnTo>
                    <a:pt x="17" y="62"/>
                  </a:lnTo>
                  <a:lnTo>
                    <a:pt x="17" y="74"/>
                  </a:lnTo>
                  <a:lnTo>
                    <a:pt x="17" y="84"/>
                  </a:lnTo>
                  <a:lnTo>
                    <a:pt x="23" y="100"/>
                  </a:lnTo>
                  <a:lnTo>
                    <a:pt x="26" y="110"/>
                  </a:lnTo>
                  <a:lnTo>
                    <a:pt x="35" y="119"/>
                  </a:lnTo>
                  <a:lnTo>
                    <a:pt x="43" y="129"/>
                  </a:lnTo>
                  <a:lnTo>
                    <a:pt x="58" y="142"/>
                  </a:lnTo>
                  <a:lnTo>
                    <a:pt x="69" y="154"/>
                  </a:lnTo>
                  <a:lnTo>
                    <a:pt x="75" y="168"/>
                  </a:lnTo>
                  <a:lnTo>
                    <a:pt x="86" y="187"/>
                  </a:lnTo>
                  <a:lnTo>
                    <a:pt x="95" y="200"/>
                  </a:lnTo>
                  <a:lnTo>
                    <a:pt x="95" y="210"/>
                  </a:lnTo>
                  <a:lnTo>
                    <a:pt x="98" y="226"/>
                  </a:lnTo>
                  <a:lnTo>
                    <a:pt x="98" y="248"/>
                  </a:lnTo>
                  <a:lnTo>
                    <a:pt x="95" y="262"/>
                  </a:lnTo>
                  <a:lnTo>
                    <a:pt x="95" y="278"/>
                  </a:lnTo>
                  <a:lnTo>
                    <a:pt x="93" y="288"/>
                  </a:lnTo>
                  <a:lnTo>
                    <a:pt x="89" y="300"/>
                  </a:lnTo>
                  <a:lnTo>
                    <a:pt x="86" y="310"/>
                  </a:lnTo>
                  <a:lnTo>
                    <a:pt x="49" y="30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0" name="Freeform 72"/>
            <p:cNvSpPr>
              <a:spLocks/>
            </p:cNvSpPr>
            <p:nvPr/>
          </p:nvSpPr>
          <p:spPr bwMode="ltGray">
            <a:xfrm>
              <a:off x="1612" y="482"/>
              <a:ext cx="228" cy="116"/>
            </a:xfrm>
            <a:custGeom>
              <a:avLst/>
              <a:gdLst>
                <a:gd name="T0" fmla="*/ 227 w 228"/>
                <a:gd name="T1" fmla="*/ 112 h 116"/>
                <a:gd name="T2" fmla="*/ 220 w 228"/>
                <a:gd name="T3" fmla="*/ 115 h 116"/>
                <a:gd name="T4" fmla="*/ 209 w 228"/>
                <a:gd name="T5" fmla="*/ 115 h 116"/>
                <a:gd name="T6" fmla="*/ 200 w 228"/>
                <a:gd name="T7" fmla="*/ 115 h 116"/>
                <a:gd name="T8" fmla="*/ 187 w 228"/>
                <a:gd name="T9" fmla="*/ 112 h 116"/>
                <a:gd name="T10" fmla="*/ 179 w 228"/>
                <a:gd name="T11" fmla="*/ 108 h 116"/>
                <a:gd name="T12" fmla="*/ 169 w 228"/>
                <a:gd name="T13" fmla="*/ 105 h 116"/>
                <a:gd name="T14" fmla="*/ 164 w 228"/>
                <a:gd name="T15" fmla="*/ 100 h 116"/>
                <a:gd name="T16" fmla="*/ 157 w 228"/>
                <a:gd name="T17" fmla="*/ 90 h 116"/>
                <a:gd name="T18" fmla="*/ 151 w 228"/>
                <a:gd name="T19" fmla="*/ 84 h 116"/>
                <a:gd name="T20" fmla="*/ 148 w 228"/>
                <a:gd name="T21" fmla="*/ 77 h 116"/>
                <a:gd name="T22" fmla="*/ 145 w 228"/>
                <a:gd name="T23" fmla="*/ 72 h 116"/>
                <a:gd name="T24" fmla="*/ 133 w 228"/>
                <a:gd name="T25" fmla="*/ 56 h 116"/>
                <a:gd name="T26" fmla="*/ 118 w 228"/>
                <a:gd name="T27" fmla="*/ 41 h 116"/>
                <a:gd name="T28" fmla="*/ 112 w 228"/>
                <a:gd name="T29" fmla="*/ 35 h 116"/>
                <a:gd name="T30" fmla="*/ 96 w 228"/>
                <a:gd name="T31" fmla="*/ 31 h 116"/>
                <a:gd name="T32" fmla="*/ 84 w 228"/>
                <a:gd name="T33" fmla="*/ 25 h 116"/>
                <a:gd name="T34" fmla="*/ 73 w 228"/>
                <a:gd name="T35" fmla="*/ 22 h 116"/>
                <a:gd name="T36" fmla="*/ 63 w 228"/>
                <a:gd name="T37" fmla="*/ 19 h 116"/>
                <a:gd name="T38" fmla="*/ 51 w 228"/>
                <a:gd name="T39" fmla="*/ 22 h 116"/>
                <a:gd name="T40" fmla="*/ 36 w 228"/>
                <a:gd name="T41" fmla="*/ 25 h 116"/>
                <a:gd name="T42" fmla="*/ 21 w 228"/>
                <a:gd name="T43" fmla="*/ 31 h 116"/>
                <a:gd name="T44" fmla="*/ 15 w 228"/>
                <a:gd name="T45" fmla="*/ 38 h 116"/>
                <a:gd name="T46" fmla="*/ 9 w 228"/>
                <a:gd name="T47" fmla="*/ 43 h 116"/>
                <a:gd name="T48" fmla="*/ 0 w 228"/>
                <a:gd name="T49" fmla="*/ 13 h 116"/>
                <a:gd name="T50" fmla="*/ 6 w 228"/>
                <a:gd name="T51" fmla="*/ 10 h 116"/>
                <a:gd name="T52" fmla="*/ 21 w 228"/>
                <a:gd name="T53" fmla="*/ 4 h 116"/>
                <a:gd name="T54" fmla="*/ 33 w 228"/>
                <a:gd name="T55" fmla="*/ 0 h 116"/>
                <a:gd name="T56" fmla="*/ 48 w 228"/>
                <a:gd name="T57" fmla="*/ 0 h 116"/>
                <a:gd name="T58" fmla="*/ 61 w 228"/>
                <a:gd name="T59" fmla="*/ 0 h 116"/>
                <a:gd name="T60" fmla="*/ 73 w 228"/>
                <a:gd name="T61" fmla="*/ 4 h 116"/>
                <a:gd name="T62" fmla="*/ 88 w 228"/>
                <a:gd name="T63" fmla="*/ 10 h 116"/>
                <a:gd name="T64" fmla="*/ 96 w 228"/>
                <a:gd name="T65" fmla="*/ 13 h 116"/>
                <a:gd name="T66" fmla="*/ 103 w 228"/>
                <a:gd name="T67" fmla="*/ 19 h 116"/>
                <a:gd name="T68" fmla="*/ 118 w 228"/>
                <a:gd name="T69" fmla="*/ 31 h 116"/>
                <a:gd name="T70" fmla="*/ 130 w 228"/>
                <a:gd name="T71" fmla="*/ 43 h 116"/>
                <a:gd name="T72" fmla="*/ 139 w 228"/>
                <a:gd name="T73" fmla="*/ 56 h 116"/>
                <a:gd name="T74" fmla="*/ 148 w 228"/>
                <a:gd name="T75" fmla="*/ 69 h 116"/>
                <a:gd name="T76" fmla="*/ 157 w 228"/>
                <a:gd name="T77" fmla="*/ 74 h 116"/>
                <a:gd name="T78" fmla="*/ 166 w 228"/>
                <a:gd name="T79" fmla="*/ 84 h 116"/>
                <a:gd name="T80" fmla="*/ 175 w 228"/>
                <a:gd name="T81" fmla="*/ 87 h 116"/>
                <a:gd name="T82" fmla="*/ 184 w 228"/>
                <a:gd name="T83" fmla="*/ 90 h 116"/>
                <a:gd name="T84" fmla="*/ 194 w 228"/>
                <a:gd name="T85" fmla="*/ 90 h 116"/>
                <a:gd name="T86" fmla="*/ 202 w 228"/>
                <a:gd name="T87" fmla="*/ 90 h 116"/>
                <a:gd name="T88" fmla="*/ 209 w 228"/>
                <a:gd name="T89" fmla="*/ 87 h 116"/>
                <a:gd name="T90" fmla="*/ 220 w 228"/>
                <a:gd name="T91" fmla="*/ 81 h 116"/>
                <a:gd name="T92" fmla="*/ 227 w 228"/>
                <a:gd name="T93" fmla="*/ 11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8" h="116">
                  <a:moveTo>
                    <a:pt x="227" y="112"/>
                  </a:moveTo>
                  <a:lnTo>
                    <a:pt x="220" y="115"/>
                  </a:lnTo>
                  <a:lnTo>
                    <a:pt x="209" y="115"/>
                  </a:lnTo>
                  <a:lnTo>
                    <a:pt x="200" y="115"/>
                  </a:lnTo>
                  <a:lnTo>
                    <a:pt x="187" y="112"/>
                  </a:lnTo>
                  <a:lnTo>
                    <a:pt x="179" y="108"/>
                  </a:lnTo>
                  <a:lnTo>
                    <a:pt x="169" y="105"/>
                  </a:lnTo>
                  <a:lnTo>
                    <a:pt x="164" y="100"/>
                  </a:lnTo>
                  <a:lnTo>
                    <a:pt x="157" y="90"/>
                  </a:lnTo>
                  <a:lnTo>
                    <a:pt x="151" y="84"/>
                  </a:lnTo>
                  <a:lnTo>
                    <a:pt x="148" y="77"/>
                  </a:lnTo>
                  <a:lnTo>
                    <a:pt x="145" y="72"/>
                  </a:lnTo>
                  <a:lnTo>
                    <a:pt x="133" y="56"/>
                  </a:lnTo>
                  <a:lnTo>
                    <a:pt x="118" y="41"/>
                  </a:lnTo>
                  <a:lnTo>
                    <a:pt x="112" y="35"/>
                  </a:lnTo>
                  <a:lnTo>
                    <a:pt x="96" y="31"/>
                  </a:lnTo>
                  <a:lnTo>
                    <a:pt x="84" y="25"/>
                  </a:lnTo>
                  <a:lnTo>
                    <a:pt x="73" y="22"/>
                  </a:lnTo>
                  <a:lnTo>
                    <a:pt x="63" y="19"/>
                  </a:lnTo>
                  <a:lnTo>
                    <a:pt x="51" y="22"/>
                  </a:lnTo>
                  <a:lnTo>
                    <a:pt x="36" y="25"/>
                  </a:lnTo>
                  <a:lnTo>
                    <a:pt x="21" y="31"/>
                  </a:lnTo>
                  <a:lnTo>
                    <a:pt x="15" y="38"/>
                  </a:lnTo>
                  <a:lnTo>
                    <a:pt x="9" y="43"/>
                  </a:lnTo>
                  <a:lnTo>
                    <a:pt x="0" y="13"/>
                  </a:lnTo>
                  <a:lnTo>
                    <a:pt x="6" y="10"/>
                  </a:lnTo>
                  <a:lnTo>
                    <a:pt x="21" y="4"/>
                  </a:lnTo>
                  <a:lnTo>
                    <a:pt x="33" y="0"/>
                  </a:lnTo>
                  <a:lnTo>
                    <a:pt x="48" y="0"/>
                  </a:lnTo>
                  <a:lnTo>
                    <a:pt x="61" y="0"/>
                  </a:lnTo>
                  <a:lnTo>
                    <a:pt x="73" y="4"/>
                  </a:lnTo>
                  <a:lnTo>
                    <a:pt x="88" y="10"/>
                  </a:lnTo>
                  <a:lnTo>
                    <a:pt x="96" y="13"/>
                  </a:lnTo>
                  <a:lnTo>
                    <a:pt x="103" y="19"/>
                  </a:lnTo>
                  <a:lnTo>
                    <a:pt x="118" y="31"/>
                  </a:lnTo>
                  <a:lnTo>
                    <a:pt x="130" y="43"/>
                  </a:lnTo>
                  <a:lnTo>
                    <a:pt x="139" y="56"/>
                  </a:lnTo>
                  <a:lnTo>
                    <a:pt x="148" y="69"/>
                  </a:lnTo>
                  <a:lnTo>
                    <a:pt x="157" y="74"/>
                  </a:lnTo>
                  <a:lnTo>
                    <a:pt x="166" y="84"/>
                  </a:lnTo>
                  <a:lnTo>
                    <a:pt x="175" y="87"/>
                  </a:lnTo>
                  <a:lnTo>
                    <a:pt x="184" y="90"/>
                  </a:lnTo>
                  <a:lnTo>
                    <a:pt x="194" y="90"/>
                  </a:lnTo>
                  <a:lnTo>
                    <a:pt x="202" y="90"/>
                  </a:lnTo>
                  <a:lnTo>
                    <a:pt x="209" y="87"/>
                  </a:lnTo>
                  <a:lnTo>
                    <a:pt x="220" y="81"/>
                  </a:lnTo>
                  <a:lnTo>
                    <a:pt x="227" y="112"/>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1" name="Freeform 73"/>
            <p:cNvSpPr>
              <a:spLocks/>
            </p:cNvSpPr>
            <p:nvPr/>
          </p:nvSpPr>
          <p:spPr bwMode="ltGray">
            <a:xfrm>
              <a:off x="3620" y="638"/>
              <a:ext cx="61" cy="65"/>
            </a:xfrm>
            <a:custGeom>
              <a:avLst/>
              <a:gdLst>
                <a:gd name="T0" fmla="*/ 20 w 61"/>
                <a:gd name="T1" fmla="*/ 0 h 65"/>
                <a:gd name="T2" fmla="*/ 0 w 61"/>
                <a:gd name="T3" fmla="*/ 44 h 65"/>
                <a:gd name="T4" fmla="*/ 40 w 61"/>
                <a:gd name="T5" fmla="*/ 64 h 65"/>
                <a:gd name="T6" fmla="*/ 60 w 61"/>
                <a:gd name="T7" fmla="*/ 20 h 65"/>
                <a:gd name="T8" fmla="*/ 20 w 61"/>
                <a:gd name="T9" fmla="*/ 0 h 65"/>
              </a:gdLst>
              <a:ahLst/>
              <a:cxnLst>
                <a:cxn ang="0">
                  <a:pos x="T0" y="T1"/>
                </a:cxn>
                <a:cxn ang="0">
                  <a:pos x="T2" y="T3"/>
                </a:cxn>
                <a:cxn ang="0">
                  <a:pos x="T4" y="T5"/>
                </a:cxn>
                <a:cxn ang="0">
                  <a:pos x="T6" y="T7"/>
                </a:cxn>
                <a:cxn ang="0">
                  <a:pos x="T8" y="T9"/>
                </a:cxn>
              </a:cxnLst>
              <a:rect l="0" t="0" r="r" b="b"/>
              <a:pathLst>
                <a:path w="61" h="65">
                  <a:moveTo>
                    <a:pt x="20" y="0"/>
                  </a:moveTo>
                  <a:lnTo>
                    <a:pt x="0" y="44"/>
                  </a:lnTo>
                  <a:lnTo>
                    <a:pt x="40" y="64"/>
                  </a:lnTo>
                  <a:lnTo>
                    <a:pt x="60" y="20"/>
                  </a:lnTo>
                  <a:lnTo>
                    <a:pt x="2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2" name="Freeform 74"/>
            <p:cNvSpPr>
              <a:spLocks/>
            </p:cNvSpPr>
            <p:nvPr/>
          </p:nvSpPr>
          <p:spPr bwMode="ltGray">
            <a:xfrm>
              <a:off x="3334" y="566"/>
              <a:ext cx="59" cy="104"/>
            </a:xfrm>
            <a:custGeom>
              <a:avLst/>
              <a:gdLst>
                <a:gd name="T0" fmla="*/ 16 w 59"/>
                <a:gd name="T1" fmla="*/ 0 h 104"/>
                <a:gd name="T2" fmla="*/ 0 w 59"/>
                <a:gd name="T3" fmla="*/ 103 h 104"/>
                <a:gd name="T4" fmla="*/ 58 w 59"/>
                <a:gd name="T5" fmla="*/ 50 h 104"/>
                <a:gd name="T6" fmla="*/ 16 w 59"/>
                <a:gd name="T7" fmla="*/ 0 h 104"/>
              </a:gdLst>
              <a:ahLst/>
              <a:cxnLst>
                <a:cxn ang="0">
                  <a:pos x="T0" y="T1"/>
                </a:cxn>
                <a:cxn ang="0">
                  <a:pos x="T2" y="T3"/>
                </a:cxn>
                <a:cxn ang="0">
                  <a:pos x="T4" y="T5"/>
                </a:cxn>
                <a:cxn ang="0">
                  <a:pos x="T6" y="T7"/>
                </a:cxn>
              </a:cxnLst>
              <a:rect l="0" t="0" r="r" b="b"/>
              <a:pathLst>
                <a:path w="59" h="104">
                  <a:moveTo>
                    <a:pt x="16" y="0"/>
                  </a:moveTo>
                  <a:lnTo>
                    <a:pt x="0" y="103"/>
                  </a:lnTo>
                  <a:lnTo>
                    <a:pt x="58" y="50"/>
                  </a:lnTo>
                  <a:lnTo>
                    <a:pt x="16"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3" name="Freeform 75"/>
            <p:cNvSpPr>
              <a:spLocks/>
            </p:cNvSpPr>
            <p:nvPr/>
          </p:nvSpPr>
          <p:spPr bwMode="ltGray">
            <a:xfrm>
              <a:off x="1460" y="635"/>
              <a:ext cx="57" cy="102"/>
            </a:xfrm>
            <a:custGeom>
              <a:avLst/>
              <a:gdLst>
                <a:gd name="T0" fmla="*/ 16 w 57"/>
                <a:gd name="T1" fmla="*/ 101 h 102"/>
                <a:gd name="T2" fmla="*/ 0 w 57"/>
                <a:gd name="T3" fmla="*/ 0 h 102"/>
                <a:gd name="T4" fmla="*/ 56 w 57"/>
                <a:gd name="T5" fmla="*/ 51 h 102"/>
                <a:gd name="T6" fmla="*/ 16 w 57"/>
                <a:gd name="T7" fmla="*/ 101 h 102"/>
              </a:gdLst>
              <a:ahLst/>
              <a:cxnLst>
                <a:cxn ang="0">
                  <a:pos x="T0" y="T1"/>
                </a:cxn>
                <a:cxn ang="0">
                  <a:pos x="T2" y="T3"/>
                </a:cxn>
                <a:cxn ang="0">
                  <a:pos x="T4" y="T5"/>
                </a:cxn>
                <a:cxn ang="0">
                  <a:pos x="T6" y="T7"/>
                </a:cxn>
              </a:cxnLst>
              <a:rect l="0" t="0" r="r" b="b"/>
              <a:pathLst>
                <a:path w="57" h="102">
                  <a:moveTo>
                    <a:pt x="16" y="101"/>
                  </a:moveTo>
                  <a:lnTo>
                    <a:pt x="0" y="0"/>
                  </a:lnTo>
                  <a:lnTo>
                    <a:pt x="56" y="51"/>
                  </a:lnTo>
                  <a:lnTo>
                    <a:pt x="16"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4" name="Freeform 76"/>
            <p:cNvSpPr>
              <a:spLocks/>
            </p:cNvSpPr>
            <p:nvPr/>
          </p:nvSpPr>
          <p:spPr bwMode="ltGray">
            <a:xfrm>
              <a:off x="3862" y="497"/>
              <a:ext cx="158" cy="75"/>
            </a:xfrm>
            <a:custGeom>
              <a:avLst/>
              <a:gdLst>
                <a:gd name="T0" fmla="*/ 6 w 158"/>
                <a:gd name="T1" fmla="*/ 30 h 75"/>
                <a:gd name="T2" fmla="*/ 15 w 158"/>
                <a:gd name="T3" fmla="*/ 27 h 75"/>
                <a:gd name="T4" fmla="*/ 27 w 158"/>
                <a:gd name="T5" fmla="*/ 27 h 75"/>
                <a:gd name="T6" fmla="*/ 36 w 158"/>
                <a:gd name="T7" fmla="*/ 30 h 75"/>
                <a:gd name="T8" fmla="*/ 43 w 158"/>
                <a:gd name="T9" fmla="*/ 35 h 75"/>
                <a:gd name="T10" fmla="*/ 48 w 158"/>
                <a:gd name="T11" fmla="*/ 47 h 75"/>
                <a:gd name="T12" fmla="*/ 58 w 158"/>
                <a:gd name="T13" fmla="*/ 62 h 75"/>
                <a:gd name="T14" fmla="*/ 69 w 158"/>
                <a:gd name="T15" fmla="*/ 71 h 75"/>
                <a:gd name="T16" fmla="*/ 84 w 158"/>
                <a:gd name="T17" fmla="*/ 74 h 75"/>
                <a:gd name="T18" fmla="*/ 96 w 158"/>
                <a:gd name="T19" fmla="*/ 71 h 75"/>
                <a:gd name="T20" fmla="*/ 106 w 158"/>
                <a:gd name="T21" fmla="*/ 62 h 75"/>
                <a:gd name="T22" fmla="*/ 118 w 158"/>
                <a:gd name="T23" fmla="*/ 56 h 75"/>
                <a:gd name="T24" fmla="*/ 130 w 158"/>
                <a:gd name="T25" fmla="*/ 54 h 75"/>
                <a:gd name="T26" fmla="*/ 142 w 158"/>
                <a:gd name="T27" fmla="*/ 54 h 75"/>
                <a:gd name="T28" fmla="*/ 151 w 158"/>
                <a:gd name="T29" fmla="*/ 56 h 75"/>
                <a:gd name="T30" fmla="*/ 154 w 158"/>
                <a:gd name="T31" fmla="*/ 54 h 75"/>
                <a:gd name="T32" fmla="*/ 145 w 158"/>
                <a:gd name="T33" fmla="*/ 47 h 75"/>
                <a:gd name="T34" fmla="*/ 136 w 158"/>
                <a:gd name="T35" fmla="*/ 47 h 75"/>
                <a:gd name="T36" fmla="*/ 127 w 158"/>
                <a:gd name="T37" fmla="*/ 47 h 75"/>
                <a:gd name="T38" fmla="*/ 114 w 158"/>
                <a:gd name="T39" fmla="*/ 54 h 75"/>
                <a:gd name="T40" fmla="*/ 103 w 158"/>
                <a:gd name="T41" fmla="*/ 59 h 75"/>
                <a:gd name="T42" fmla="*/ 91 w 158"/>
                <a:gd name="T43" fmla="*/ 62 h 75"/>
                <a:gd name="T44" fmla="*/ 79 w 158"/>
                <a:gd name="T45" fmla="*/ 62 h 75"/>
                <a:gd name="T46" fmla="*/ 69 w 158"/>
                <a:gd name="T47" fmla="*/ 56 h 75"/>
                <a:gd name="T48" fmla="*/ 61 w 158"/>
                <a:gd name="T49" fmla="*/ 54 h 75"/>
                <a:gd name="T50" fmla="*/ 51 w 158"/>
                <a:gd name="T51" fmla="*/ 42 h 75"/>
                <a:gd name="T52" fmla="*/ 43 w 158"/>
                <a:gd name="T53" fmla="*/ 24 h 75"/>
                <a:gd name="T54" fmla="*/ 36 w 158"/>
                <a:gd name="T55" fmla="*/ 9 h 75"/>
                <a:gd name="T56" fmla="*/ 27 w 158"/>
                <a:gd name="T57" fmla="*/ 3 h 75"/>
                <a:gd name="T58" fmla="*/ 18 w 158"/>
                <a:gd name="T59" fmla="*/ 0 h 75"/>
                <a:gd name="T60" fmla="*/ 9 w 158"/>
                <a:gd name="T61" fmla="*/ 3 h 75"/>
                <a:gd name="T62" fmla="*/ 0 w 158"/>
                <a:gd name="T63"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75">
                  <a:moveTo>
                    <a:pt x="0" y="32"/>
                  </a:moveTo>
                  <a:lnTo>
                    <a:pt x="6" y="30"/>
                  </a:lnTo>
                  <a:lnTo>
                    <a:pt x="12" y="27"/>
                  </a:lnTo>
                  <a:lnTo>
                    <a:pt x="15" y="27"/>
                  </a:lnTo>
                  <a:lnTo>
                    <a:pt x="21" y="27"/>
                  </a:lnTo>
                  <a:lnTo>
                    <a:pt x="27" y="27"/>
                  </a:lnTo>
                  <a:lnTo>
                    <a:pt x="30" y="27"/>
                  </a:lnTo>
                  <a:lnTo>
                    <a:pt x="36" y="30"/>
                  </a:lnTo>
                  <a:lnTo>
                    <a:pt x="39" y="32"/>
                  </a:lnTo>
                  <a:lnTo>
                    <a:pt x="43" y="35"/>
                  </a:lnTo>
                  <a:lnTo>
                    <a:pt x="48" y="44"/>
                  </a:lnTo>
                  <a:lnTo>
                    <a:pt x="48" y="47"/>
                  </a:lnTo>
                  <a:lnTo>
                    <a:pt x="54" y="54"/>
                  </a:lnTo>
                  <a:lnTo>
                    <a:pt x="58" y="62"/>
                  </a:lnTo>
                  <a:lnTo>
                    <a:pt x="63" y="65"/>
                  </a:lnTo>
                  <a:lnTo>
                    <a:pt x="69" y="71"/>
                  </a:lnTo>
                  <a:lnTo>
                    <a:pt x="76" y="74"/>
                  </a:lnTo>
                  <a:lnTo>
                    <a:pt x="84" y="74"/>
                  </a:lnTo>
                  <a:lnTo>
                    <a:pt x="91" y="74"/>
                  </a:lnTo>
                  <a:lnTo>
                    <a:pt x="96" y="71"/>
                  </a:lnTo>
                  <a:lnTo>
                    <a:pt x="103" y="68"/>
                  </a:lnTo>
                  <a:lnTo>
                    <a:pt x="106" y="62"/>
                  </a:lnTo>
                  <a:lnTo>
                    <a:pt x="112" y="62"/>
                  </a:lnTo>
                  <a:lnTo>
                    <a:pt x="118" y="56"/>
                  </a:lnTo>
                  <a:lnTo>
                    <a:pt x="124" y="54"/>
                  </a:lnTo>
                  <a:lnTo>
                    <a:pt x="130" y="54"/>
                  </a:lnTo>
                  <a:lnTo>
                    <a:pt x="136" y="54"/>
                  </a:lnTo>
                  <a:lnTo>
                    <a:pt x="142" y="54"/>
                  </a:lnTo>
                  <a:lnTo>
                    <a:pt x="148" y="56"/>
                  </a:lnTo>
                  <a:lnTo>
                    <a:pt x="151" y="56"/>
                  </a:lnTo>
                  <a:lnTo>
                    <a:pt x="157" y="59"/>
                  </a:lnTo>
                  <a:lnTo>
                    <a:pt x="154" y="54"/>
                  </a:lnTo>
                  <a:lnTo>
                    <a:pt x="151" y="50"/>
                  </a:lnTo>
                  <a:lnTo>
                    <a:pt x="145" y="47"/>
                  </a:lnTo>
                  <a:lnTo>
                    <a:pt x="142" y="47"/>
                  </a:lnTo>
                  <a:lnTo>
                    <a:pt x="136" y="47"/>
                  </a:lnTo>
                  <a:lnTo>
                    <a:pt x="133" y="47"/>
                  </a:lnTo>
                  <a:lnTo>
                    <a:pt x="127" y="47"/>
                  </a:lnTo>
                  <a:lnTo>
                    <a:pt x="124" y="47"/>
                  </a:lnTo>
                  <a:lnTo>
                    <a:pt x="114" y="54"/>
                  </a:lnTo>
                  <a:lnTo>
                    <a:pt x="106" y="59"/>
                  </a:lnTo>
                  <a:lnTo>
                    <a:pt x="103" y="59"/>
                  </a:lnTo>
                  <a:lnTo>
                    <a:pt x="96" y="59"/>
                  </a:lnTo>
                  <a:lnTo>
                    <a:pt x="91" y="62"/>
                  </a:lnTo>
                  <a:lnTo>
                    <a:pt x="81" y="62"/>
                  </a:lnTo>
                  <a:lnTo>
                    <a:pt x="79" y="62"/>
                  </a:lnTo>
                  <a:lnTo>
                    <a:pt x="73" y="59"/>
                  </a:lnTo>
                  <a:lnTo>
                    <a:pt x="69" y="56"/>
                  </a:lnTo>
                  <a:lnTo>
                    <a:pt x="63" y="56"/>
                  </a:lnTo>
                  <a:lnTo>
                    <a:pt x="61" y="54"/>
                  </a:lnTo>
                  <a:lnTo>
                    <a:pt x="58" y="47"/>
                  </a:lnTo>
                  <a:lnTo>
                    <a:pt x="51" y="42"/>
                  </a:lnTo>
                  <a:lnTo>
                    <a:pt x="45" y="32"/>
                  </a:lnTo>
                  <a:lnTo>
                    <a:pt x="43" y="24"/>
                  </a:lnTo>
                  <a:lnTo>
                    <a:pt x="36" y="12"/>
                  </a:lnTo>
                  <a:lnTo>
                    <a:pt x="36" y="9"/>
                  </a:lnTo>
                  <a:lnTo>
                    <a:pt x="30" y="3"/>
                  </a:lnTo>
                  <a:lnTo>
                    <a:pt x="27" y="3"/>
                  </a:lnTo>
                  <a:lnTo>
                    <a:pt x="24" y="0"/>
                  </a:lnTo>
                  <a:lnTo>
                    <a:pt x="18" y="0"/>
                  </a:lnTo>
                  <a:lnTo>
                    <a:pt x="15" y="3"/>
                  </a:lnTo>
                  <a:lnTo>
                    <a:pt x="9" y="3"/>
                  </a:lnTo>
                  <a:lnTo>
                    <a:pt x="6" y="9"/>
                  </a:lnTo>
                  <a:lnTo>
                    <a:pt x="0" y="32"/>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5" name="Freeform 77"/>
            <p:cNvSpPr>
              <a:spLocks/>
            </p:cNvSpPr>
            <p:nvPr/>
          </p:nvSpPr>
          <p:spPr bwMode="ltGray">
            <a:xfrm>
              <a:off x="4292" y="688"/>
              <a:ext cx="57" cy="66"/>
            </a:xfrm>
            <a:custGeom>
              <a:avLst/>
              <a:gdLst>
                <a:gd name="T0" fmla="*/ 31 w 57"/>
                <a:gd name="T1" fmla="*/ 0 h 66"/>
                <a:gd name="T2" fmla="*/ 0 w 57"/>
                <a:gd name="T3" fmla="*/ 17 h 66"/>
                <a:gd name="T4" fmla="*/ 17 w 57"/>
                <a:gd name="T5" fmla="*/ 65 h 66"/>
                <a:gd name="T6" fmla="*/ 56 w 57"/>
                <a:gd name="T7" fmla="*/ 41 h 66"/>
                <a:gd name="T8" fmla="*/ 31 w 57"/>
                <a:gd name="T9" fmla="*/ 0 h 66"/>
              </a:gdLst>
              <a:ahLst/>
              <a:cxnLst>
                <a:cxn ang="0">
                  <a:pos x="T0" y="T1"/>
                </a:cxn>
                <a:cxn ang="0">
                  <a:pos x="T2" y="T3"/>
                </a:cxn>
                <a:cxn ang="0">
                  <a:pos x="T4" y="T5"/>
                </a:cxn>
                <a:cxn ang="0">
                  <a:pos x="T6" y="T7"/>
                </a:cxn>
                <a:cxn ang="0">
                  <a:pos x="T8" y="T9"/>
                </a:cxn>
              </a:cxnLst>
              <a:rect l="0" t="0" r="r" b="b"/>
              <a:pathLst>
                <a:path w="57" h="66">
                  <a:moveTo>
                    <a:pt x="31" y="0"/>
                  </a:moveTo>
                  <a:lnTo>
                    <a:pt x="0" y="17"/>
                  </a:lnTo>
                  <a:lnTo>
                    <a:pt x="17" y="65"/>
                  </a:lnTo>
                  <a:lnTo>
                    <a:pt x="56" y="41"/>
                  </a:lnTo>
                  <a:lnTo>
                    <a:pt x="3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6" name="Freeform 78"/>
            <p:cNvSpPr>
              <a:spLocks/>
            </p:cNvSpPr>
            <p:nvPr/>
          </p:nvSpPr>
          <p:spPr bwMode="ltGray">
            <a:xfrm>
              <a:off x="2644" y="597"/>
              <a:ext cx="59" cy="83"/>
            </a:xfrm>
            <a:custGeom>
              <a:avLst/>
              <a:gdLst>
                <a:gd name="T0" fmla="*/ 58 w 59"/>
                <a:gd name="T1" fmla="*/ 0 h 83"/>
                <a:gd name="T2" fmla="*/ 0 w 59"/>
                <a:gd name="T3" fmla="*/ 31 h 83"/>
                <a:gd name="T4" fmla="*/ 42 w 59"/>
                <a:gd name="T5" fmla="*/ 82 h 83"/>
                <a:gd name="T6" fmla="*/ 58 w 59"/>
                <a:gd name="T7" fmla="*/ 0 h 83"/>
              </a:gdLst>
              <a:ahLst/>
              <a:cxnLst>
                <a:cxn ang="0">
                  <a:pos x="T0" y="T1"/>
                </a:cxn>
                <a:cxn ang="0">
                  <a:pos x="T2" y="T3"/>
                </a:cxn>
                <a:cxn ang="0">
                  <a:pos x="T4" y="T5"/>
                </a:cxn>
                <a:cxn ang="0">
                  <a:pos x="T6" y="T7"/>
                </a:cxn>
              </a:cxnLst>
              <a:rect l="0" t="0" r="r" b="b"/>
              <a:pathLst>
                <a:path w="59" h="83">
                  <a:moveTo>
                    <a:pt x="58" y="0"/>
                  </a:moveTo>
                  <a:lnTo>
                    <a:pt x="0" y="31"/>
                  </a:lnTo>
                  <a:lnTo>
                    <a:pt x="42" y="82"/>
                  </a:lnTo>
                  <a:lnTo>
                    <a:pt x="5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7" name="Freeform 79"/>
            <p:cNvSpPr>
              <a:spLocks/>
            </p:cNvSpPr>
            <p:nvPr/>
          </p:nvSpPr>
          <p:spPr bwMode="ltGray">
            <a:xfrm>
              <a:off x="4563" y="666"/>
              <a:ext cx="59" cy="78"/>
            </a:xfrm>
            <a:custGeom>
              <a:avLst/>
              <a:gdLst>
                <a:gd name="T0" fmla="*/ 58 w 59"/>
                <a:gd name="T1" fmla="*/ 0 h 78"/>
                <a:gd name="T2" fmla="*/ 0 w 59"/>
                <a:gd name="T3" fmla="*/ 30 h 78"/>
                <a:gd name="T4" fmla="*/ 42 w 59"/>
                <a:gd name="T5" fmla="*/ 77 h 78"/>
                <a:gd name="T6" fmla="*/ 58 w 59"/>
                <a:gd name="T7" fmla="*/ 0 h 78"/>
              </a:gdLst>
              <a:ahLst/>
              <a:cxnLst>
                <a:cxn ang="0">
                  <a:pos x="T0" y="T1"/>
                </a:cxn>
                <a:cxn ang="0">
                  <a:pos x="T2" y="T3"/>
                </a:cxn>
                <a:cxn ang="0">
                  <a:pos x="T4" y="T5"/>
                </a:cxn>
                <a:cxn ang="0">
                  <a:pos x="T6" y="T7"/>
                </a:cxn>
              </a:cxnLst>
              <a:rect l="0" t="0" r="r" b="b"/>
              <a:pathLst>
                <a:path w="59" h="78">
                  <a:moveTo>
                    <a:pt x="58" y="0"/>
                  </a:moveTo>
                  <a:lnTo>
                    <a:pt x="0" y="30"/>
                  </a:lnTo>
                  <a:lnTo>
                    <a:pt x="42" y="77"/>
                  </a:lnTo>
                  <a:lnTo>
                    <a:pt x="5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8" name="Freeform 80"/>
            <p:cNvSpPr>
              <a:spLocks/>
            </p:cNvSpPr>
            <p:nvPr/>
          </p:nvSpPr>
          <p:spPr bwMode="ltGray">
            <a:xfrm>
              <a:off x="2144" y="748"/>
              <a:ext cx="231" cy="115"/>
            </a:xfrm>
            <a:custGeom>
              <a:avLst/>
              <a:gdLst>
                <a:gd name="T0" fmla="*/ 0 w 231"/>
                <a:gd name="T1" fmla="*/ 111 h 115"/>
                <a:gd name="T2" fmla="*/ 6 w 231"/>
                <a:gd name="T3" fmla="*/ 114 h 115"/>
                <a:gd name="T4" fmla="*/ 18 w 231"/>
                <a:gd name="T5" fmla="*/ 114 h 115"/>
                <a:gd name="T6" fmla="*/ 27 w 231"/>
                <a:gd name="T7" fmla="*/ 114 h 115"/>
                <a:gd name="T8" fmla="*/ 39 w 231"/>
                <a:gd name="T9" fmla="*/ 111 h 115"/>
                <a:gd name="T10" fmla="*/ 48 w 231"/>
                <a:gd name="T11" fmla="*/ 108 h 115"/>
                <a:gd name="T12" fmla="*/ 58 w 231"/>
                <a:gd name="T13" fmla="*/ 104 h 115"/>
                <a:gd name="T14" fmla="*/ 63 w 231"/>
                <a:gd name="T15" fmla="*/ 101 h 115"/>
                <a:gd name="T16" fmla="*/ 73 w 231"/>
                <a:gd name="T17" fmla="*/ 93 h 115"/>
                <a:gd name="T18" fmla="*/ 76 w 231"/>
                <a:gd name="T19" fmla="*/ 83 h 115"/>
                <a:gd name="T20" fmla="*/ 81 w 231"/>
                <a:gd name="T21" fmla="*/ 77 h 115"/>
                <a:gd name="T22" fmla="*/ 84 w 231"/>
                <a:gd name="T23" fmla="*/ 71 h 115"/>
                <a:gd name="T24" fmla="*/ 94 w 231"/>
                <a:gd name="T25" fmla="*/ 55 h 115"/>
                <a:gd name="T26" fmla="*/ 109 w 231"/>
                <a:gd name="T27" fmla="*/ 40 h 115"/>
                <a:gd name="T28" fmla="*/ 115 w 231"/>
                <a:gd name="T29" fmla="*/ 37 h 115"/>
                <a:gd name="T30" fmla="*/ 130 w 231"/>
                <a:gd name="T31" fmla="*/ 31 h 115"/>
                <a:gd name="T32" fmla="*/ 142 w 231"/>
                <a:gd name="T33" fmla="*/ 24 h 115"/>
                <a:gd name="T34" fmla="*/ 154 w 231"/>
                <a:gd name="T35" fmla="*/ 21 h 115"/>
                <a:gd name="T36" fmla="*/ 164 w 231"/>
                <a:gd name="T37" fmla="*/ 18 h 115"/>
                <a:gd name="T38" fmla="*/ 175 w 231"/>
                <a:gd name="T39" fmla="*/ 21 h 115"/>
                <a:gd name="T40" fmla="*/ 190 w 231"/>
                <a:gd name="T41" fmla="*/ 24 h 115"/>
                <a:gd name="T42" fmla="*/ 205 w 231"/>
                <a:gd name="T43" fmla="*/ 31 h 115"/>
                <a:gd name="T44" fmla="*/ 215 w 231"/>
                <a:gd name="T45" fmla="*/ 37 h 115"/>
                <a:gd name="T46" fmla="*/ 218 w 231"/>
                <a:gd name="T47" fmla="*/ 43 h 115"/>
                <a:gd name="T48" fmla="*/ 230 w 231"/>
                <a:gd name="T49" fmla="*/ 12 h 115"/>
                <a:gd name="T50" fmla="*/ 221 w 231"/>
                <a:gd name="T51" fmla="*/ 9 h 115"/>
                <a:gd name="T52" fmla="*/ 209 w 231"/>
                <a:gd name="T53" fmla="*/ 3 h 115"/>
                <a:gd name="T54" fmla="*/ 194 w 231"/>
                <a:gd name="T55" fmla="*/ 0 h 115"/>
                <a:gd name="T56" fmla="*/ 179 w 231"/>
                <a:gd name="T57" fmla="*/ 0 h 115"/>
                <a:gd name="T58" fmla="*/ 167 w 231"/>
                <a:gd name="T59" fmla="*/ 0 h 115"/>
                <a:gd name="T60" fmla="*/ 154 w 231"/>
                <a:gd name="T61" fmla="*/ 3 h 115"/>
                <a:gd name="T62" fmla="*/ 139 w 231"/>
                <a:gd name="T63" fmla="*/ 9 h 115"/>
                <a:gd name="T64" fmla="*/ 130 w 231"/>
                <a:gd name="T65" fmla="*/ 12 h 115"/>
                <a:gd name="T66" fmla="*/ 124 w 231"/>
                <a:gd name="T67" fmla="*/ 18 h 115"/>
                <a:gd name="T68" fmla="*/ 109 w 231"/>
                <a:gd name="T69" fmla="*/ 31 h 115"/>
                <a:gd name="T70" fmla="*/ 97 w 231"/>
                <a:gd name="T71" fmla="*/ 43 h 115"/>
                <a:gd name="T72" fmla="*/ 88 w 231"/>
                <a:gd name="T73" fmla="*/ 55 h 115"/>
                <a:gd name="T74" fmla="*/ 79 w 231"/>
                <a:gd name="T75" fmla="*/ 68 h 115"/>
                <a:gd name="T76" fmla="*/ 73 w 231"/>
                <a:gd name="T77" fmla="*/ 73 h 115"/>
                <a:gd name="T78" fmla="*/ 61 w 231"/>
                <a:gd name="T79" fmla="*/ 83 h 115"/>
                <a:gd name="T80" fmla="*/ 51 w 231"/>
                <a:gd name="T81" fmla="*/ 86 h 115"/>
                <a:gd name="T82" fmla="*/ 43 w 231"/>
                <a:gd name="T83" fmla="*/ 89 h 115"/>
                <a:gd name="T84" fmla="*/ 33 w 231"/>
                <a:gd name="T85" fmla="*/ 89 h 115"/>
                <a:gd name="T86" fmla="*/ 24 w 231"/>
                <a:gd name="T87" fmla="*/ 89 h 115"/>
                <a:gd name="T88" fmla="*/ 18 w 231"/>
                <a:gd name="T89" fmla="*/ 86 h 115"/>
                <a:gd name="T90" fmla="*/ 6 w 231"/>
                <a:gd name="T91" fmla="*/ 80 h 115"/>
                <a:gd name="T92" fmla="*/ 0 w 231"/>
                <a:gd name="T93" fmla="*/ 11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1" h="115">
                  <a:moveTo>
                    <a:pt x="0" y="111"/>
                  </a:moveTo>
                  <a:lnTo>
                    <a:pt x="6" y="114"/>
                  </a:lnTo>
                  <a:lnTo>
                    <a:pt x="18" y="114"/>
                  </a:lnTo>
                  <a:lnTo>
                    <a:pt x="27" y="114"/>
                  </a:lnTo>
                  <a:lnTo>
                    <a:pt x="39" y="111"/>
                  </a:lnTo>
                  <a:lnTo>
                    <a:pt x="48" y="108"/>
                  </a:lnTo>
                  <a:lnTo>
                    <a:pt x="58" y="104"/>
                  </a:lnTo>
                  <a:lnTo>
                    <a:pt x="63" y="101"/>
                  </a:lnTo>
                  <a:lnTo>
                    <a:pt x="73" y="93"/>
                  </a:lnTo>
                  <a:lnTo>
                    <a:pt x="76" y="83"/>
                  </a:lnTo>
                  <a:lnTo>
                    <a:pt x="81" y="77"/>
                  </a:lnTo>
                  <a:lnTo>
                    <a:pt x="84" y="71"/>
                  </a:lnTo>
                  <a:lnTo>
                    <a:pt x="94" y="55"/>
                  </a:lnTo>
                  <a:lnTo>
                    <a:pt x="109" y="40"/>
                  </a:lnTo>
                  <a:lnTo>
                    <a:pt x="115" y="37"/>
                  </a:lnTo>
                  <a:lnTo>
                    <a:pt x="130" y="31"/>
                  </a:lnTo>
                  <a:lnTo>
                    <a:pt x="142" y="24"/>
                  </a:lnTo>
                  <a:lnTo>
                    <a:pt x="154" y="21"/>
                  </a:lnTo>
                  <a:lnTo>
                    <a:pt x="164" y="18"/>
                  </a:lnTo>
                  <a:lnTo>
                    <a:pt x="175" y="21"/>
                  </a:lnTo>
                  <a:lnTo>
                    <a:pt x="190" y="24"/>
                  </a:lnTo>
                  <a:lnTo>
                    <a:pt x="205" y="31"/>
                  </a:lnTo>
                  <a:lnTo>
                    <a:pt x="215" y="37"/>
                  </a:lnTo>
                  <a:lnTo>
                    <a:pt x="218" y="43"/>
                  </a:lnTo>
                  <a:lnTo>
                    <a:pt x="230" y="12"/>
                  </a:lnTo>
                  <a:lnTo>
                    <a:pt x="221" y="9"/>
                  </a:lnTo>
                  <a:lnTo>
                    <a:pt x="209" y="3"/>
                  </a:lnTo>
                  <a:lnTo>
                    <a:pt x="194" y="0"/>
                  </a:lnTo>
                  <a:lnTo>
                    <a:pt x="179" y="0"/>
                  </a:lnTo>
                  <a:lnTo>
                    <a:pt x="167" y="0"/>
                  </a:lnTo>
                  <a:lnTo>
                    <a:pt x="154" y="3"/>
                  </a:lnTo>
                  <a:lnTo>
                    <a:pt x="139" y="9"/>
                  </a:lnTo>
                  <a:lnTo>
                    <a:pt x="130" y="12"/>
                  </a:lnTo>
                  <a:lnTo>
                    <a:pt x="124" y="18"/>
                  </a:lnTo>
                  <a:lnTo>
                    <a:pt x="109" y="31"/>
                  </a:lnTo>
                  <a:lnTo>
                    <a:pt x="97" y="43"/>
                  </a:lnTo>
                  <a:lnTo>
                    <a:pt x="88" y="55"/>
                  </a:lnTo>
                  <a:lnTo>
                    <a:pt x="79" y="68"/>
                  </a:lnTo>
                  <a:lnTo>
                    <a:pt x="73" y="73"/>
                  </a:lnTo>
                  <a:lnTo>
                    <a:pt x="61" y="83"/>
                  </a:lnTo>
                  <a:lnTo>
                    <a:pt x="51" y="86"/>
                  </a:lnTo>
                  <a:lnTo>
                    <a:pt x="43" y="89"/>
                  </a:lnTo>
                  <a:lnTo>
                    <a:pt x="33" y="89"/>
                  </a:lnTo>
                  <a:lnTo>
                    <a:pt x="24" y="89"/>
                  </a:lnTo>
                  <a:lnTo>
                    <a:pt x="18" y="86"/>
                  </a:lnTo>
                  <a:lnTo>
                    <a:pt x="6" y="80"/>
                  </a:lnTo>
                  <a:lnTo>
                    <a:pt x="0" y="11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29" name="Freeform 81"/>
            <p:cNvSpPr>
              <a:spLocks/>
            </p:cNvSpPr>
            <p:nvPr/>
          </p:nvSpPr>
          <p:spPr bwMode="ltGray">
            <a:xfrm>
              <a:off x="2991" y="598"/>
              <a:ext cx="102" cy="307"/>
            </a:xfrm>
            <a:custGeom>
              <a:avLst/>
              <a:gdLst>
                <a:gd name="T0" fmla="*/ 50 w 102"/>
                <a:gd name="T1" fmla="*/ 3 h 307"/>
                <a:gd name="T2" fmla="*/ 47 w 102"/>
                <a:gd name="T3" fmla="*/ 13 h 307"/>
                <a:gd name="T4" fmla="*/ 44 w 102"/>
                <a:gd name="T5" fmla="*/ 16 h 307"/>
                <a:gd name="T6" fmla="*/ 44 w 102"/>
                <a:gd name="T7" fmla="*/ 23 h 307"/>
                <a:gd name="T8" fmla="*/ 39 w 102"/>
                <a:gd name="T9" fmla="*/ 39 h 307"/>
                <a:gd name="T10" fmla="*/ 30 w 102"/>
                <a:gd name="T11" fmla="*/ 61 h 307"/>
                <a:gd name="T12" fmla="*/ 27 w 102"/>
                <a:gd name="T13" fmla="*/ 78 h 307"/>
                <a:gd name="T14" fmla="*/ 20 w 102"/>
                <a:gd name="T15" fmla="*/ 94 h 307"/>
                <a:gd name="T16" fmla="*/ 20 w 102"/>
                <a:gd name="T17" fmla="*/ 107 h 307"/>
                <a:gd name="T18" fmla="*/ 20 w 102"/>
                <a:gd name="T19" fmla="*/ 120 h 307"/>
                <a:gd name="T20" fmla="*/ 24 w 102"/>
                <a:gd name="T21" fmla="*/ 129 h 307"/>
                <a:gd name="T22" fmla="*/ 27 w 102"/>
                <a:gd name="T23" fmla="*/ 136 h 307"/>
                <a:gd name="T24" fmla="*/ 35 w 102"/>
                <a:gd name="T25" fmla="*/ 148 h 307"/>
                <a:gd name="T26" fmla="*/ 47 w 102"/>
                <a:gd name="T27" fmla="*/ 161 h 307"/>
                <a:gd name="T28" fmla="*/ 57 w 102"/>
                <a:gd name="T29" fmla="*/ 174 h 307"/>
                <a:gd name="T30" fmla="*/ 77 w 102"/>
                <a:gd name="T31" fmla="*/ 196 h 307"/>
                <a:gd name="T32" fmla="*/ 89 w 102"/>
                <a:gd name="T33" fmla="*/ 216 h 307"/>
                <a:gd name="T34" fmla="*/ 95 w 102"/>
                <a:gd name="T35" fmla="*/ 225 h 307"/>
                <a:gd name="T36" fmla="*/ 98 w 102"/>
                <a:gd name="T37" fmla="*/ 236 h 307"/>
                <a:gd name="T38" fmla="*/ 101 w 102"/>
                <a:gd name="T39" fmla="*/ 252 h 307"/>
                <a:gd name="T40" fmla="*/ 101 w 102"/>
                <a:gd name="T41" fmla="*/ 265 h 307"/>
                <a:gd name="T42" fmla="*/ 101 w 102"/>
                <a:gd name="T43" fmla="*/ 274 h 307"/>
                <a:gd name="T44" fmla="*/ 95 w 102"/>
                <a:gd name="T45" fmla="*/ 293 h 307"/>
                <a:gd name="T46" fmla="*/ 92 w 102"/>
                <a:gd name="T47" fmla="*/ 306 h 307"/>
                <a:gd name="T48" fmla="*/ 69 w 102"/>
                <a:gd name="T49" fmla="*/ 287 h 307"/>
                <a:gd name="T50" fmla="*/ 74 w 102"/>
                <a:gd name="T51" fmla="*/ 274 h 307"/>
                <a:gd name="T52" fmla="*/ 77 w 102"/>
                <a:gd name="T53" fmla="*/ 261 h 307"/>
                <a:gd name="T54" fmla="*/ 80 w 102"/>
                <a:gd name="T55" fmla="*/ 249 h 307"/>
                <a:gd name="T56" fmla="*/ 83 w 102"/>
                <a:gd name="T57" fmla="*/ 236 h 307"/>
                <a:gd name="T58" fmla="*/ 80 w 102"/>
                <a:gd name="T59" fmla="*/ 222 h 307"/>
                <a:gd name="T60" fmla="*/ 77 w 102"/>
                <a:gd name="T61" fmla="*/ 209 h 307"/>
                <a:gd name="T62" fmla="*/ 71 w 102"/>
                <a:gd name="T63" fmla="*/ 196 h 307"/>
                <a:gd name="T64" fmla="*/ 65 w 102"/>
                <a:gd name="T65" fmla="*/ 190 h 307"/>
                <a:gd name="T66" fmla="*/ 54 w 102"/>
                <a:gd name="T67" fmla="*/ 180 h 307"/>
                <a:gd name="T68" fmla="*/ 42 w 102"/>
                <a:gd name="T69" fmla="*/ 168 h 307"/>
                <a:gd name="T70" fmla="*/ 30 w 102"/>
                <a:gd name="T71" fmla="*/ 155 h 307"/>
                <a:gd name="T72" fmla="*/ 20 w 102"/>
                <a:gd name="T73" fmla="*/ 142 h 307"/>
                <a:gd name="T74" fmla="*/ 12 w 102"/>
                <a:gd name="T75" fmla="*/ 123 h 307"/>
                <a:gd name="T76" fmla="*/ 3 w 102"/>
                <a:gd name="T77" fmla="*/ 110 h 307"/>
                <a:gd name="T78" fmla="*/ 0 w 102"/>
                <a:gd name="T79" fmla="*/ 100 h 307"/>
                <a:gd name="T80" fmla="*/ 0 w 102"/>
                <a:gd name="T81" fmla="*/ 84 h 307"/>
                <a:gd name="T82" fmla="*/ 0 w 102"/>
                <a:gd name="T83" fmla="*/ 61 h 307"/>
                <a:gd name="T84" fmla="*/ 0 w 102"/>
                <a:gd name="T85" fmla="*/ 48 h 307"/>
                <a:gd name="T86" fmla="*/ 3 w 102"/>
                <a:gd name="T87" fmla="*/ 32 h 307"/>
                <a:gd name="T88" fmla="*/ 6 w 102"/>
                <a:gd name="T89" fmla="*/ 19 h 307"/>
                <a:gd name="T90" fmla="*/ 6 w 102"/>
                <a:gd name="T91" fmla="*/ 10 h 307"/>
                <a:gd name="T92" fmla="*/ 12 w 102"/>
                <a:gd name="T93" fmla="*/ 0 h 307"/>
                <a:gd name="T94" fmla="*/ 50 w 102"/>
                <a:gd name="T95" fmla="*/ 3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307">
                  <a:moveTo>
                    <a:pt x="50" y="3"/>
                  </a:moveTo>
                  <a:lnTo>
                    <a:pt x="47" y="13"/>
                  </a:lnTo>
                  <a:lnTo>
                    <a:pt x="44" y="16"/>
                  </a:lnTo>
                  <a:lnTo>
                    <a:pt x="44" y="23"/>
                  </a:lnTo>
                  <a:lnTo>
                    <a:pt x="39" y="39"/>
                  </a:lnTo>
                  <a:lnTo>
                    <a:pt x="30" y="61"/>
                  </a:lnTo>
                  <a:lnTo>
                    <a:pt x="27" y="78"/>
                  </a:lnTo>
                  <a:lnTo>
                    <a:pt x="20" y="94"/>
                  </a:lnTo>
                  <a:lnTo>
                    <a:pt x="20" y="107"/>
                  </a:lnTo>
                  <a:lnTo>
                    <a:pt x="20" y="120"/>
                  </a:lnTo>
                  <a:lnTo>
                    <a:pt x="24" y="129"/>
                  </a:lnTo>
                  <a:lnTo>
                    <a:pt x="27" y="136"/>
                  </a:lnTo>
                  <a:lnTo>
                    <a:pt x="35" y="148"/>
                  </a:lnTo>
                  <a:lnTo>
                    <a:pt x="47" y="161"/>
                  </a:lnTo>
                  <a:lnTo>
                    <a:pt x="57" y="174"/>
                  </a:lnTo>
                  <a:lnTo>
                    <a:pt x="77" y="196"/>
                  </a:lnTo>
                  <a:lnTo>
                    <a:pt x="89" y="216"/>
                  </a:lnTo>
                  <a:lnTo>
                    <a:pt x="95" y="225"/>
                  </a:lnTo>
                  <a:lnTo>
                    <a:pt x="98" y="236"/>
                  </a:lnTo>
                  <a:lnTo>
                    <a:pt x="101" y="252"/>
                  </a:lnTo>
                  <a:lnTo>
                    <a:pt x="101" y="265"/>
                  </a:lnTo>
                  <a:lnTo>
                    <a:pt x="101" y="274"/>
                  </a:lnTo>
                  <a:lnTo>
                    <a:pt x="95" y="293"/>
                  </a:lnTo>
                  <a:lnTo>
                    <a:pt x="92" y="306"/>
                  </a:lnTo>
                  <a:lnTo>
                    <a:pt x="69" y="287"/>
                  </a:lnTo>
                  <a:lnTo>
                    <a:pt x="74" y="274"/>
                  </a:lnTo>
                  <a:lnTo>
                    <a:pt x="77" y="261"/>
                  </a:lnTo>
                  <a:lnTo>
                    <a:pt x="80" y="249"/>
                  </a:lnTo>
                  <a:lnTo>
                    <a:pt x="83" y="236"/>
                  </a:lnTo>
                  <a:lnTo>
                    <a:pt x="80" y="222"/>
                  </a:lnTo>
                  <a:lnTo>
                    <a:pt x="77" y="209"/>
                  </a:lnTo>
                  <a:lnTo>
                    <a:pt x="71" y="196"/>
                  </a:lnTo>
                  <a:lnTo>
                    <a:pt x="65" y="190"/>
                  </a:lnTo>
                  <a:lnTo>
                    <a:pt x="54" y="180"/>
                  </a:lnTo>
                  <a:lnTo>
                    <a:pt x="42" y="168"/>
                  </a:lnTo>
                  <a:lnTo>
                    <a:pt x="30" y="155"/>
                  </a:lnTo>
                  <a:lnTo>
                    <a:pt x="20" y="142"/>
                  </a:lnTo>
                  <a:lnTo>
                    <a:pt x="12" y="123"/>
                  </a:lnTo>
                  <a:lnTo>
                    <a:pt x="3" y="110"/>
                  </a:lnTo>
                  <a:lnTo>
                    <a:pt x="0" y="100"/>
                  </a:lnTo>
                  <a:lnTo>
                    <a:pt x="0" y="84"/>
                  </a:lnTo>
                  <a:lnTo>
                    <a:pt x="0" y="61"/>
                  </a:lnTo>
                  <a:lnTo>
                    <a:pt x="0" y="48"/>
                  </a:lnTo>
                  <a:lnTo>
                    <a:pt x="3" y="32"/>
                  </a:lnTo>
                  <a:lnTo>
                    <a:pt x="6" y="19"/>
                  </a:lnTo>
                  <a:lnTo>
                    <a:pt x="6" y="10"/>
                  </a:lnTo>
                  <a:lnTo>
                    <a:pt x="12" y="0"/>
                  </a:lnTo>
                  <a:lnTo>
                    <a:pt x="50" y="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0" name="Freeform 82"/>
            <p:cNvSpPr>
              <a:spLocks/>
            </p:cNvSpPr>
            <p:nvPr/>
          </p:nvSpPr>
          <p:spPr bwMode="ltGray">
            <a:xfrm>
              <a:off x="901" y="498"/>
              <a:ext cx="104" cy="309"/>
            </a:xfrm>
            <a:custGeom>
              <a:avLst/>
              <a:gdLst>
                <a:gd name="T0" fmla="*/ 53 w 104"/>
                <a:gd name="T1" fmla="*/ 6 h 309"/>
                <a:gd name="T2" fmla="*/ 51 w 104"/>
                <a:gd name="T3" fmla="*/ 16 h 309"/>
                <a:gd name="T4" fmla="*/ 47 w 104"/>
                <a:gd name="T5" fmla="*/ 16 h 309"/>
                <a:gd name="T6" fmla="*/ 44 w 104"/>
                <a:gd name="T7" fmla="*/ 22 h 309"/>
                <a:gd name="T8" fmla="*/ 39 w 104"/>
                <a:gd name="T9" fmla="*/ 42 h 309"/>
                <a:gd name="T10" fmla="*/ 29 w 104"/>
                <a:gd name="T11" fmla="*/ 65 h 309"/>
                <a:gd name="T12" fmla="*/ 27 w 104"/>
                <a:gd name="T13" fmla="*/ 77 h 309"/>
                <a:gd name="T14" fmla="*/ 24 w 104"/>
                <a:gd name="T15" fmla="*/ 97 h 309"/>
                <a:gd name="T16" fmla="*/ 24 w 104"/>
                <a:gd name="T17" fmla="*/ 106 h 309"/>
                <a:gd name="T18" fmla="*/ 24 w 104"/>
                <a:gd name="T19" fmla="*/ 120 h 309"/>
                <a:gd name="T20" fmla="*/ 27 w 104"/>
                <a:gd name="T21" fmla="*/ 130 h 309"/>
                <a:gd name="T22" fmla="*/ 29 w 104"/>
                <a:gd name="T23" fmla="*/ 139 h 309"/>
                <a:gd name="T24" fmla="*/ 39 w 104"/>
                <a:gd name="T25" fmla="*/ 149 h 309"/>
                <a:gd name="T26" fmla="*/ 47 w 104"/>
                <a:gd name="T27" fmla="*/ 162 h 309"/>
                <a:gd name="T28" fmla="*/ 59 w 104"/>
                <a:gd name="T29" fmla="*/ 178 h 309"/>
                <a:gd name="T30" fmla="*/ 80 w 104"/>
                <a:gd name="T31" fmla="*/ 201 h 309"/>
                <a:gd name="T32" fmla="*/ 91 w 104"/>
                <a:gd name="T33" fmla="*/ 217 h 309"/>
                <a:gd name="T34" fmla="*/ 97 w 104"/>
                <a:gd name="T35" fmla="*/ 227 h 309"/>
                <a:gd name="T36" fmla="*/ 100 w 104"/>
                <a:gd name="T37" fmla="*/ 239 h 309"/>
                <a:gd name="T38" fmla="*/ 103 w 104"/>
                <a:gd name="T39" fmla="*/ 252 h 309"/>
                <a:gd name="T40" fmla="*/ 103 w 104"/>
                <a:gd name="T41" fmla="*/ 265 h 309"/>
                <a:gd name="T42" fmla="*/ 100 w 104"/>
                <a:gd name="T43" fmla="*/ 279 h 309"/>
                <a:gd name="T44" fmla="*/ 97 w 104"/>
                <a:gd name="T45" fmla="*/ 295 h 309"/>
                <a:gd name="T46" fmla="*/ 91 w 104"/>
                <a:gd name="T47" fmla="*/ 308 h 309"/>
                <a:gd name="T48" fmla="*/ 71 w 104"/>
                <a:gd name="T49" fmla="*/ 288 h 309"/>
                <a:gd name="T50" fmla="*/ 76 w 104"/>
                <a:gd name="T51" fmla="*/ 279 h 309"/>
                <a:gd name="T52" fmla="*/ 80 w 104"/>
                <a:gd name="T53" fmla="*/ 262 h 309"/>
                <a:gd name="T54" fmla="*/ 83 w 104"/>
                <a:gd name="T55" fmla="*/ 252 h 309"/>
                <a:gd name="T56" fmla="*/ 83 w 104"/>
                <a:gd name="T57" fmla="*/ 236 h 309"/>
                <a:gd name="T58" fmla="*/ 83 w 104"/>
                <a:gd name="T59" fmla="*/ 227 h 309"/>
                <a:gd name="T60" fmla="*/ 76 w 104"/>
                <a:gd name="T61" fmla="*/ 211 h 309"/>
                <a:gd name="T62" fmla="*/ 74 w 104"/>
                <a:gd name="T63" fmla="*/ 201 h 309"/>
                <a:gd name="T64" fmla="*/ 68 w 104"/>
                <a:gd name="T65" fmla="*/ 190 h 309"/>
                <a:gd name="T66" fmla="*/ 56 w 104"/>
                <a:gd name="T67" fmla="*/ 181 h 309"/>
                <a:gd name="T68" fmla="*/ 41 w 104"/>
                <a:gd name="T69" fmla="*/ 168 h 309"/>
                <a:gd name="T70" fmla="*/ 29 w 104"/>
                <a:gd name="T71" fmla="*/ 155 h 309"/>
                <a:gd name="T72" fmla="*/ 24 w 104"/>
                <a:gd name="T73" fmla="*/ 146 h 309"/>
                <a:gd name="T74" fmla="*/ 12 w 104"/>
                <a:gd name="T75" fmla="*/ 126 h 309"/>
                <a:gd name="T76" fmla="*/ 6 w 104"/>
                <a:gd name="T77" fmla="*/ 109 h 309"/>
                <a:gd name="T78" fmla="*/ 3 w 104"/>
                <a:gd name="T79" fmla="*/ 100 h 309"/>
                <a:gd name="T80" fmla="*/ 0 w 104"/>
                <a:gd name="T81" fmla="*/ 84 h 309"/>
                <a:gd name="T82" fmla="*/ 0 w 104"/>
                <a:gd name="T83" fmla="*/ 61 h 309"/>
                <a:gd name="T84" fmla="*/ 3 w 104"/>
                <a:gd name="T85" fmla="*/ 49 h 309"/>
                <a:gd name="T86" fmla="*/ 6 w 104"/>
                <a:gd name="T87" fmla="*/ 35 h 309"/>
                <a:gd name="T88" fmla="*/ 6 w 104"/>
                <a:gd name="T89" fmla="*/ 22 h 309"/>
                <a:gd name="T90" fmla="*/ 9 w 104"/>
                <a:gd name="T91" fmla="*/ 9 h 309"/>
                <a:gd name="T92" fmla="*/ 15 w 104"/>
                <a:gd name="T93" fmla="*/ 0 h 309"/>
                <a:gd name="T94" fmla="*/ 53 w 104"/>
                <a:gd name="T95" fmla="*/ 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309">
                  <a:moveTo>
                    <a:pt x="53" y="6"/>
                  </a:moveTo>
                  <a:lnTo>
                    <a:pt x="51" y="16"/>
                  </a:lnTo>
                  <a:lnTo>
                    <a:pt x="47" y="16"/>
                  </a:lnTo>
                  <a:lnTo>
                    <a:pt x="44" y="22"/>
                  </a:lnTo>
                  <a:lnTo>
                    <a:pt x="39" y="42"/>
                  </a:lnTo>
                  <a:lnTo>
                    <a:pt x="29" y="65"/>
                  </a:lnTo>
                  <a:lnTo>
                    <a:pt x="27" y="77"/>
                  </a:lnTo>
                  <a:lnTo>
                    <a:pt x="24" y="97"/>
                  </a:lnTo>
                  <a:lnTo>
                    <a:pt x="24" y="106"/>
                  </a:lnTo>
                  <a:lnTo>
                    <a:pt x="24" y="120"/>
                  </a:lnTo>
                  <a:lnTo>
                    <a:pt x="27" y="130"/>
                  </a:lnTo>
                  <a:lnTo>
                    <a:pt x="29" y="139"/>
                  </a:lnTo>
                  <a:lnTo>
                    <a:pt x="39" y="149"/>
                  </a:lnTo>
                  <a:lnTo>
                    <a:pt x="47" y="162"/>
                  </a:lnTo>
                  <a:lnTo>
                    <a:pt x="59" y="178"/>
                  </a:lnTo>
                  <a:lnTo>
                    <a:pt x="80" y="201"/>
                  </a:lnTo>
                  <a:lnTo>
                    <a:pt x="91" y="217"/>
                  </a:lnTo>
                  <a:lnTo>
                    <a:pt x="97" y="227"/>
                  </a:lnTo>
                  <a:lnTo>
                    <a:pt x="100" y="239"/>
                  </a:lnTo>
                  <a:lnTo>
                    <a:pt x="103" y="252"/>
                  </a:lnTo>
                  <a:lnTo>
                    <a:pt x="103" y="265"/>
                  </a:lnTo>
                  <a:lnTo>
                    <a:pt x="100" y="279"/>
                  </a:lnTo>
                  <a:lnTo>
                    <a:pt x="97" y="295"/>
                  </a:lnTo>
                  <a:lnTo>
                    <a:pt x="91" y="308"/>
                  </a:lnTo>
                  <a:lnTo>
                    <a:pt x="71" y="288"/>
                  </a:lnTo>
                  <a:lnTo>
                    <a:pt x="76" y="279"/>
                  </a:lnTo>
                  <a:lnTo>
                    <a:pt x="80" y="262"/>
                  </a:lnTo>
                  <a:lnTo>
                    <a:pt x="83" y="252"/>
                  </a:lnTo>
                  <a:lnTo>
                    <a:pt x="83" y="236"/>
                  </a:lnTo>
                  <a:lnTo>
                    <a:pt x="83" y="227"/>
                  </a:lnTo>
                  <a:lnTo>
                    <a:pt x="76" y="211"/>
                  </a:lnTo>
                  <a:lnTo>
                    <a:pt x="74" y="201"/>
                  </a:lnTo>
                  <a:lnTo>
                    <a:pt x="68" y="190"/>
                  </a:lnTo>
                  <a:lnTo>
                    <a:pt x="56" y="181"/>
                  </a:lnTo>
                  <a:lnTo>
                    <a:pt x="41" y="168"/>
                  </a:lnTo>
                  <a:lnTo>
                    <a:pt x="29" y="155"/>
                  </a:lnTo>
                  <a:lnTo>
                    <a:pt x="24" y="146"/>
                  </a:lnTo>
                  <a:lnTo>
                    <a:pt x="12" y="126"/>
                  </a:lnTo>
                  <a:lnTo>
                    <a:pt x="6" y="109"/>
                  </a:lnTo>
                  <a:lnTo>
                    <a:pt x="3" y="100"/>
                  </a:lnTo>
                  <a:lnTo>
                    <a:pt x="0" y="84"/>
                  </a:lnTo>
                  <a:lnTo>
                    <a:pt x="0" y="61"/>
                  </a:lnTo>
                  <a:lnTo>
                    <a:pt x="3" y="49"/>
                  </a:lnTo>
                  <a:lnTo>
                    <a:pt x="6" y="35"/>
                  </a:lnTo>
                  <a:lnTo>
                    <a:pt x="6" y="22"/>
                  </a:lnTo>
                  <a:lnTo>
                    <a:pt x="9" y="9"/>
                  </a:lnTo>
                  <a:lnTo>
                    <a:pt x="15" y="0"/>
                  </a:lnTo>
                  <a:lnTo>
                    <a:pt x="53"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1" name="Freeform 83"/>
            <p:cNvSpPr>
              <a:spLocks/>
            </p:cNvSpPr>
            <p:nvPr/>
          </p:nvSpPr>
          <p:spPr bwMode="ltGray">
            <a:xfrm>
              <a:off x="2268" y="493"/>
              <a:ext cx="58" cy="102"/>
            </a:xfrm>
            <a:custGeom>
              <a:avLst/>
              <a:gdLst>
                <a:gd name="T0" fmla="*/ 16 w 58"/>
                <a:gd name="T1" fmla="*/ 101 h 102"/>
                <a:gd name="T2" fmla="*/ 0 w 58"/>
                <a:gd name="T3" fmla="*/ 0 h 102"/>
                <a:gd name="T4" fmla="*/ 57 w 58"/>
                <a:gd name="T5" fmla="*/ 52 h 102"/>
                <a:gd name="T6" fmla="*/ 16 w 58"/>
                <a:gd name="T7" fmla="*/ 101 h 102"/>
              </a:gdLst>
              <a:ahLst/>
              <a:cxnLst>
                <a:cxn ang="0">
                  <a:pos x="T0" y="T1"/>
                </a:cxn>
                <a:cxn ang="0">
                  <a:pos x="T2" y="T3"/>
                </a:cxn>
                <a:cxn ang="0">
                  <a:pos x="T4" y="T5"/>
                </a:cxn>
                <a:cxn ang="0">
                  <a:pos x="T6" y="T7"/>
                </a:cxn>
              </a:cxnLst>
              <a:rect l="0" t="0" r="r" b="b"/>
              <a:pathLst>
                <a:path w="58" h="102">
                  <a:moveTo>
                    <a:pt x="16" y="101"/>
                  </a:moveTo>
                  <a:lnTo>
                    <a:pt x="0" y="0"/>
                  </a:lnTo>
                  <a:lnTo>
                    <a:pt x="57" y="52"/>
                  </a:lnTo>
                  <a:lnTo>
                    <a:pt x="16"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2" name="Freeform 84"/>
            <p:cNvSpPr>
              <a:spLocks/>
            </p:cNvSpPr>
            <p:nvPr/>
          </p:nvSpPr>
          <p:spPr bwMode="ltGray">
            <a:xfrm>
              <a:off x="5060" y="541"/>
              <a:ext cx="57" cy="65"/>
            </a:xfrm>
            <a:custGeom>
              <a:avLst/>
              <a:gdLst>
                <a:gd name="T0" fmla="*/ 18 w 57"/>
                <a:gd name="T1" fmla="*/ 0 h 65"/>
                <a:gd name="T2" fmla="*/ 0 w 57"/>
                <a:gd name="T3" fmla="*/ 44 h 65"/>
                <a:gd name="T4" fmla="*/ 38 w 57"/>
                <a:gd name="T5" fmla="*/ 64 h 65"/>
                <a:gd name="T6" fmla="*/ 56 w 57"/>
                <a:gd name="T7" fmla="*/ 23 h 65"/>
                <a:gd name="T8" fmla="*/ 18 w 57"/>
                <a:gd name="T9" fmla="*/ 0 h 65"/>
              </a:gdLst>
              <a:ahLst/>
              <a:cxnLst>
                <a:cxn ang="0">
                  <a:pos x="T0" y="T1"/>
                </a:cxn>
                <a:cxn ang="0">
                  <a:pos x="T2" y="T3"/>
                </a:cxn>
                <a:cxn ang="0">
                  <a:pos x="T4" y="T5"/>
                </a:cxn>
                <a:cxn ang="0">
                  <a:pos x="T6" y="T7"/>
                </a:cxn>
                <a:cxn ang="0">
                  <a:pos x="T8" y="T9"/>
                </a:cxn>
              </a:cxnLst>
              <a:rect l="0" t="0" r="r" b="b"/>
              <a:pathLst>
                <a:path w="57" h="65">
                  <a:moveTo>
                    <a:pt x="18" y="0"/>
                  </a:moveTo>
                  <a:lnTo>
                    <a:pt x="0" y="44"/>
                  </a:lnTo>
                  <a:lnTo>
                    <a:pt x="38" y="64"/>
                  </a:lnTo>
                  <a:lnTo>
                    <a:pt x="56" y="23"/>
                  </a:lnTo>
                  <a:lnTo>
                    <a:pt x="1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3" name="Freeform 85"/>
            <p:cNvSpPr>
              <a:spLocks/>
            </p:cNvSpPr>
            <p:nvPr/>
          </p:nvSpPr>
          <p:spPr bwMode="ltGray">
            <a:xfrm>
              <a:off x="4717" y="510"/>
              <a:ext cx="153" cy="75"/>
            </a:xfrm>
            <a:custGeom>
              <a:avLst/>
              <a:gdLst>
                <a:gd name="T0" fmla="*/ 3 w 153"/>
                <a:gd name="T1" fmla="*/ 46 h 75"/>
                <a:gd name="T2" fmla="*/ 15 w 153"/>
                <a:gd name="T3" fmla="*/ 49 h 75"/>
                <a:gd name="T4" fmla="*/ 23 w 153"/>
                <a:gd name="T5" fmla="*/ 49 h 75"/>
                <a:gd name="T6" fmla="*/ 33 w 153"/>
                <a:gd name="T7" fmla="*/ 46 h 75"/>
                <a:gd name="T8" fmla="*/ 42 w 153"/>
                <a:gd name="T9" fmla="*/ 37 h 75"/>
                <a:gd name="T10" fmla="*/ 48 w 153"/>
                <a:gd name="T11" fmla="*/ 28 h 75"/>
                <a:gd name="T12" fmla="*/ 57 w 153"/>
                <a:gd name="T13" fmla="*/ 12 h 75"/>
                <a:gd name="T14" fmla="*/ 68 w 153"/>
                <a:gd name="T15" fmla="*/ 3 h 75"/>
                <a:gd name="T16" fmla="*/ 83 w 153"/>
                <a:gd name="T17" fmla="*/ 0 h 75"/>
                <a:gd name="T18" fmla="*/ 92 w 153"/>
                <a:gd name="T19" fmla="*/ 3 h 75"/>
                <a:gd name="T20" fmla="*/ 104 w 153"/>
                <a:gd name="T21" fmla="*/ 10 h 75"/>
                <a:gd name="T22" fmla="*/ 113 w 153"/>
                <a:gd name="T23" fmla="*/ 15 h 75"/>
                <a:gd name="T24" fmla="*/ 125 w 153"/>
                <a:gd name="T25" fmla="*/ 22 h 75"/>
                <a:gd name="T26" fmla="*/ 137 w 153"/>
                <a:gd name="T27" fmla="*/ 22 h 75"/>
                <a:gd name="T28" fmla="*/ 149 w 153"/>
                <a:gd name="T29" fmla="*/ 15 h 75"/>
                <a:gd name="T30" fmla="*/ 152 w 153"/>
                <a:gd name="T31" fmla="*/ 22 h 75"/>
                <a:gd name="T32" fmla="*/ 143 w 153"/>
                <a:gd name="T33" fmla="*/ 25 h 75"/>
                <a:gd name="T34" fmla="*/ 134 w 153"/>
                <a:gd name="T35" fmla="*/ 28 h 75"/>
                <a:gd name="T36" fmla="*/ 122 w 153"/>
                <a:gd name="T37" fmla="*/ 28 h 75"/>
                <a:gd name="T38" fmla="*/ 113 w 153"/>
                <a:gd name="T39" fmla="*/ 22 h 75"/>
                <a:gd name="T40" fmla="*/ 102 w 153"/>
                <a:gd name="T41" fmla="*/ 15 h 75"/>
                <a:gd name="T42" fmla="*/ 87 w 153"/>
                <a:gd name="T43" fmla="*/ 12 h 75"/>
                <a:gd name="T44" fmla="*/ 75 w 153"/>
                <a:gd name="T45" fmla="*/ 12 h 75"/>
                <a:gd name="T46" fmla="*/ 65 w 153"/>
                <a:gd name="T47" fmla="*/ 15 h 75"/>
                <a:gd name="T48" fmla="*/ 57 w 153"/>
                <a:gd name="T49" fmla="*/ 22 h 75"/>
                <a:gd name="T50" fmla="*/ 50 w 153"/>
                <a:gd name="T51" fmla="*/ 34 h 75"/>
                <a:gd name="T52" fmla="*/ 42 w 153"/>
                <a:gd name="T53" fmla="*/ 53 h 75"/>
                <a:gd name="T54" fmla="*/ 33 w 153"/>
                <a:gd name="T55" fmla="*/ 68 h 75"/>
                <a:gd name="T56" fmla="*/ 23 w 153"/>
                <a:gd name="T57" fmla="*/ 74 h 75"/>
                <a:gd name="T58" fmla="*/ 18 w 153"/>
                <a:gd name="T59" fmla="*/ 74 h 75"/>
                <a:gd name="T60" fmla="*/ 8 w 153"/>
                <a:gd name="T61" fmla="*/ 71 h 75"/>
                <a:gd name="T62" fmla="*/ 0 w 153"/>
                <a:gd name="T63" fmla="*/ 4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75">
                  <a:moveTo>
                    <a:pt x="0" y="43"/>
                  </a:moveTo>
                  <a:lnTo>
                    <a:pt x="3" y="46"/>
                  </a:lnTo>
                  <a:lnTo>
                    <a:pt x="8" y="49"/>
                  </a:lnTo>
                  <a:lnTo>
                    <a:pt x="15" y="49"/>
                  </a:lnTo>
                  <a:lnTo>
                    <a:pt x="21" y="49"/>
                  </a:lnTo>
                  <a:lnTo>
                    <a:pt x="23" y="49"/>
                  </a:lnTo>
                  <a:lnTo>
                    <a:pt x="30" y="49"/>
                  </a:lnTo>
                  <a:lnTo>
                    <a:pt x="33" y="46"/>
                  </a:lnTo>
                  <a:lnTo>
                    <a:pt x="35" y="43"/>
                  </a:lnTo>
                  <a:lnTo>
                    <a:pt x="42" y="37"/>
                  </a:lnTo>
                  <a:lnTo>
                    <a:pt x="45" y="31"/>
                  </a:lnTo>
                  <a:lnTo>
                    <a:pt x="48" y="28"/>
                  </a:lnTo>
                  <a:lnTo>
                    <a:pt x="50" y="18"/>
                  </a:lnTo>
                  <a:lnTo>
                    <a:pt x="57" y="12"/>
                  </a:lnTo>
                  <a:lnTo>
                    <a:pt x="62" y="10"/>
                  </a:lnTo>
                  <a:lnTo>
                    <a:pt x="68" y="3"/>
                  </a:lnTo>
                  <a:lnTo>
                    <a:pt x="75" y="0"/>
                  </a:lnTo>
                  <a:lnTo>
                    <a:pt x="83" y="0"/>
                  </a:lnTo>
                  <a:lnTo>
                    <a:pt x="90" y="0"/>
                  </a:lnTo>
                  <a:lnTo>
                    <a:pt x="92" y="3"/>
                  </a:lnTo>
                  <a:lnTo>
                    <a:pt x="98" y="7"/>
                  </a:lnTo>
                  <a:lnTo>
                    <a:pt x="104" y="10"/>
                  </a:lnTo>
                  <a:lnTo>
                    <a:pt x="107" y="12"/>
                  </a:lnTo>
                  <a:lnTo>
                    <a:pt x="113" y="15"/>
                  </a:lnTo>
                  <a:lnTo>
                    <a:pt x="119" y="18"/>
                  </a:lnTo>
                  <a:lnTo>
                    <a:pt x="125" y="22"/>
                  </a:lnTo>
                  <a:lnTo>
                    <a:pt x="131" y="22"/>
                  </a:lnTo>
                  <a:lnTo>
                    <a:pt x="137" y="22"/>
                  </a:lnTo>
                  <a:lnTo>
                    <a:pt x="143" y="18"/>
                  </a:lnTo>
                  <a:lnTo>
                    <a:pt x="149" y="15"/>
                  </a:lnTo>
                  <a:lnTo>
                    <a:pt x="152" y="15"/>
                  </a:lnTo>
                  <a:lnTo>
                    <a:pt x="152" y="22"/>
                  </a:lnTo>
                  <a:lnTo>
                    <a:pt x="149" y="25"/>
                  </a:lnTo>
                  <a:lnTo>
                    <a:pt x="143" y="25"/>
                  </a:lnTo>
                  <a:lnTo>
                    <a:pt x="137" y="28"/>
                  </a:lnTo>
                  <a:lnTo>
                    <a:pt x="134" y="28"/>
                  </a:lnTo>
                  <a:lnTo>
                    <a:pt x="131" y="28"/>
                  </a:lnTo>
                  <a:lnTo>
                    <a:pt x="122" y="28"/>
                  </a:lnTo>
                  <a:lnTo>
                    <a:pt x="119" y="25"/>
                  </a:lnTo>
                  <a:lnTo>
                    <a:pt x="113" y="22"/>
                  </a:lnTo>
                  <a:lnTo>
                    <a:pt x="104" y="15"/>
                  </a:lnTo>
                  <a:lnTo>
                    <a:pt x="102" y="15"/>
                  </a:lnTo>
                  <a:lnTo>
                    <a:pt x="95" y="15"/>
                  </a:lnTo>
                  <a:lnTo>
                    <a:pt x="87" y="12"/>
                  </a:lnTo>
                  <a:lnTo>
                    <a:pt x="80" y="12"/>
                  </a:lnTo>
                  <a:lnTo>
                    <a:pt x="75" y="12"/>
                  </a:lnTo>
                  <a:lnTo>
                    <a:pt x="72" y="15"/>
                  </a:lnTo>
                  <a:lnTo>
                    <a:pt x="65" y="15"/>
                  </a:lnTo>
                  <a:lnTo>
                    <a:pt x="62" y="18"/>
                  </a:lnTo>
                  <a:lnTo>
                    <a:pt x="57" y="22"/>
                  </a:lnTo>
                  <a:lnTo>
                    <a:pt x="53" y="25"/>
                  </a:lnTo>
                  <a:lnTo>
                    <a:pt x="50" y="34"/>
                  </a:lnTo>
                  <a:lnTo>
                    <a:pt x="45" y="43"/>
                  </a:lnTo>
                  <a:lnTo>
                    <a:pt x="42" y="53"/>
                  </a:lnTo>
                  <a:lnTo>
                    <a:pt x="35" y="64"/>
                  </a:lnTo>
                  <a:lnTo>
                    <a:pt x="33" y="68"/>
                  </a:lnTo>
                  <a:lnTo>
                    <a:pt x="30" y="74"/>
                  </a:lnTo>
                  <a:lnTo>
                    <a:pt x="23" y="74"/>
                  </a:lnTo>
                  <a:lnTo>
                    <a:pt x="21" y="74"/>
                  </a:lnTo>
                  <a:lnTo>
                    <a:pt x="18" y="74"/>
                  </a:lnTo>
                  <a:lnTo>
                    <a:pt x="15" y="74"/>
                  </a:lnTo>
                  <a:lnTo>
                    <a:pt x="8" y="71"/>
                  </a:lnTo>
                  <a:lnTo>
                    <a:pt x="3" y="68"/>
                  </a:lnTo>
                  <a:lnTo>
                    <a:pt x="0" y="4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4" name="Freeform 86"/>
            <p:cNvSpPr>
              <a:spLocks/>
            </p:cNvSpPr>
            <p:nvPr/>
          </p:nvSpPr>
          <p:spPr bwMode="ltGray">
            <a:xfrm>
              <a:off x="4772" y="884"/>
              <a:ext cx="59" cy="101"/>
            </a:xfrm>
            <a:custGeom>
              <a:avLst/>
              <a:gdLst>
                <a:gd name="T0" fmla="*/ 16 w 59"/>
                <a:gd name="T1" fmla="*/ 100 h 101"/>
                <a:gd name="T2" fmla="*/ 0 w 59"/>
                <a:gd name="T3" fmla="*/ 0 h 101"/>
                <a:gd name="T4" fmla="*/ 58 w 59"/>
                <a:gd name="T5" fmla="*/ 51 h 101"/>
                <a:gd name="T6" fmla="*/ 16 w 59"/>
                <a:gd name="T7" fmla="*/ 100 h 101"/>
              </a:gdLst>
              <a:ahLst/>
              <a:cxnLst>
                <a:cxn ang="0">
                  <a:pos x="T0" y="T1"/>
                </a:cxn>
                <a:cxn ang="0">
                  <a:pos x="T2" y="T3"/>
                </a:cxn>
                <a:cxn ang="0">
                  <a:pos x="T4" y="T5"/>
                </a:cxn>
                <a:cxn ang="0">
                  <a:pos x="T6" y="T7"/>
                </a:cxn>
              </a:cxnLst>
              <a:rect l="0" t="0" r="r" b="b"/>
              <a:pathLst>
                <a:path w="59" h="101">
                  <a:moveTo>
                    <a:pt x="16" y="100"/>
                  </a:moveTo>
                  <a:lnTo>
                    <a:pt x="0" y="0"/>
                  </a:lnTo>
                  <a:lnTo>
                    <a:pt x="58" y="51"/>
                  </a:lnTo>
                  <a:lnTo>
                    <a:pt x="16" y="10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5" name="Freeform 87"/>
            <p:cNvSpPr>
              <a:spLocks/>
            </p:cNvSpPr>
            <p:nvPr/>
          </p:nvSpPr>
          <p:spPr bwMode="ltGray">
            <a:xfrm>
              <a:off x="4933" y="786"/>
              <a:ext cx="104" cy="309"/>
            </a:xfrm>
            <a:custGeom>
              <a:avLst/>
              <a:gdLst>
                <a:gd name="T0" fmla="*/ 53 w 104"/>
                <a:gd name="T1" fmla="*/ 6 h 309"/>
                <a:gd name="T2" fmla="*/ 51 w 104"/>
                <a:gd name="T3" fmla="*/ 16 h 309"/>
                <a:gd name="T4" fmla="*/ 47 w 104"/>
                <a:gd name="T5" fmla="*/ 16 h 309"/>
                <a:gd name="T6" fmla="*/ 44 w 104"/>
                <a:gd name="T7" fmla="*/ 22 h 309"/>
                <a:gd name="T8" fmla="*/ 39 w 104"/>
                <a:gd name="T9" fmla="*/ 42 h 309"/>
                <a:gd name="T10" fmla="*/ 29 w 104"/>
                <a:gd name="T11" fmla="*/ 65 h 309"/>
                <a:gd name="T12" fmla="*/ 27 w 104"/>
                <a:gd name="T13" fmla="*/ 77 h 309"/>
                <a:gd name="T14" fmla="*/ 24 w 104"/>
                <a:gd name="T15" fmla="*/ 97 h 309"/>
                <a:gd name="T16" fmla="*/ 24 w 104"/>
                <a:gd name="T17" fmla="*/ 106 h 309"/>
                <a:gd name="T18" fmla="*/ 24 w 104"/>
                <a:gd name="T19" fmla="*/ 120 h 309"/>
                <a:gd name="T20" fmla="*/ 27 w 104"/>
                <a:gd name="T21" fmla="*/ 130 h 309"/>
                <a:gd name="T22" fmla="*/ 29 w 104"/>
                <a:gd name="T23" fmla="*/ 139 h 309"/>
                <a:gd name="T24" fmla="*/ 39 w 104"/>
                <a:gd name="T25" fmla="*/ 149 h 309"/>
                <a:gd name="T26" fmla="*/ 47 w 104"/>
                <a:gd name="T27" fmla="*/ 162 h 309"/>
                <a:gd name="T28" fmla="*/ 59 w 104"/>
                <a:gd name="T29" fmla="*/ 178 h 309"/>
                <a:gd name="T30" fmla="*/ 80 w 104"/>
                <a:gd name="T31" fmla="*/ 201 h 309"/>
                <a:gd name="T32" fmla="*/ 91 w 104"/>
                <a:gd name="T33" fmla="*/ 217 h 309"/>
                <a:gd name="T34" fmla="*/ 97 w 104"/>
                <a:gd name="T35" fmla="*/ 227 h 309"/>
                <a:gd name="T36" fmla="*/ 100 w 104"/>
                <a:gd name="T37" fmla="*/ 239 h 309"/>
                <a:gd name="T38" fmla="*/ 103 w 104"/>
                <a:gd name="T39" fmla="*/ 252 h 309"/>
                <a:gd name="T40" fmla="*/ 103 w 104"/>
                <a:gd name="T41" fmla="*/ 265 h 309"/>
                <a:gd name="T42" fmla="*/ 100 w 104"/>
                <a:gd name="T43" fmla="*/ 279 h 309"/>
                <a:gd name="T44" fmla="*/ 97 w 104"/>
                <a:gd name="T45" fmla="*/ 295 h 309"/>
                <a:gd name="T46" fmla="*/ 91 w 104"/>
                <a:gd name="T47" fmla="*/ 308 h 309"/>
                <a:gd name="T48" fmla="*/ 71 w 104"/>
                <a:gd name="T49" fmla="*/ 288 h 309"/>
                <a:gd name="T50" fmla="*/ 76 w 104"/>
                <a:gd name="T51" fmla="*/ 279 h 309"/>
                <a:gd name="T52" fmla="*/ 80 w 104"/>
                <a:gd name="T53" fmla="*/ 262 h 309"/>
                <a:gd name="T54" fmla="*/ 83 w 104"/>
                <a:gd name="T55" fmla="*/ 252 h 309"/>
                <a:gd name="T56" fmla="*/ 83 w 104"/>
                <a:gd name="T57" fmla="*/ 236 h 309"/>
                <a:gd name="T58" fmla="*/ 83 w 104"/>
                <a:gd name="T59" fmla="*/ 227 h 309"/>
                <a:gd name="T60" fmla="*/ 76 w 104"/>
                <a:gd name="T61" fmla="*/ 211 h 309"/>
                <a:gd name="T62" fmla="*/ 74 w 104"/>
                <a:gd name="T63" fmla="*/ 201 h 309"/>
                <a:gd name="T64" fmla="*/ 68 w 104"/>
                <a:gd name="T65" fmla="*/ 190 h 309"/>
                <a:gd name="T66" fmla="*/ 56 w 104"/>
                <a:gd name="T67" fmla="*/ 181 h 309"/>
                <a:gd name="T68" fmla="*/ 41 w 104"/>
                <a:gd name="T69" fmla="*/ 168 h 309"/>
                <a:gd name="T70" fmla="*/ 29 w 104"/>
                <a:gd name="T71" fmla="*/ 155 h 309"/>
                <a:gd name="T72" fmla="*/ 24 w 104"/>
                <a:gd name="T73" fmla="*/ 146 h 309"/>
                <a:gd name="T74" fmla="*/ 12 w 104"/>
                <a:gd name="T75" fmla="*/ 126 h 309"/>
                <a:gd name="T76" fmla="*/ 6 w 104"/>
                <a:gd name="T77" fmla="*/ 109 h 309"/>
                <a:gd name="T78" fmla="*/ 3 w 104"/>
                <a:gd name="T79" fmla="*/ 100 h 309"/>
                <a:gd name="T80" fmla="*/ 0 w 104"/>
                <a:gd name="T81" fmla="*/ 84 h 309"/>
                <a:gd name="T82" fmla="*/ 0 w 104"/>
                <a:gd name="T83" fmla="*/ 61 h 309"/>
                <a:gd name="T84" fmla="*/ 3 w 104"/>
                <a:gd name="T85" fmla="*/ 49 h 309"/>
                <a:gd name="T86" fmla="*/ 6 w 104"/>
                <a:gd name="T87" fmla="*/ 35 h 309"/>
                <a:gd name="T88" fmla="*/ 6 w 104"/>
                <a:gd name="T89" fmla="*/ 22 h 309"/>
                <a:gd name="T90" fmla="*/ 9 w 104"/>
                <a:gd name="T91" fmla="*/ 9 h 309"/>
                <a:gd name="T92" fmla="*/ 15 w 104"/>
                <a:gd name="T93" fmla="*/ 0 h 309"/>
                <a:gd name="T94" fmla="*/ 53 w 104"/>
                <a:gd name="T95" fmla="*/ 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309">
                  <a:moveTo>
                    <a:pt x="53" y="6"/>
                  </a:moveTo>
                  <a:lnTo>
                    <a:pt x="51" y="16"/>
                  </a:lnTo>
                  <a:lnTo>
                    <a:pt x="47" y="16"/>
                  </a:lnTo>
                  <a:lnTo>
                    <a:pt x="44" y="22"/>
                  </a:lnTo>
                  <a:lnTo>
                    <a:pt x="39" y="42"/>
                  </a:lnTo>
                  <a:lnTo>
                    <a:pt x="29" y="65"/>
                  </a:lnTo>
                  <a:lnTo>
                    <a:pt x="27" y="77"/>
                  </a:lnTo>
                  <a:lnTo>
                    <a:pt x="24" y="97"/>
                  </a:lnTo>
                  <a:lnTo>
                    <a:pt x="24" y="106"/>
                  </a:lnTo>
                  <a:lnTo>
                    <a:pt x="24" y="120"/>
                  </a:lnTo>
                  <a:lnTo>
                    <a:pt x="27" y="130"/>
                  </a:lnTo>
                  <a:lnTo>
                    <a:pt x="29" y="139"/>
                  </a:lnTo>
                  <a:lnTo>
                    <a:pt x="39" y="149"/>
                  </a:lnTo>
                  <a:lnTo>
                    <a:pt x="47" y="162"/>
                  </a:lnTo>
                  <a:lnTo>
                    <a:pt x="59" y="178"/>
                  </a:lnTo>
                  <a:lnTo>
                    <a:pt x="80" y="201"/>
                  </a:lnTo>
                  <a:lnTo>
                    <a:pt x="91" y="217"/>
                  </a:lnTo>
                  <a:lnTo>
                    <a:pt x="97" y="227"/>
                  </a:lnTo>
                  <a:lnTo>
                    <a:pt x="100" y="239"/>
                  </a:lnTo>
                  <a:lnTo>
                    <a:pt x="103" y="252"/>
                  </a:lnTo>
                  <a:lnTo>
                    <a:pt x="103" y="265"/>
                  </a:lnTo>
                  <a:lnTo>
                    <a:pt x="100" y="279"/>
                  </a:lnTo>
                  <a:lnTo>
                    <a:pt x="97" y="295"/>
                  </a:lnTo>
                  <a:lnTo>
                    <a:pt x="91" y="308"/>
                  </a:lnTo>
                  <a:lnTo>
                    <a:pt x="71" y="288"/>
                  </a:lnTo>
                  <a:lnTo>
                    <a:pt x="76" y="279"/>
                  </a:lnTo>
                  <a:lnTo>
                    <a:pt x="80" y="262"/>
                  </a:lnTo>
                  <a:lnTo>
                    <a:pt x="83" y="252"/>
                  </a:lnTo>
                  <a:lnTo>
                    <a:pt x="83" y="236"/>
                  </a:lnTo>
                  <a:lnTo>
                    <a:pt x="83" y="227"/>
                  </a:lnTo>
                  <a:lnTo>
                    <a:pt x="76" y="211"/>
                  </a:lnTo>
                  <a:lnTo>
                    <a:pt x="74" y="201"/>
                  </a:lnTo>
                  <a:lnTo>
                    <a:pt x="68" y="190"/>
                  </a:lnTo>
                  <a:lnTo>
                    <a:pt x="56" y="181"/>
                  </a:lnTo>
                  <a:lnTo>
                    <a:pt x="41" y="168"/>
                  </a:lnTo>
                  <a:lnTo>
                    <a:pt x="29" y="155"/>
                  </a:lnTo>
                  <a:lnTo>
                    <a:pt x="24" y="146"/>
                  </a:lnTo>
                  <a:lnTo>
                    <a:pt x="12" y="126"/>
                  </a:lnTo>
                  <a:lnTo>
                    <a:pt x="6" y="109"/>
                  </a:lnTo>
                  <a:lnTo>
                    <a:pt x="3" y="100"/>
                  </a:lnTo>
                  <a:lnTo>
                    <a:pt x="0" y="84"/>
                  </a:lnTo>
                  <a:lnTo>
                    <a:pt x="0" y="61"/>
                  </a:lnTo>
                  <a:lnTo>
                    <a:pt x="3" y="49"/>
                  </a:lnTo>
                  <a:lnTo>
                    <a:pt x="6" y="35"/>
                  </a:lnTo>
                  <a:lnTo>
                    <a:pt x="6" y="22"/>
                  </a:lnTo>
                  <a:lnTo>
                    <a:pt x="9" y="9"/>
                  </a:lnTo>
                  <a:lnTo>
                    <a:pt x="15" y="0"/>
                  </a:lnTo>
                  <a:lnTo>
                    <a:pt x="53"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6" name="Freeform 88"/>
            <p:cNvSpPr>
              <a:spLocks/>
            </p:cNvSpPr>
            <p:nvPr/>
          </p:nvSpPr>
          <p:spPr bwMode="ltGray">
            <a:xfrm>
              <a:off x="3415" y="889"/>
              <a:ext cx="233" cy="120"/>
            </a:xfrm>
            <a:custGeom>
              <a:avLst/>
              <a:gdLst>
                <a:gd name="T0" fmla="*/ 232 w 233"/>
                <a:gd name="T1" fmla="*/ 116 h 120"/>
                <a:gd name="T2" fmla="*/ 223 w 233"/>
                <a:gd name="T3" fmla="*/ 116 h 120"/>
                <a:gd name="T4" fmla="*/ 214 w 233"/>
                <a:gd name="T5" fmla="*/ 119 h 120"/>
                <a:gd name="T6" fmla="*/ 204 w 233"/>
                <a:gd name="T7" fmla="*/ 119 h 120"/>
                <a:gd name="T8" fmla="*/ 193 w 233"/>
                <a:gd name="T9" fmla="*/ 116 h 120"/>
                <a:gd name="T10" fmla="*/ 183 w 233"/>
                <a:gd name="T11" fmla="*/ 112 h 120"/>
                <a:gd name="T12" fmla="*/ 174 w 233"/>
                <a:gd name="T13" fmla="*/ 106 h 120"/>
                <a:gd name="T14" fmla="*/ 168 w 233"/>
                <a:gd name="T15" fmla="*/ 103 h 120"/>
                <a:gd name="T16" fmla="*/ 158 w 233"/>
                <a:gd name="T17" fmla="*/ 94 h 120"/>
                <a:gd name="T18" fmla="*/ 156 w 233"/>
                <a:gd name="T19" fmla="*/ 85 h 120"/>
                <a:gd name="T20" fmla="*/ 150 w 233"/>
                <a:gd name="T21" fmla="*/ 78 h 120"/>
                <a:gd name="T22" fmla="*/ 147 w 233"/>
                <a:gd name="T23" fmla="*/ 72 h 120"/>
                <a:gd name="T24" fmla="*/ 137 w 233"/>
                <a:gd name="T25" fmla="*/ 60 h 120"/>
                <a:gd name="T26" fmla="*/ 122 w 233"/>
                <a:gd name="T27" fmla="*/ 44 h 120"/>
                <a:gd name="T28" fmla="*/ 116 w 233"/>
                <a:gd name="T29" fmla="*/ 38 h 120"/>
                <a:gd name="T30" fmla="*/ 101 w 233"/>
                <a:gd name="T31" fmla="*/ 31 h 120"/>
                <a:gd name="T32" fmla="*/ 86 w 233"/>
                <a:gd name="T33" fmla="*/ 25 h 120"/>
                <a:gd name="T34" fmla="*/ 76 w 233"/>
                <a:gd name="T35" fmla="*/ 22 h 120"/>
                <a:gd name="T36" fmla="*/ 67 w 233"/>
                <a:gd name="T37" fmla="*/ 22 h 120"/>
                <a:gd name="T38" fmla="*/ 55 w 233"/>
                <a:gd name="T39" fmla="*/ 22 h 120"/>
                <a:gd name="T40" fmla="*/ 40 w 233"/>
                <a:gd name="T41" fmla="*/ 28 h 120"/>
                <a:gd name="T42" fmla="*/ 25 w 233"/>
                <a:gd name="T43" fmla="*/ 31 h 120"/>
                <a:gd name="T44" fmla="*/ 18 w 233"/>
                <a:gd name="T45" fmla="*/ 41 h 120"/>
                <a:gd name="T46" fmla="*/ 12 w 233"/>
                <a:gd name="T47" fmla="*/ 47 h 120"/>
                <a:gd name="T48" fmla="*/ 0 w 233"/>
                <a:gd name="T49" fmla="*/ 16 h 120"/>
                <a:gd name="T50" fmla="*/ 10 w 233"/>
                <a:gd name="T51" fmla="*/ 10 h 120"/>
                <a:gd name="T52" fmla="*/ 21 w 233"/>
                <a:gd name="T53" fmla="*/ 7 h 120"/>
                <a:gd name="T54" fmla="*/ 36 w 233"/>
                <a:gd name="T55" fmla="*/ 3 h 120"/>
                <a:gd name="T56" fmla="*/ 49 w 233"/>
                <a:gd name="T57" fmla="*/ 0 h 120"/>
                <a:gd name="T58" fmla="*/ 64 w 233"/>
                <a:gd name="T59" fmla="*/ 3 h 120"/>
                <a:gd name="T60" fmla="*/ 76 w 233"/>
                <a:gd name="T61" fmla="*/ 7 h 120"/>
                <a:gd name="T62" fmla="*/ 89 w 233"/>
                <a:gd name="T63" fmla="*/ 13 h 120"/>
                <a:gd name="T64" fmla="*/ 101 w 233"/>
                <a:gd name="T65" fmla="*/ 16 h 120"/>
                <a:gd name="T66" fmla="*/ 107 w 233"/>
                <a:gd name="T67" fmla="*/ 22 h 120"/>
                <a:gd name="T68" fmla="*/ 119 w 233"/>
                <a:gd name="T69" fmla="*/ 31 h 120"/>
                <a:gd name="T70" fmla="*/ 132 w 233"/>
                <a:gd name="T71" fmla="*/ 47 h 120"/>
                <a:gd name="T72" fmla="*/ 143 w 233"/>
                <a:gd name="T73" fmla="*/ 60 h 120"/>
                <a:gd name="T74" fmla="*/ 153 w 233"/>
                <a:gd name="T75" fmla="*/ 72 h 120"/>
                <a:gd name="T76" fmla="*/ 158 w 233"/>
                <a:gd name="T77" fmla="*/ 78 h 120"/>
                <a:gd name="T78" fmla="*/ 171 w 233"/>
                <a:gd name="T79" fmla="*/ 85 h 120"/>
                <a:gd name="T80" fmla="*/ 180 w 233"/>
                <a:gd name="T81" fmla="*/ 91 h 120"/>
                <a:gd name="T82" fmla="*/ 189 w 233"/>
                <a:gd name="T83" fmla="*/ 94 h 120"/>
                <a:gd name="T84" fmla="*/ 199 w 233"/>
                <a:gd name="T85" fmla="*/ 94 h 120"/>
                <a:gd name="T86" fmla="*/ 208 w 233"/>
                <a:gd name="T87" fmla="*/ 91 h 120"/>
                <a:gd name="T88" fmla="*/ 214 w 233"/>
                <a:gd name="T89" fmla="*/ 91 h 120"/>
                <a:gd name="T90" fmla="*/ 226 w 233"/>
                <a:gd name="T91" fmla="*/ 85 h 120"/>
                <a:gd name="T92" fmla="*/ 232 w 233"/>
                <a:gd name="T93" fmla="*/ 11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3" h="120">
                  <a:moveTo>
                    <a:pt x="232" y="116"/>
                  </a:moveTo>
                  <a:lnTo>
                    <a:pt x="223" y="116"/>
                  </a:lnTo>
                  <a:lnTo>
                    <a:pt x="214" y="119"/>
                  </a:lnTo>
                  <a:lnTo>
                    <a:pt x="204" y="119"/>
                  </a:lnTo>
                  <a:lnTo>
                    <a:pt x="193" y="116"/>
                  </a:lnTo>
                  <a:lnTo>
                    <a:pt x="183" y="112"/>
                  </a:lnTo>
                  <a:lnTo>
                    <a:pt x="174" y="106"/>
                  </a:lnTo>
                  <a:lnTo>
                    <a:pt x="168" y="103"/>
                  </a:lnTo>
                  <a:lnTo>
                    <a:pt x="158" y="94"/>
                  </a:lnTo>
                  <a:lnTo>
                    <a:pt x="156" y="85"/>
                  </a:lnTo>
                  <a:lnTo>
                    <a:pt x="150" y="78"/>
                  </a:lnTo>
                  <a:lnTo>
                    <a:pt x="147" y="72"/>
                  </a:lnTo>
                  <a:lnTo>
                    <a:pt x="137" y="60"/>
                  </a:lnTo>
                  <a:lnTo>
                    <a:pt x="122" y="44"/>
                  </a:lnTo>
                  <a:lnTo>
                    <a:pt x="116" y="38"/>
                  </a:lnTo>
                  <a:lnTo>
                    <a:pt x="101" y="31"/>
                  </a:lnTo>
                  <a:lnTo>
                    <a:pt x="86" y="25"/>
                  </a:lnTo>
                  <a:lnTo>
                    <a:pt x="76" y="22"/>
                  </a:lnTo>
                  <a:lnTo>
                    <a:pt x="67" y="22"/>
                  </a:lnTo>
                  <a:lnTo>
                    <a:pt x="55" y="22"/>
                  </a:lnTo>
                  <a:lnTo>
                    <a:pt x="40" y="28"/>
                  </a:lnTo>
                  <a:lnTo>
                    <a:pt x="25" y="31"/>
                  </a:lnTo>
                  <a:lnTo>
                    <a:pt x="18" y="41"/>
                  </a:lnTo>
                  <a:lnTo>
                    <a:pt x="12" y="47"/>
                  </a:lnTo>
                  <a:lnTo>
                    <a:pt x="0" y="16"/>
                  </a:lnTo>
                  <a:lnTo>
                    <a:pt x="10" y="10"/>
                  </a:lnTo>
                  <a:lnTo>
                    <a:pt x="21" y="7"/>
                  </a:lnTo>
                  <a:lnTo>
                    <a:pt x="36" y="3"/>
                  </a:lnTo>
                  <a:lnTo>
                    <a:pt x="49" y="0"/>
                  </a:lnTo>
                  <a:lnTo>
                    <a:pt x="64" y="3"/>
                  </a:lnTo>
                  <a:lnTo>
                    <a:pt x="76" y="7"/>
                  </a:lnTo>
                  <a:lnTo>
                    <a:pt x="89" y="13"/>
                  </a:lnTo>
                  <a:lnTo>
                    <a:pt x="101" y="16"/>
                  </a:lnTo>
                  <a:lnTo>
                    <a:pt x="107" y="22"/>
                  </a:lnTo>
                  <a:lnTo>
                    <a:pt x="119" y="31"/>
                  </a:lnTo>
                  <a:lnTo>
                    <a:pt x="132" y="47"/>
                  </a:lnTo>
                  <a:lnTo>
                    <a:pt x="143" y="60"/>
                  </a:lnTo>
                  <a:lnTo>
                    <a:pt x="153" y="72"/>
                  </a:lnTo>
                  <a:lnTo>
                    <a:pt x="158" y="78"/>
                  </a:lnTo>
                  <a:lnTo>
                    <a:pt x="171" y="85"/>
                  </a:lnTo>
                  <a:lnTo>
                    <a:pt x="180" y="91"/>
                  </a:lnTo>
                  <a:lnTo>
                    <a:pt x="189" y="94"/>
                  </a:lnTo>
                  <a:lnTo>
                    <a:pt x="199" y="94"/>
                  </a:lnTo>
                  <a:lnTo>
                    <a:pt x="208" y="91"/>
                  </a:lnTo>
                  <a:lnTo>
                    <a:pt x="214" y="91"/>
                  </a:lnTo>
                  <a:lnTo>
                    <a:pt x="226" y="85"/>
                  </a:lnTo>
                  <a:lnTo>
                    <a:pt x="232" y="11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7" name="Freeform 89"/>
            <p:cNvSpPr>
              <a:spLocks/>
            </p:cNvSpPr>
            <p:nvPr/>
          </p:nvSpPr>
          <p:spPr bwMode="ltGray">
            <a:xfrm>
              <a:off x="3764" y="1309"/>
              <a:ext cx="57" cy="65"/>
            </a:xfrm>
            <a:custGeom>
              <a:avLst/>
              <a:gdLst>
                <a:gd name="T0" fmla="*/ 18 w 57"/>
                <a:gd name="T1" fmla="*/ 0 h 65"/>
                <a:gd name="T2" fmla="*/ 0 w 57"/>
                <a:gd name="T3" fmla="*/ 44 h 65"/>
                <a:gd name="T4" fmla="*/ 38 w 57"/>
                <a:gd name="T5" fmla="*/ 64 h 65"/>
                <a:gd name="T6" fmla="*/ 56 w 57"/>
                <a:gd name="T7" fmla="*/ 23 h 65"/>
                <a:gd name="T8" fmla="*/ 18 w 57"/>
                <a:gd name="T9" fmla="*/ 0 h 65"/>
              </a:gdLst>
              <a:ahLst/>
              <a:cxnLst>
                <a:cxn ang="0">
                  <a:pos x="T0" y="T1"/>
                </a:cxn>
                <a:cxn ang="0">
                  <a:pos x="T2" y="T3"/>
                </a:cxn>
                <a:cxn ang="0">
                  <a:pos x="T4" y="T5"/>
                </a:cxn>
                <a:cxn ang="0">
                  <a:pos x="T6" y="T7"/>
                </a:cxn>
                <a:cxn ang="0">
                  <a:pos x="T8" y="T9"/>
                </a:cxn>
              </a:cxnLst>
              <a:rect l="0" t="0" r="r" b="b"/>
              <a:pathLst>
                <a:path w="57" h="65">
                  <a:moveTo>
                    <a:pt x="18" y="0"/>
                  </a:moveTo>
                  <a:lnTo>
                    <a:pt x="0" y="44"/>
                  </a:lnTo>
                  <a:lnTo>
                    <a:pt x="38" y="64"/>
                  </a:lnTo>
                  <a:lnTo>
                    <a:pt x="56" y="23"/>
                  </a:lnTo>
                  <a:lnTo>
                    <a:pt x="1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8" name="Freeform 90"/>
            <p:cNvSpPr>
              <a:spLocks/>
            </p:cNvSpPr>
            <p:nvPr/>
          </p:nvSpPr>
          <p:spPr bwMode="ltGray">
            <a:xfrm>
              <a:off x="4218" y="988"/>
              <a:ext cx="158" cy="73"/>
            </a:xfrm>
            <a:custGeom>
              <a:avLst/>
              <a:gdLst>
                <a:gd name="T0" fmla="*/ 7 w 158"/>
                <a:gd name="T1" fmla="*/ 27 h 73"/>
                <a:gd name="T2" fmla="*/ 15 w 158"/>
                <a:gd name="T3" fmla="*/ 24 h 73"/>
                <a:gd name="T4" fmla="*/ 27 w 158"/>
                <a:gd name="T5" fmla="*/ 27 h 73"/>
                <a:gd name="T6" fmla="*/ 37 w 158"/>
                <a:gd name="T7" fmla="*/ 30 h 73"/>
                <a:gd name="T8" fmla="*/ 42 w 158"/>
                <a:gd name="T9" fmla="*/ 36 h 73"/>
                <a:gd name="T10" fmla="*/ 48 w 158"/>
                <a:gd name="T11" fmla="*/ 48 h 73"/>
                <a:gd name="T12" fmla="*/ 60 w 158"/>
                <a:gd name="T13" fmla="*/ 63 h 73"/>
                <a:gd name="T14" fmla="*/ 72 w 158"/>
                <a:gd name="T15" fmla="*/ 69 h 73"/>
                <a:gd name="T16" fmla="*/ 85 w 158"/>
                <a:gd name="T17" fmla="*/ 72 h 73"/>
                <a:gd name="T18" fmla="*/ 97 w 158"/>
                <a:gd name="T19" fmla="*/ 72 h 73"/>
                <a:gd name="T20" fmla="*/ 105 w 158"/>
                <a:gd name="T21" fmla="*/ 63 h 73"/>
                <a:gd name="T22" fmla="*/ 118 w 158"/>
                <a:gd name="T23" fmla="*/ 57 h 73"/>
                <a:gd name="T24" fmla="*/ 130 w 158"/>
                <a:gd name="T25" fmla="*/ 54 h 73"/>
                <a:gd name="T26" fmla="*/ 142 w 158"/>
                <a:gd name="T27" fmla="*/ 54 h 73"/>
                <a:gd name="T28" fmla="*/ 150 w 158"/>
                <a:gd name="T29" fmla="*/ 57 h 73"/>
                <a:gd name="T30" fmla="*/ 153 w 158"/>
                <a:gd name="T31" fmla="*/ 54 h 73"/>
                <a:gd name="T32" fmla="*/ 148 w 158"/>
                <a:gd name="T33" fmla="*/ 48 h 73"/>
                <a:gd name="T34" fmla="*/ 138 w 158"/>
                <a:gd name="T35" fmla="*/ 45 h 73"/>
                <a:gd name="T36" fmla="*/ 127 w 158"/>
                <a:gd name="T37" fmla="*/ 48 h 73"/>
                <a:gd name="T38" fmla="*/ 115 w 158"/>
                <a:gd name="T39" fmla="*/ 54 h 73"/>
                <a:gd name="T40" fmla="*/ 102 w 158"/>
                <a:gd name="T41" fmla="*/ 60 h 73"/>
                <a:gd name="T42" fmla="*/ 90 w 158"/>
                <a:gd name="T43" fmla="*/ 60 h 73"/>
                <a:gd name="T44" fmla="*/ 78 w 158"/>
                <a:gd name="T45" fmla="*/ 60 h 73"/>
                <a:gd name="T46" fmla="*/ 70 w 158"/>
                <a:gd name="T47" fmla="*/ 57 h 73"/>
                <a:gd name="T48" fmla="*/ 60 w 158"/>
                <a:gd name="T49" fmla="*/ 51 h 73"/>
                <a:gd name="T50" fmla="*/ 52 w 158"/>
                <a:gd name="T51" fmla="*/ 39 h 73"/>
                <a:gd name="T52" fmla="*/ 42 w 158"/>
                <a:gd name="T53" fmla="*/ 24 h 73"/>
                <a:gd name="T54" fmla="*/ 37 w 158"/>
                <a:gd name="T55" fmla="*/ 7 h 73"/>
                <a:gd name="T56" fmla="*/ 27 w 158"/>
                <a:gd name="T57" fmla="*/ 0 h 73"/>
                <a:gd name="T58" fmla="*/ 22 w 158"/>
                <a:gd name="T59" fmla="*/ 0 h 73"/>
                <a:gd name="T60" fmla="*/ 12 w 158"/>
                <a:gd name="T61" fmla="*/ 3 h 73"/>
                <a:gd name="T62" fmla="*/ 0 w 158"/>
                <a:gd name="T63"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73">
                  <a:moveTo>
                    <a:pt x="0" y="30"/>
                  </a:moveTo>
                  <a:lnTo>
                    <a:pt x="7" y="27"/>
                  </a:lnTo>
                  <a:lnTo>
                    <a:pt x="12" y="24"/>
                  </a:lnTo>
                  <a:lnTo>
                    <a:pt x="15" y="24"/>
                  </a:lnTo>
                  <a:lnTo>
                    <a:pt x="22" y="24"/>
                  </a:lnTo>
                  <a:lnTo>
                    <a:pt x="27" y="27"/>
                  </a:lnTo>
                  <a:lnTo>
                    <a:pt x="33" y="27"/>
                  </a:lnTo>
                  <a:lnTo>
                    <a:pt x="37" y="30"/>
                  </a:lnTo>
                  <a:lnTo>
                    <a:pt x="39" y="30"/>
                  </a:lnTo>
                  <a:lnTo>
                    <a:pt x="42" y="36"/>
                  </a:lnTo>
                  <a:lnTo>
                    <a:pt x="48" y="42"/>
                  </a:lnTo>
                  <a:lnTo>
                    <a:pt x="48" y="48"/>
                  </a:lnTo>
                  <a:lnTo>
                    <a:pt x="55" y="54"/>
                  </a:lnTo>
                  <a:lnTo>
                    <a:pt x="60" y="63"/>
                  </a:lnTo>
                  <a:lnTo>
                    <a:pt x="67" y="66"/>
                  </a:lnTo>
                  <a:lnTo>
                    <a:pt x="72" y="69"/>
                  </a:lnTo>
                  <a:lnTo>
                    <a:pt x="78" y="72"/>
                  </a:lnTo>
                  <a:lnTo>
                    <a:pt x="85" y="72"/>
                  </a:lnTo>
                  <a:lnTo>
                    <a:pt x="90" y="72"/>
                  </a:lnTo>
                  <a:lnTo>
                    <a:pt x="97" y="72"/>
                  </a:lnTo>
                  <a:lnTo>
                    <a:pt x="102" y="66"/>
                  </a:lnTo>
                  <a:lnTo>
                    <a:pt x="105" y="63"/>
                  </a:lnTo>
                  <a:lnTo>
                    <a:pt x="112" y="60"/>
                  </a:lnTo>
                  <a:lnTo>
                    <a:pt x="118" y="57"/>
                  </a:lnTo>
                  <a:lnTo>
                    <a:pt x="123" y="54"/>
                  </a:lnTo>
                  <a:lnTo>
                    <a:pt x="130" y="54"/>
                  </a:lnTo>
                  <a:lnTo>
                    <a:pt x="135" y="54"/>
                  </a:lnTo>
                  <a:lnTo>
                    <a:pt x="142" y="54"/>
                  </a:lnTo>
                  <a:lnTo>
                    <a:pt x="148" y="54"/>
                  </a:lnTo>
                  <a:lnTo>
                    <a:pt x="150" y="57"/>
                  </a:lnTo>
                  <a:lnTo>
                    <a:pt x="157" y="60"/>
                  </a:lnTo>
                  <a:lnTo>
                    <a:pt x="153" y="54"/>
                  </a:lnTo>
                  <a:lnTo>
                    <a:pt x="150" y="51"/>
                  </a:lnTo>
                  <a:lnTo>
                    <a:pt x="148" y="48"/>
                  </a:lnTo>
                  <a:lnTo>
                    <a:pt x="142" y="48"/>
                  </a:lnTo>
                  <a:lnTo>
                    <a:pt x="138" y="45"/>
                  </a:lnTo>
                  <a:lnTo>
                    <a:pt x="133" y="45"/>
                  </a:lnTo>
                  <a:lnTo>
                    <a:pt x="127" y="48"/>
                  </a:lnTo>
                  <a:lnTo>
                    <a:pt x="123" y="48"/>
                  </a:lnTo>
                  <a:lnTo>
                    <a:pt x="115" y="54"/>
                  </a:lnTo>
                  <a:lnTo>
                    <a:pt x="105" y="57"/>
                  </a:lnTo>
                  <a:lnTo>
                    <a:pt x="102" y="60"/>
                  </a:lnTo>
                  <a:lnTo>
                    <a:pt x="100" y="60"/>
                  </a:lnTo>
                  <a:lnTo>
                    <a:pt x="90" y="60"/>
                  </a:lnTo>
                  <a:lnTo>
                    <a:pt x="85" y="60"/>
                  </a:lnTo>
                  <a:lnTo>
                    <a:pt x="78" y="60"/>
                  </a:lnTo>
                  <a:lnTo>
                    <a:pt x="72" y="60"/>
                  </a:lnTo>
                  <a:lnTo>
                    <a:pt x="70" y="57"/>
                  </a:lnTo>
                  <a:lnTo>
                    <a:pt x="63" y="54"/>
                  </a:lnTo>
                  <a:lnTo>
                    <a:pt x="60" y="51"/>
                  </a:lnTo>
                  <a:lnTo>
                    <a:pt x="57" y="48"/>
                  </a:lnTo>
                  <a:lnTo>
                    <a:pt x="52" y="39"/>
                  </a:lnTo>
                  <a:lnTo>
                    <a:pt x="48" y="33"/>
                  </a:lnTo>
                  <a:lnTo>
                    <a:pt x="42" y="24"/>
                  </a:lnTo>
                  <a:lnTo>
                    <a:pt x="39" y="12"/>
                  </a:lnTo>
                  <a:lnTo>
                    <a:pt x="37" y="7"/>
                  </a:lnTo>
                  <a:lnTo>
                    <a:pt x="30" y="3"/>
                  </a:lnTo>
                  <a:lnTo>
                    <a:pt x="27" y="0"/>
                  </a:lnTo>
                  <a:lnTo>
                    <a:pt x="24" y="0"/>
                  </a:lnTo>
                  <a:lnTo>
                    <a:pt x="22" y="0"/>
                  </a:lnTo>
                  <a:lnTo>
                    <a:pt x="15" y="0"/>
                  </a:lnTo>
                  <a:lnTo>
                    <a:pt x="12" y="3"/>
                  </a:lnTo>
                  <a:lnTo>
                    <a:pt x="7" y="7"/>
                  </a:lnTo>
                  <a:lnTo>
                    <a:pt x="0"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39" name="Freeform 91"/>
            <p:cNvSpPr>
              <a:spLocks/>
            </p:cNvSpPr>
            <p:nvPr/>
          </p:nvSpPr>
          <p:spPr bwMode="ltGray">
            <a:xfrm>
              <a:off x="3421" y="1278"/>
              <a:ext cx="153" cy="75"/>
            </a:xfrm>
            <a:custGeom>
              <a:avLst/>
              <a:gdLst>
                <a:gd name="T0" fmla="*/ 3 w 153"/>
                <a:gd name="T1" fmla="*/ 46 h 75"/>
                <a:gd name="T2" fmla="*/ 15 w 153"/>
                <a:gd name="T3" fmla="*/ 49 h 75"/>
                <a:gd name="T4" fmla="*/ 23 w 153"/>
                <a:gd name="T5" fmla="*/ 49 h 75"/>
                <a:gd name="T6" fmla="*/ 33 w 153"/>
                <a:gd name="T7" fmla="*/ 46 h 75"/>
                <a:gd name="T8" fmla="*/ 42 w 153"/>
                <a:gd name="T9" fmla="*/ 37 h 75"/>
                <a:gd name="T10" fmla="*/ 48 w 153"/>
                <a:gd name="T11" fmla="*/ 28 h 75"/>
                <a:gd name="T12" fmla="*/ 57 w 153"/>
                <a:gd name="T13" fmla="*/ 12 h 75"/>
                <a:gd name="T14" fmla="*/ 68 w 153"/>
                <a:gd name="T15" fmla="*/ 3 h 75"/>
                <a:gd name="T16" fmla="*/ 83 w 153"/>
                <a:gd name="T17" fmla="*/ 0 h 75"/>
                <a:gd name="T18" fmla="*/ 92 w 153"/>
                <a:gd name="T19" fmla="*/ 3 h 75"/>
                <a:gd name="T20" fmla="*/ 104 w 153"/>
                <a:gd name="T21" fmla="*/ 10 h 75"/>
                <a:gd name="T22" fmla="*/ 113 w 153"/>
                <a:gd name="T23" fmla="*/ 15 h 75"/>
                <a:gd name="T24" fmla="*/ 125 w 153"/>
                <a:gd name="T25" fmla="*/ 22 h 75"/>
                <a:gd name="T26" fmla="*/ 137 w 153"/>
                <a:gd name="T27" fmla="*/ 22 h 75"/>
                <a:gd name="T28" fmla="*/ 149 w 153"/>
                <a:gd name="T29" fmla="*/ 15 h 75"/>
                <a:gd name="T30" fmla="*/ 152 w 153"/>
                <a:gd name="T31" fmla="*/ 22 h 75"/>
                <a:gd name="T32" fmla="*/ 143 w 153"/>
                <a:gd name="T33" fmla="*/ 25 h 75"/>
                <a:gd name="T34" fmla="*/ 134 w 153"/>
                <a:gd name="T35" fmla="*/ 28 h 75"/>
                <a:gd name="T36" fmla="*/ 122 w 153"/>
                <a:gd name="T37" fmla="*/ 28 h 75"/>
                <a:gd name="T38" fmla="*/ 113 w 153"/>
                <a:gd name="T39" fmla="*/ 22 h 75"/>
                <a:gd name="T40" fmla="*/ 102 w 153"/>
                <a:gd name="T41" fmla="*/ 15 h 75"/>
                <a:gd name="T42" fmla="*/ 87 w 153"/>
                <a:gd name="T43" fmla="*/ 12 h 75"/>
                <a:gd name="T44" fmla="*/ 75 w 153"/>
                <a:gd name="T45" fmla="*/ 12 h 75"/>
                <a:gd name="T46" fmla="*/ 65 w 153"/>
                <a:gd name="T47" fmla="*/ 15 h 75"/>
                <a:gd name="T48" fmla="*/ 57 w 153"/>
                <a:gd name="T49" fmla="*/ 22 h 75"/>
                <a:gd name="T50" fmla="*/ 50 w 153"/>
                <a:gd name="T51" fmla="*/ 34 h 75"/>
                <a:gd name="T52" fmla="*/ 42 w 153"/>
                <a:gd name="T53" fmla="*/ 53 h 75"/>
                <a:gd name="T54" fmla="*/ 33 w 153"/>
                <a:gd name="T55" fmla="*/ 68 h 75"/>
                <a:gd name="T56" fmla="*/ 23 w 153"/>
                <a:gd name="T57" fmla="*/ 74 h 75"/>
                <a:gd name="T58" fmla="*/ 18 w 153"/>
                <a:gd name="T59" fmla="*/ 74 h 75"/>
                <a:gd name="T60" fmla="*/ 8 w 153"/>
                <a:gd name="T61" fmla="*/ 71 h 75"/>
                <a:gd name="T62" fmla="*/ 0 w 153"/>
                <a:gd name="T63" fmla="*/ 4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75">
                  <a:moveTo>
                    <a:pt x="0" y="43"/>
                  </a:moveTo>
                  <a:lnTo>
                    <a:pt x="3" y="46"/>
                  </a:lnTo>
                  <a:lnTo>
                    <a:pt x="8" y="49"/>
                  </a:lnTo>
                  <a:lnTo>
                    <a:pt x="15" y="49"/>
                  </a:lnTo>
                  <a:lnTo>
                    <a:pt x="21" y="49"/>
                  </a:lnTo>
                  <a:lnTo>
                    <a:pt x="23" y="49"/>
                  </a:lnTo>
                  <a:lnTo>
                    <a:pt x="30" y="49"/>
                  </a:lnTo>
                  <a:lnTo>
                    <a:pt x="33" y="46"/>
                  </a:lnTo>
                  <a:lnTo>
                    <a:pt x="35" y="43"/>
                  </a:lnTo>
                  <a:lnTo>
                    <a:pt x="42" y="37"/>
                  </a:lnTo>
                  <a:lnTo>
                    <a:pt x="45" y="31"/>
                  </a:lnTo>
                  <a:lnTo>
                    <a:pt x="48" y="28"/>
                  </a:lnTo>
                  <a:lnTo>
                    <a:pt x="50" y="18"/>
                  </a:lnTo>
                  <a:lnTo>
                    <a:pt x="57" y="12"/>
                  </a:lnTo>
                  <a:lnTo>
                    <a:pt x="62" y="10"/>
                  </a:lnTo>
                  <a:lnTo>
                    <a:pt x="68" y="3"/>
                  </a:lnTo>
                  <a:lnTo>
                    <a:pt x="75" y="0"/>
                  </a:lnTo>
                  <a:lnTo>
                    <a:pt x="83" y="0"/>
                  </a:lnTo>
                  <a:lnTo>
                    <a:pt x="90" y="0"/>
                  </a:lnTo>
                  <a:lnTo>
                    <a:pt x="92" y="3"/>
                  </a:lnTo>
                  <a:lnTo>
                    <a:pt x="98" y="7"/>
                  </a:lnTo>
                  <a:lnTo>
                    <a:pt x="104" y="10"/>
                  </a:lnTo>
                  <a:lnTo>
                    <a:pt x="107" y="12"/>
                  </a:lnTo>
                  <a:lnTo>
                    <a:pt x="113" y="15"/>
                  </a:lnTo>
                  <a:lnTo>
                    <a:pt x="119" y="18"/>
                  </a:lnTo>
                  <a:lnTo>
                    <a:pt x="125" y="22"/>
                  </a:lnTo>
                  <a:lnTo>
                    <a:pt x="131" y="22"/>
                  </a:lnTo>
                  <a:lnTo>
                    <a:pt x="137" y="22"/>
                  </a:lnTo>
                  <a:lnTo>
                    <a:pt x="143" y="18"/>
                  </a:lnTo>
                  <a:lnTo>
                    <a:pt x="149" y="15"/>
                  </a:lnTo>
                  <a:lnTo>
                    <a:pt x="152" y="15"/>
                  </a:lnTo>
                  <a:lnTo>
                    <a:pt x="152" y="22"/>
                  </a:lnTo>
                  <a:lnTo>
                    <a:pt x="149" y="25"/>
                  </a:lnTo>
                  <a:lnTo>
                    <a:pt x="143" y="25"/>
                  </a:lnTo>
                  <a:lnTo>
                    <a:pt x="137" y="28"/>
                  </a:lnTo>
                  <a:lnTo>
                    <a:pt x="134" y="28"/>
                  </a:lnTo>
                  <a:lnTo>
                    <a:pt x="131" y="28"/>
                  </a:lnTo>
                  <a:lnTo>
                    <a:pt x="122" y="28"/>
                  </a:lnTo>
                  <a:lnTo>
                    <a:pt x="119" y="25"/>
                  </a:lnTo>
                  <a:lnTo>
                    <a:pt x="113" y="22"/>
                  </a:lnTo>
                  <a:lnTo>
                    <a:pt x="104" y="15"/>
                  </a:lnTo>
                  <a:lnTo>
                    <a:pt x="102" y="15"/>
                  </a:lnTo>
                  <a:lnTo>
                    <a:pt x="95" y="15"/>
                  </a:lnTo>
                  <a:lnTo>
                    <a:pt x="87" y="12"/>
                  </a:lnTo>
                  <a:lnTo>
                    <a:pt x="80" y="12"/>
                  </a:lnTo>
                  <a:lnTo>
                    <a:pt x="75" y="12"/>
                  </a:lnTo>
                  <a:lnTo>
                    <a:pt x="72" y="15"/>
                  </a:lnTo>
                  <a:lnTo>
                    <a:pt x="65" y="15"/>
                  </a:lnTo>
                  <a:lnTo>
                    <a:pt x="62" y="18"/>
                  </a:lnTo>
                  <a:lnTo>
                    <a:pt x="57" y="22"/>
                  </a:lnTo>
                  <a:lnTo>
                    <a:pt x="53" y="25"/>
                  </a:lnTo>
                  <a:lnTo>
                    <a:pt x="50" y="34"/>
                  </a:lnTo>
                  <a:lnTo>
                    <a:pt x="45" y="43"/>
                  </a:lnTo>
                  <a:lnTo>
                    <a:pt x="42" y="53"/>
                  </a:lnTo>
                  <a:lnTo>
                    <a:pt x="35" y="64"/>
                  </a:lnTo>
                  <a:lnTo>
                    <a:pt x="33" y="68"/>
                  </a:lnTo>
                  <a:lnTo>
                    <a:pt x="30" y="74"/>
                  </a:lnTo>
                  <a:lnTo>
                    <a:pt x="23" y="74"/>
                  </a:lnTo>
                  <a:lnTo>
                    <a:pt x="21" y="74"/>
                  </a:lnTo>
                  <a:lnTo>
                    <a:pt x="18" y="74"/>
                  </a:lnTo>
                  <a:lnTo>
                    <a:pt x="15" y="74"/>
                  </a:lnTo>
                  <a:lnTo>
                    <a:pt x="8" y="71"/>
                  </a:lnTo>
                  <a:lnTo>
                    <a:pt x="3" y="68"/>
                  </a:lnTo>
                  <a:lnTo>
                    <a:pt x="0" y="4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40" name="Rectangle 92"/>
            <p:cNvSpPr>
              <a:spLocks noChangeArrowheads="1"/>
            </p:cNvSpPr>
            <p:nvPr/>
          </p:nvSpPr>
          <p:spPr bwMode="ltGray">
            <a:xfrm>
              <a:off x="3912" y="970"/>
              <a:ext cx="52" cy="54"/>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141" name="Freeform 93"/>
            <p:cNvSpPr>
              <a:spLocks/>
            </p:cNvSpPr>
            <p:nvPr/>
          </p:nvSpPr>
          <p:spPr bwMode="ltGray">
            <a:xfrm>
              <a:off x="4165" y="1266"/>
              <a:ext cx="104" cy="309"/>
            </a:xfrm>
            <a:custGeom>
              <a:avLst/>
              <a:gdLst>
                <a:gd name="T0" fmla="*/ 53 w 104"/>
                <a:gd name="T1" fmla="*/ 6 h 309"/>
                <a:gd name="T2" fmla="*/ 51 w 104"/>
                <a:gd name="T3" fmla="*/ 16 h 309"/>
                <a:gd name="T4" fmla="*/ 47 w 104"/>
                <a:gd name="T5" fmla="*/ 16 h 309"/>
                <a:gd name="T6" fmla="*/ 44 w 104"/>
                <a:gd name="T7" fmla="*/ 22 h 309"/>
                <a:gd name="T8" fmla="*/ 39 w 104"/>
                <a:gd name="T9" fmla="*/ 42 h 309"/>
                <a:gd name="T10" fmla="*/ 29 w 104"/>
                <a:gd name="T11" fmla="*/ 65 h 309"/>
                <a:gd name="T12" fmla="*/ 27 w 104"/>
                <a:gd name="T13" fmla="*/ 77 h 309"/>
                <a:gd name="T14" fmla="*/ 24 w 104"/>
                <a:gd name="T15" fmla="*/ 97 h 309"/>
                <a:gd name="T16" fmla="*/ 24 w 104"/>
                <a:gd name="T17" fmla="*/ 106 h 309"/>
                <a:gd name="T18" fmla="*/ 24 w 104"/>
                <a:gd name="T19" fmla="*/ 120 h 309"/>
                <a:gd name="T20" fmla="*/ 27 w 104"/>
                <a:gd name="T21" fmla="*/ 130 h 309"/>
                <a:gd name="T22" fmla="*/ 29 w 104"/>
                <a:gd name="T23" fmla="*/ 139 h 309"/>
                <a:gd name="T24" fmla="*/ 39 w 104"/>
                <a:gd name="T25" fmla="*/ 149 h 309"/>
                <a:gd name="T26" fmla="*/ 47 w 104"/>
                <a:gd name="T27" fmla="*/ 162 h 309"/>
                <a:gd name="T28" fmla="*/ 59 w 104"/>
                <a:gd name="T29" fmla="*/ 178 h 309"/>
                <a:gd name="T30" fmla="*/ 80 w 104"/>
                <a:gd name="T31" fmla="*/ 201 h 309"/>
                <a:gd name="T32" fmla="*/ 91 w 104"/>
                <a:gd name="T33" fmla="*/ 217 h 309"/>
                <a:gd name="T34" fmla="*/ 97 w 104"/>
                <a:gd name="T35" fmla="*/ 227 h 309"/>
                <a:gd name="T36" fmla="*/ 100 w 104"/>
                <a:gd name="T37" fmla="*/ 239 h 309"/>
                <a:gd name="T38" fmla="*/ 103 w 104"/>
                <a:gd name="T39" fmla="*/ 252 h 309"/>
                <a:gd name="T40" fmla="*/ 103 w 104"/>
                <a:gd name="T41" fmla="*/ 265 h 309"/>
                <a:gd name="T42" fmla="*/ 100 w 104"/>
                <a:gd name="T43" fmla="*/ 279 h 309"/>
                <a:gd name="T44" fmla="*/ 97 w 104"/>
                <a:gd name="T45" fmla="*/ 295 h 309"/>
                <a:gd name="T46" fmla="*/ 91 w 104"/>
                <a:gd name="T47" fmla="*/ 308 h 309"/>
                <a:gd name="T48" fmla="*/ 71 w 104"/>
                <a:gd name="T49" fmla="*/ 288 h 309"/>
                <a:gd name="T50" fmla="*/ 76 w 104"/>
                <a:gd name="T51" fmla="*/ 279 h 309"/>
                <a:gd name="T52" fmla="*/ 80 w 104"/>
                <a:gd name="T53" fmla="*/ 262 h 309"/>
                <a:gd name="T54" fmla="*/ 83 w 104"/>
                <a:gd name="T55" fmla="*/ 252 h 309"/>
                <a:gd name="T56" fmla="*/ 83 w 104"/>
                <a:gd name="T57" fmla="*/ 236 h 309"/>
                <a:gd name="T58" fmla="*/ 83 w 104"/>
                <a:gd name="T59" fmla="*/ 227 h 309"/>
                <a:gd name="T60" fmla="*/ 76 w 104"/>
                <a:gd name="T61" fmla="*/ 211 h 309"/>
                <a:gd name="T62" fmla="*/ 74 w 104"/>
                <a:gd name="T63" fmla="*/ 201 h 309"/>
                <a:gd name="T64" fmla="*/ 68 w 104"/>
                <a:gd name="T65" fmla="*/ 190 h 309"/>
                <a:gd name="T66" fmla="*/ 56 w 104"/>
                <a:gd name="T67" fmla="*/ 181 h 309"/>
                <a:gd name="T68" fmla="*/ 41 w 104"/>
                <a:gd name="T69" fmla="*/ 168 h 309"/>
                <a:gd name="T70" fmla="*/ 29 w 104"/>
                <a:gd name="T71" fmla="*/ 155 h 309"/>
                <a:gd name="T72" fmla="*/ 24 w 104"/>
                <a:gd name="T73" fmla="*/ 146 h 309"/>
                <a:gd name="T74" fmla="*/ 12 w 104"/>
                <a:gd name="T75" fmla="*/ 126 h 309"/>
                <a:gd name="T76" fmla="*/ 6 w 104"/>
                <a:gd name="T77" fmla="*/ 109 h 309"/>
                <a:gd name="T78" fmla="*/ 3 w 104"/>
                <a:gd name="T79" fmla="*/ 100 h 309"/>
                <a:gd name="T80" fmla="*/ 0 w 104"/>
                <a:gd name="T81" fmla="*/ 84 h 309"/>
                <a:gd name="T82" fmla="*/ 0 w 104"/>
                <a:gd name="T83" fmla="*/ 61 h 309"/>
                <a:gd name="T84" fmla="*/ 3 w 104"/>
                <a:gd name="T85" fmla="*/ 49 h 309"/>
                <a:gd name="T86" fmla="*/ 6 w 104"/>
                <a:gd name="T87" fmla="*/ 35 h 309"/>
                <a:gd name="T88" fmla="*/ 6 w 104"/>
                <a:gd name="T89" fmla="*/ 22 h 309"/>
                <a:gd name="T90" fmla="*/ 9 w 104"/>
                <a:gd name="T91" fmla="*/ 9 h 309"/>
                <a:gd name="T92" fmla="*/ 15 w 104"/>
                <a:gd name="T93" fmla="*/ 0 h 309"/>
                <a:gd name="T94" fmla="*/ 53 w 104"/>
                <a:gd name="T95" fmla="*/ 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309">
                  <a:moveTo>
                    <a:pt x="53" y="6"/>
                  </a:moveTo>
                  <a:lnTo>
                    <a:pt x="51" y="16"/>
                  </a:lnTo>
                  <a:lnTo>
                    <a:pt x="47" y="16"/>
                  </a:lnTo>
                  <a:lnTo>
                    <a:pt x="44" y="22"/>
                  </a:lnTo>
                  <a:lnTo>
                    <a:pt x="39" y="42"/>
                  </a:lnTo>
                  <a:lnTo>
                    <a:pt x="29" y="65"/>
                  </a:lnTo>
                  <a:lnTo>
                    <a:pt x="27" y="77"/>
                  </a:lnTo>
                  <a:lnTo>
                    <a:pt x="24" y="97"/>
                  </a:lnTo>
                  <a:lnTo>
                    <a:pt x="24" y="106"/>
                  </a:lnTo>
                  <a:lnTo>
                    <a:pt x="24" y="120"/>
                  </a:lnTo>
                  <a:lnTo>
                    <a:pt x="27" y="130"/>
                  </a:lnTo>
                  <a:lnTo>
                    <a:pt x="29" y="139"/>
                  </a:lnTo>
                  <a:lnTo>
                    <a:pt x="39" y="149"/>
                  </a:lnTo>
                  <a:lnTo>
                    <a:pt x="47" y="162"/>
                  </a:lnTo>
                  <a:lnTo>
                    <a:pt x="59" y="178"/>
                  </a:lnTo>
                  <a:lnTo>
                    <a:pt x="80" y="201"/>
                  </a:lnTo>
                  <a:lnTo>
                    <a:pt x="91" y="217"/>
                  </a:lnTo>
                  <a:lnTo>
                    <a:pt x="97" y="227"/>
                  </a:lnTo>
                  <a:lnTo>
                    <a:pt x="100" y="239"/>
                  </a:lnTo>
                  <a:lnTo>
                    <a:pt x="103" y="252"/>
                  </a:lnTo>
                  <a:lnTo>
                    <a:pt x="103" y="265"/>
                  </a:lnTo>
                  <a:lnTo>
                    <a:pt x="100" y="279"/>
                  </a:lnTo>
                  <a:lnTo>
                    <a:pt x="97" y="295"/>
                  </a:lnTo>
                  <a:lnTo>
                    <a:pt x="91" y="308"/>
                  </a:lnTo>
                  <a:lnTo>
                    <a:pt x="71" y="288"/>
                  </a:lnTo>
                  <a:lnTo>
                    <a:pt x="76" y="279"/>
                  </a:lnTo>
                  <a:lnTo>
                    <a:pt x="80" y="262"/>
                  </a:lnTo>
                  <a:lnTo>
                    <a:pt x="83" y="252"/>
                  </a:lnTo>
                  <a:lnTo>
                    <a:pt x="83" y="236"/>
                  </a:lnTo>
                  <a:lnTo>
                    <a:pt x="83" y="227"/>
                  </a:lnTo>
                  <a:lnTo>
                    <a:pt x="76" y="211"/>
                  </a:lnTo>
                  <a:lnTo>
                    <a:pt x="74" y="201"/>
                  </a:lnTo>
                  <a:lnTo>
                    <a:pt x="68" y="190"/>
                  </a:lnTo>
                  <a:lnTo>
                    <a:pt x="56" y="181"/>
                  </a:lnTo>
                  <a:lnTo>
                    <a:pt x="41" y="168"/>
                  </a:lnTo>
                  <a:lnTo>
                    <a:pt x="29" y="155"/>
                  </a:lnTo>
                  <a:lnTo>
                    <a:pt x="24" y="146"/>
                  </a:lnTo>
                  <a:lnTo>
                    <a:pt x="12" y="126"/>
                  </a:lnTo>
                  <a:lnTo>
                    <a:pt x="6" y="109"/>
                  </a:lnTo>
                  <a:lnTo>
                    <a:pt x="3" y="100"/>
                  </a:lnTo>
                  <a:lnTo>
                    <a:pt x="0" y="84"/>
                  </a:lnTo>
                  <a:lnTo>
                    <a:pt x="0" y="61"/>
                  </a:lnTo>
                  <a:lnTo>
                    <a:pt x="3" y="49"/>
                  </a:lnTo>
                  <a:lnTo>
                    <a:pt x="6" y="35"/>
                  </a:lnTo>
                  <a:lnTo>
                    <a:pt x="6" y="22"/>
                  </a:lnTo>
                  <a:lnTo>
                    <a:pt x="9" y="9"/>
                  </a:lnTo>
                  <a:lnTo>
                    <a:pt x="15" y="0"/>
                  </a:lnTo>
                  <a:lnTo>
                    <a:pt x="53"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42" name="Freeform 94"/>
            <p:cNvSpPr>
              <a:spLocks/>
            </p:cNvSpPr>
            <p:nvPr/>
          </p:nvSpPr>
          <p:spPr bwMode="ltGray">
            <a:xfrm>
              <a:off x="1844" y="1008"/>
              <a:ext cx="103" cy="312"/>
            </a:xfrm>
            <a:custGeom>
              <a:avLst/>
              <a:gdLst>
                <a:gd name="T0" fmla="*/ 49 w 103"/>
                <a:gd name="T1" fmla="*/ 305 h 312"/>
                <a:gd name="T2" fmla="*/ 56 w 103"/>
                <a:gd name="T3" fmla="*/ 295 h 312"/>
                <a:gd name="T4" fmla="*/ 56 w 103"/>
                <a:gd name="T5" fmla="*/ 292 h 312"/>
                <a:gd name="T6" fmla="*/ 58 w 103"/>
                <a:gd name="T7" fmla="*/ 286 h 312"/>
                <a:gd name="T8" fmla="*/ 64 w 103"/>
                <a:gd name="T9" fmla="*/ 269 h 312"/>
                <a:gd name="T10" fmla="*/ 70 w 103"/>
                <a:gd name="T11" fmla="*/ 246 h 312"/>
                <a:gd name="T12" fmla="*/ 76 w 103"/>
                <a:gd name="T13" fmla="*/ 234 h 312"/>
                <a:gd name="T14" fmla="*/ 78 w 103"/>
                <a:gd name="T15" fmla="*/ 214 h 312"/>
                <a:gd name="T16" fmla="*/ 78 w 103"/>
                <a:gd name="T17" fmla="*/ 202 h 312"/>
                <a:gd name="T18" fmla="*/ 78 w 103"/>
                <a:gd name="T19" fmla="*/ 191 h 312"/>
                <a:gd name="T20" fmla="*/ 76 w 103"/>
                <a:gd name="T21" fmla="*/ 178 h 312"/>
                <a:gd name="T22" fmla="*/ 73 w 103"/>
                <a:gd name="T23" fmla="*/ 172 h 312"/>
                <a:gd name="T24" fmla="*/ 64 w 103"/>
                <a:gd name="T25" fmla="*/ 159 h 312"/>
                <a:gd name="T26" fmla="*/ 56 w 103"/>
                <a:gd name="T27" fmla="*/ 146 h 312"/>
                <a:gd name="T28" fmla="*/ 44 w 103"/>
                <a:gd name="T29" fmla="*/ 133 h 312"/>
                <a:gd name="T30" fmla="*/ 23 w 103"/>
                <a:gd name="T31" fmla="*/ 110 h 312"/>
                <a:gd name="T32" fmla="*/ 12 w 103"/>
                <a:gd name="T33" fmla="*/ 94 h 312"/>
                <a:gd name="T34" fmla="*/ 5 w 103"/>
                <a:gd name="T35" fmla="*/ 81 h 312"/>
                <a:gd name="T36" fmla="*/ 3 w 103"/>
                <a:gd name="T37" fmla="*/ 72 h 312"/>
                <a:gd name="T38" fmla="*/ 0 w 103"/>
                <a:gd name="T39" fmla="*/ 56 h 312"/>
                <a:gd name="T40" fmla="*/ 0 w 103"/>
                <a:gd name="T41" fmla="*/ 43 h 312"/>
                <a:gd name="T42" fmla="*/ 3 w 103"/>
                <a:gd name="T43" fmla="*/ 32 h 312"/>
                <a:gd name="T44" fmla="*/ 5 w 103"/>
                <a:gd name="T45" fmla="*/ 16 h 312"/>
                <a:gd name="T46" fmla="*/ 12 w 103"/>
                <a:gd name="T47" fmla="*/ 0 h 312"/>
                <a:gd name="T48" fmla="*/ 32 w 103"/>
                <a:gd name="T49" fmla="*/ 19 h 312"/>
                <a:gd name="T50" fmla="*/ 26 w 103"/>
                <a:gd name="T51" fmla="*/ 32 h 312"/>
                <a:gd name="T52" fmla="*/ 23 w 103"/>
                <a:gd name="T53" fmla="*/ 46 h 312"/>
                <a:gd name="T54" fmla="*/ 20 w 103"/>
                <a:gd name="T55" fmla="*/ 59 h 312"/>
                <a:gd name="T56" fmla="*/ 20 w 103"/>
                <a:gd name="T57" fmla="*/ 72 h 312"/>
                <a:gd name="T58" fmla="*/ 20 w 103"/>
                <a:gd name="T59" fmla="*/ 84 h 312"/>
                <a:gd name="T60" fmla="*/ 26 w 103"/>
                <a:gd name="T61" fmla="*/ 100 h 312"/>
                <a:gd name="T62" fmla="*/ 29 w 103"/>
                <a:gd name="T63" fmla="*/ 110 h 312"/>
                <a:gd name="T64" fmla="*/ 35 w 103"/>
                <a:gd name="T65" fmla="*/ 121 h 312"/>
                <a:gd name="T66" fmla="*/ 46 w 103"/>
                <a:gd name="T67" fmla="*/ 127 h 312"/>
                <a:gd name="T68" fmla="*/ 61 w 103"/>
                <a:gd name="T69" fmla="*/ 143 h 312"/>
                <a:gd name="T70" fmla="*/ 73 w 103"/>
                <a:gd name="T71" fmla="*/ 156 h 312"/>
                <a:gd name="T72" fmla="*/ 78 w 103"/>
                <a:gd name="T73" fmla="*/ 165 h 312"/>
                <a:gd name="T74" fmla="*/ 90 w 103"/>
                <a:gd name="T75" fmla="*/ 185 h 312"/>
                <a:gd name="T76" fmla="*/ 96 w 103"/>
                <a:gd name="T77" fmla="*/ 198 h 312"/>
                <a:gd name="T78" fmla="*/ 99 w 103"/>
                <a:gd name="T79" fmla="*/ 208 h 312"/>
                <a:gd name="T80" fmla="*/ 102 w 103"/>
                <a:gd name="T81" fmla="*/ 227 h 312"/>
                <a:gd name="T82" fmla="*/ 102 w 103"/>
                <a:gd name="T83" fmla="*/ 246 h 312"/>
                <a:gd name="T84" fmla="*/ 99 w 103"/>
                <a:gd name="T85" fmla="*/ 259 h 312"/>
                <a:gd name="T86" fmla="*/ 99 w 103"/>
                <a:gd name="T87" fmla="*/ 276 h 312"/>
                <a:gd name="T88" fmla="*/ 96 w 103"/>
                <a:gd name="T89" fmla="*/ 289 h 312"/>
                <a:gd name="T90" fmla="*/ 93 w 103"/>
                <a:gd name="T91" fmla="*/ 302 h 312"/>
                <a:gd name="T92" fmla="*/ 87 w 103"/>
                <a:gd name="T93" fmla="*/ 311 h 312"/>
                <a:gd name="T94" fmla="*/ 49 w 103"/>
                <a:gd name="T95" fmla="*/ 30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3" h="312">
                  <a:moveTo>
                    <a:pt x="49" y="305"/>
                  </a:moveTo>
                  <a:lnTo>
                    <a:pt x="56" y="295"/>
                  </a:lnTo>
                  <a:lnTo>
                    <a:pt x="56" y="292"/>
                  </a:lnTo>
                  <a:lnTo>
                    <a:pt x="58" y="286"/>
                  </a:lnTo>
                  <a:lnTo>
                    <a:pt x="64" y="269"/>
                  </a:lnTo>
                  <a:lnTo>
                    <a:pt x="70" y="246"/>
                  </a:lnTo>
                  <a:lnTo>
                    <a:pt x="76" y="234"/>
                  </a:lnTo>
                  <a:lnTo>
                    <a:pt x="78" y="214"/>
                  </a:lnTo>
                  <a:lnTo>
                    <a:pt x="78" y="202"/>
                  </a:lnTo>
                  <a:lnTo>
                    <a:pt x="78" y="191"/>
                  </a:lnTo>
                  <a:lnTo>
                    <a:pt x="76" y="178"/>
                  </a:lnTo>
                  <a:lnTo>
                    <a:pt x="73" y="172"/>
                  </a:lnTo>
                  <a:lnTo>
                    <a:pt x="64" y="159"/>
                  </a:lnTo>
                  <a:lnTo>
                    <a:pt x="56" y="146"/>
                  </a:lnTo>
                  <a:lnTo>
                    <a:pt x="44" y="133"/>
                  </a:lnTo>
                  <a:lnTo>
                    <a:pt x="23" y="110"/>
                  </a:lnTo>
                  <a:lnTo>
                    <a:pt x="12" y="94"/>
                  </a:lnTo>
                  <a:lnTo>
                    <a:pt x="5" y="81"/>
                  </a:lnTo>
                  <a:lnTo>
                    <a:pt x="3" y="72"/>
                  </a:lnTo>
                  <a:lnTo>
                    <a:pt x="0" y="56"/>
                  </a:lnTo>
                  <a:lnTo>
                    <a:pt x="0" y="43"/>
                  </a:lnTo>
                  <a:lnTo>
                    <a:pt x="3" y="32"/>
                  </a:lnTo>
                  <a:lnTo>
                    <a:pt x="5" y="16"/>
                  </a:lnTo>
                  <a:lnTo>
                    <a:pt x="12" y="0"/>
                  </a:lnTo>
                  <a:lnTo>
                    <a:pt x="32" y="19"/>
                  </a:lnTo>
                  <a:lnTo>
                    <a:pt x="26" y="32"/>
                  </a:lnTo>
                  <a:lnTo>
                    <a:pt x="23" y="46"/>
                  </a:lnTo>
                  <a:lnTo>
                    <a:pt x="20" y="59"/>
                  </a:lnTo>
                  <a:lnTo>
                    <a:pt x="20" y="72"/>
                  </a:lnTo>
                  <a:lnTo>
                    <a:pt x="20" y="84"/>
                  </a:lnTo>
                  <a:lnTo>
                    <a:pt x="26" y="100"/>
                  </a:lnTo>
                  <a:lnTo>
                    <a:pt x="29" y="110"/>
                  </a:lnTo>
                  <a:lnTo>
                    <a:pt x="35" y="121"/>
                  </a:lnTo>
                  <a:lnTo>
                    <a:pt x="46" y="127"/>
                  </a:lnTo>
                  <a:lnTo>
                    <a:pt x="61" y="143"/>
                  </a:lnTo>
                  <a:lnTo>
                    <a:pt x="73" y="156"/>
                  </a:lnTo>
                  <a:lnTo>
                    <a:pt x="78" y="165"/>
                  </a:lnTo>
                  <a:lnTo>
                    <a:pt x="90" y="185"/>
                  </a:lnTo>
                  <a:lnTo>
                    <a:pt x="96" y="198"/>
                  </a:lnTo>
                  <a:lnTo>
                    <a:pt x="99" y="208"/>
                  </a:lnTo>
                  <a:lnTo>
                    <a:pt x="102" y="227"/>
                  </a:lnTo>
                  <a:lnTo>
                    <a:pt x="102" y="246"/>
                  </a:lnTo>
                  <a:lnTo>
                    <a:pt x="99" y="259"/>
                  </a:lnTo>
                  <a:lnTo>
                    <a:pt x="99" y="276"/>
                  </a:lnTo>
                  <a:lnTo>
                    <a:pt x="96" y="289"/>
                  </a:lnTo>
                  <a:lnTo>
                    <a:pt x="93" y="302"/>
                  </a:lnTo>
                  <a:lnTo>
                    <a:pt x="87" y="311"/>
                  </a:lnTo>
                  <a:lnTo>
                    <a:pt x="49" y="30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43" name="Freeform 95"/>
            <p:cNvSpPr>
              <a:spLocks/>
            </p:cNvSpPr>
            <p:nvPr/>
          </p:nvSpPr>
          <p:spPr bwMode="ltGray">
            <a:xfrm>
              <a:off x="1494" y="1245"/>
              <a:ext cx="159" cy="72"/>
            </a:xfrm>
            <a:custGeom>
              <a:avLst/>
              <a:gdLst>
                <a:gd name="T0" fmla="*/ 152 w 159"/>
                <a:gd name="T1" fmla="*/ 27 h 72"/>
                <a:gd name="T2" fmla="*/ 143 w 159"/>
                <a:gd name="T3" fmla="*/ 24 h 72"/>
                <a:gd name="T4" fmla="*/ 130 w 159"/>
                <a:gd name="T5" fmla="*/ 24 h 72"/>
                <a:gd name="T6" fmla="*/ 122 w 159"/>
                <a:gd name="T7" fmla="*/ 27 h 72"/>
                <a:gd name="T8" fmla="*/ 115 w 159"/>
                <a:gd name="T9" fmla="*/ 36 h 72"/>
                <a:gd name="T10" fmla="*/ 109 w 159"/>
                <a:gd name="T11" fmla="*/ 44 h 72"/>
                <a:gd name="T12" fmla="*/ 97 w 159"/>
                <a:gd name="T13" fmla="*/ 59 h 72"/>
                <a:gd name="T14" fmla="*/ 89 w 159"/>
                <a:gd name="T15" fmla="*/ 68 h 72"/>
                <a:gd name="T16" fmla="*/ 73 w 159"/>
                <a:gd name="T17" fmla="*/ 71 h 72"/>
                <a:gd name="T18" fmla="*/ 61 w 159"/>
                <a:gd name="T19" fmla="*/ 68 h 72"/>
                <a:gd name="T20" fmla="*/ 51 w 159"/>
                <a:gd name="T21" fmla="*/ 62 h 72"/>
                <a:gd name="T22" fmla="*/ 39 w 159"/>
                <a:gd name="T23" fmla="*/ 56 h 72"/>
                <a:gd name="T24" fmla="*/ 28 w 159"/>
                <a:gd name="T25" fmla="*/ 53 h 72"/>
                <a:gd name="T26" fmla="*/ 15 w 159"/>
                <a:gd name="T27" fmla="*/ 53 h 72"/>
                <a:gd name="T28" fmla="*/ 6 w 159"/>
                <a:gd name="T29" fmla="*/ 56 h 72"/>
                <a:gd name="T30" fmla="*/ 3 w 159"/>
                <a:gd name="T31" fmla="*/ 51 h 72"/>
                <a:gd name="T32" fmla="*/ 9 w 159"/>
                <a:gd name="T33" fmla="*/ 47 h 72"/>
                <a:gd name="T34" fmla="*/ 21 w 159"/>
                <a:gd name="T35" fmla="*/ 44 h 72"/>
                <a:gd name="T36" fmla="*/ 30 w 159"/>
                <a:gd name="T37" fmla="*/ 44 h 72"/>
                <a:gd name="T38" fmla="*/ 43 w 159"/>
                <a:gd name="T39" fmla="*/ 53 h 72"/>
                <a:gd name="T40" fmla="*/ 54 w 159"/>
                <a:gd name="T41" fmla="*/ 56 h 72"/>
                <a:gd name="T42" fmla="*/ 67 w 159"/>
                <a:gd name="T43" fmla="*/ 59 h 72"/>
                <a:gd name="T44" fmla="*/ 79 w 159"/>
                <a:gd name="T45" fmla="*/ 59 h 72"/>
                <a:gd name="T46" fmla="*/ 89 w 159"/>
                <a:gd name="T47" fmla="*/ 56 h 72"/>
                <a:gd name="T48" fmla="*/ 97 w 159"/>
                <a:gd name="T49" fmla="*/ 51 h 72"/>
                <a:gd name="T50" fmla="*/ 107 w 159"/>
                <a:gd name="T51" fmla="*/ 39 h 72"/>
                <a:gd name="T52" fmla="*/ 115 w 159"/>
                <a:gd name="T53" fmla="*/ 21 h 72"/>
                <a:gd name="T54" fmla="*/ 122 w 159"/>
                <a:gd name="T55" fmla="*/ 6 h 72"/>
                <a:gd name="T56" fmla="*/ 130 w 159"/>
                <a:gd name="T57" fmla="*/ 0 h 72"/>
                <a:gd name="T58" fmla="*/ 137 w 159"/>
                <a:gd name="T59" fmla="*/ 0 h 72"/>
                <a:gd name="T60" fmla="*/ 146 w 159"/>
                <a:gd name="T61" fmla="*/ 3 h 72"/>
                <a:gd name="T62" fmla="*/ 158 w 159"/>
                <a:gd name="T63"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72">
                  <a:moveTo>
                    <a:pt x="158" y="30"/>
                  </a:moveTo>
                  <a:lnTo>
                    <a:pt x="152" y="27"/>
                  </a:lnTo>
                  <a:lnTo>
                    <a:pt x="146" y="24"/>
                  </a:lnTo>
                  <a:lnTo>
                    <a:pt x="143" y="24"/>
                  </a:lnTo>
                  <a:lnTo>
                    <a:pt x="137" y="24"/>
                  </a:lnTo>
                  <a:lnTo>
                    <a:pt x="130" y="24"/>
                  </a:lnTo>
                  <a:lnTo>
                    <a:pt x="125" y="27"/>
                  </a:lnTo>
                  <a:lnTo>
                    <a:pt x="122" y="27"/>
                  </a:lnTo>
                  <a:lnTo>
                    <a:pt x="119" y="30"/>
                  </a:lnTo>
                  <a:lnTo>
                    <a:pt x="115" y="36"/>
                  </a:lnTo>
                  <a:lnTo>
                    <a:pt x="109" y="41"/>
                  </a:lnTo>
                  <a:lnTo>
                    <a:pt x="109" y="44"/>
                  </a:lnTo>
                  <a:lnTo>
                    <a:pt x="104" y="53"/>
                  </a:lnTo>
                  <a:lnTo>
                    <a:pt x="97" y="59"/>
                  </a:lnTo>
                  <a:lnTo>
                    <a:pt x="94" y="65"/>
                  </a:lnTo>
                  <a:lnTo>
                    <a:pt x="89" y="68"/>
                  </a:lnTo>
                  <a:lnTo>
                    <a:pt x="79" y="71"/>
                  </a:lnTo>
                  <a:lnTo>
                    <a:pt x="73" y="71"/>
                  </a:lnTo>
                  <a:lnTo>
                    <a:pt x="67" y="71"/>
                  </a:lnTo>
                  <a:lnTo>
                    <a:pt x="61" y="68"/>
                  </a:lnTo>
                  <a:lnTo>
                    <a:pt x="54" y="65"/>
                  </a:lnTo>
                  <a:lnTo>
                    <a:pt x="51" y="62"/>
                  </a:lnTo>
                  <a:lnTo>
                    <a:pt x="46" y="59"/>
                  </a:lnTo>
                  <a:lnTo>
                    <a:pt x="39" y="56"/>
                  </a:lnTo>
                  <a:lnTo>
                    <a:pt x="33" y="53"/>
                  </a:lnTo>
                  <a:lnTo>
                    <a:pt x="28" y="53"/>
                  </a:lnTo>
                  <a:lnTo>
                    <a:pt x="21" y="51"/>
                  </a:lnTo>
                  <a:lnTo>
                    <a:pt x="15" y="53"/>
                  </a:lnTo>
                  <a:lnTo>
                    <a:pt x="9" y="53"/>
                  </a:lnTo>
                  <a:lnTo>
                    <a:pt x="6" y="56"/>
                  </a:lnTo>
                  <a:lnTo>
                    <a:pt x="0" y="59"/>
                  </a:lnTo>
                  <a:lnTo>
                    <a:pt x="3" y="51"/>
                  </a:lnTo>
                  <a:lnTo>
                    <a:pt x="6" y="47"/>
                  </a:lnTo>
                  <a:lnTo>
                    <a:pt x="9" y="47"/>
                  </a:lnTo>
                  <a:lnTo>
                    <a:pt x="15" y="44"/>
                  </a:lnTo>
                  <a:lnTo>
                    <a:pt x="21" y="44"/>
                  </a:lnTo>
                  <a:lnTo>
                    <a:pt x="24" y="44"/>
                  </a:lnTo>
                  <a:lnTo>
                    <a:pt x="30" y="44"/>
                  </a:lnTo>
                  <a:lnTo>
                    <a:pt x="33" y="47"/>
                  </a:lnTo>
                  <a:lnTo>
                    <a:pt x="43" y="53"/>
                  </a:lnTo>
                  <a:lnTo>
                    <a:pt x="49" y="56"/>
                  </a:lnTo>
                  <a:lnTo>
                    <a:pt x="54" y="56"/>
                  </a:lnTo>
                  <a:lnTo>
                    <a:pt x="58" y="59"/>
                  </a:lnTo>
                  <a:lnTo>
                    <a:pt x="67" y="59"/>
                  </a:lnTo>
                  <a:lnTo>
                    <a:pt x="76" y="59"/>
                  </a:lnTo>
                  <a:lnTo>
                    <a:pt x="79" y="59"/>
                  </a:lnTo>
                  <a:lnTo>
                    <a:pt x="85" y="59"/>
                  </a:lnTo>
                  <a:lnTo>
                    <a:pt x="89" y="56"/>
                  </a:lnTo>
                  <a:lnTo>
                    <a:pt x="94" y="53"/>
                  </a:lnTo>
                  <a:lnTo>
                    <a:pt x="97" y="51"/>
                  </a:lnTo>
                  <a:lnTo>
                    <a:pt x="100" y="47"/>
                  </a:lnTo>
                  <a:lnTo>
                    <a:pt x="107" y="39"/>
                  </a:lnTo>
                  <a:lnTo>
                    <a:pt x="109" y="32"/>
                  </a:lnTo>
                  <a:lnTo>
                    <a:pt x="115" y="21"/>
                  </a:lnTo>
                  <a:lnTo>
                    <a:pt x="122" y="12"/>
                  </a:lnTo>
                  <a:lnTo>
                    <a:pt x="122" y="6"/>
                  </a:lnTo>
                  <a:lnTo>
                    <a:pt x="128" y="3"/>
                  </a:lnTo>
                  <a:lnTo>
                    <a:pt x="130" y="0"/>
                  </a:lnTo>
                  <a:lnTo>
                    <a:pt x="134" y="0"/>
                  </a:lnTo>
                  <a:lnTo>
                    <a:pt x="137" y="0"/>
                  </a:lnTo>
                  <a:lnTo>
                    <a:pt x="143" y="0"/>
                  </a:lnTo>
                  <a:lnTo>
                    <a:pt x="146" y="3"/>
                  </a:lnTo>
                  <a:lnTo>
                    <a:pt x="152" y="6"/>
                  </a:lnTo>
                  <a:lnTo>
                    <a:pt x="158"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44" name="Freeform 96"/>
            <p:cNvSpPr>
              <a:spLocks/>
            </p:cNvSpPr>
            <p:nvPr/>
          </p:nvSpPr>
          <p:spPr bwMode="ltGray">
            <a:xfrm>
              <a:off x="737" y="1144"/>
              <a:ext cx="156" cy="74"/>
            </a:xfrm>
            <a:custGeom>
              <a:avLst/>
              <a:gdLst>
                <a:gd name="T0" fmla="*/ 0 w 156"/>
                <a:gd name="T1" fmla="*/ 43 h 74"/>
                <a:gd name="T2" fmla="*/ 4 w 156"/>
                <a:gd name="T3" fmla="*/ 46 h 74"/>
                <a:gd name="T4" fmla="*/ 9 w 156"/>
                <a:gd name="T5" fmla="*/ 48 h 74"/>
                <a:gd name="T6" fmla="*/ 15 w 156"/>
                <a:gd name="T7" fmla="*/ 48 h 74"/>
                <a:gd name="T8" fmla="*/ 22 w 156"/>
                <a:gd name="T9" fmla="*/ 48 h 74"/>
                <a:gd name="T10" fmla="*/ 27 w 156"/>
                <a:gd name="T11" fmla="*/ 48 h 74"/>
                <a:gd name="T12" fmla="*/ 30 w 156"/>
                <a:gd name="T13" fmla="*/ 46 h 74"/>
                <a:gd name="T14" fmla="*/ 37 w 156"/>
                <a:gd name="T15" fmla="*/ 43 h 74"/>
                <a:gd name="T16" fmla="*/ 43 w 156"/>
                <a:gd name="T17" fmla="*/ 37 h 74"/>
                <a:gd name="T18" fmla="*/ 45 w 156"/>
                <a:gd name="T19" fmla="*/ 30 h 74"/>
                <a:gd name="T20" fmla="*/ 49 w 156"/>
                <a:gd name="T21" fmla="*/ 25 h 74"/>
                <a:gd name="T22" fmla="*/ 52 w 156"/>
                <a:gd name="T23" fmla="*/ 18 h 74"/>
                <a:gd name="T24" fmla="*/ 58 w 156"/>
                <a:gd name="T25" fmla="*/ 12 h 74"/>
                <a:gd name="T26" fmla="*/ 64 w 156"/>
                <a:gd name="T27" fmla="*/ 7 h 74"/>
                <a:gd name="T28" fmla="*/ 70 w 156"/>
                <a:gd name="T29" fmla="*/ 3 h 74"/>
                <a:gd name="T30" fmla="*/ 76 w 156"/>
                <a:gd name="T31" fmla="*/ 0 h 74"/>
                <a:gd name="T32" fmla="*/ 85 w 156"/>
                <a:gd name="T33" fmla="*/ 0 h 74"/>
                <a:gd name="T34" fmla="*/ 91 w 156"/>
                <a:gd name="T35" fmla="*/ 0 h 74"/>
                <a:gd name="T36" fmla="*/ 95 w 156"/>
                <a:gd name="T37" fmla="*/ 0 h 74"/>
                <a:gd name="T38" fmla="*/ 100 w 156"/>
                <a:gd name="T39" fmla="*/ 7 h 74"/>
                <a:gd name="T40" fmla="*/ 106 w 156"/>
                <a:gd name="T41" fmla="*/ 9 h 74"/>
                <a:gd name="T42" fmla="*/ 110 w 156"/>
                <a:gd name="T43" fmla="*/ 12 h 74"/>
                <a:gd name="T44" fmla="*/ 118 w 156"/>
                <a:gd name="T45" fmla="*/ 15 h 74"/>
                <a:gd name="T46" fmla="*/ 125 w 156"/>
                <a:gd name="T47" fmla="*/ 18 h 74"/>
                <a:gd name="T48" fmla="*/ 130 w 156"/>
                <a:gd name="T49" fmla="*/ 18 h 74"/>
                <a:gd name="T50" fmla="*/ 136 w 156"/>
                <a:gd name="T51" fmla="*/ 18 h 74"/>
                <a:gd name="T52" fmla="*/ 140 w 156"/>
                <a:gd name="T53" fmla="*/ 18 h 74"/>
                <a:gd name="T54" fmla="*/ 146 w 156"/>
                <a:gd name="T55" fmla="*/ 18 h 74"/>
                <a:gd name="T56" fmla="*/ 151 w 156"/>
                <a:gd name="T57" fmla="*/ 15 h 74"/>
                <a:gd name="T58" fmla="*/ 155 w 156"/>
                <a:gd name="T59" fmla="*/ 12 h 74"/>
                <a:gd name="T60" fmla="*/ 155 w 156"/>
                <a:gd name="T61" fmla="*/ 18 h 74"/>
                <a:gd name="T62" fmla="*/ 151 w 156"/>
                <a:gd name="T63" fmla="*/ 22 h 74"/>
                <a:gd name="T64" fmla="*/ 146 w 156"/>
                <a:gd name="T65" fmla="*/ 25 h 74"/>
                <a:gd name="T66" fmla="*/ 143 w 156"/>
                <a:gd name="T67" fmla="*/ 27 h 74"/>
                <a:gd name="T68" fmla="*/ 136 w 156"/>
                <a:gd name="T69" fmla="*/ 27 h 74"/>
                <a:gd name="T70" fmla="*/ 133 w 156"/>
                <a:gd name="T71" fmla="*/ 27 h 74"/>
                <a:gd name="T72" fmla="*/ 128 w 156"/>
                <a:gd name="T73" fmla="*/ 27 h 74"/>
                <a:gd name="T74" fmla="*/ 121 w 156"/>
                <a:gd name="T75" fmla="*/ 25 h 74"/>
                <a:gd name="T76" fmla="*/ 115 w 156"/>
                <a:gd name="T77" fmla="*/ 18 h 74"/>
                <a:gd name="T78" fmla="*/ 106 w 156"/>
                <a:gd name="T79" fmla="*/ 15 h 74"/>
                <a:gd name="T80" fmla="*/ 103 w 156"/>
                <a:gd name="T81" fmla="*/ 12 h 74"/>
                <a:gd name="T82" fmla="*/ 97 w 156"/>
                <a:gd name="T83" fmla="*/ 12 h 74"/>
                <a:gd name="T84" fmla="*/ 88 w 156"/>
                <a:gd name="T85" fmla="*/ 12 h 74"/>
                <a:gd name="T86" fmla="*/ 82 w 156"/>
                <a:gd name="T87" fmla="*/ 12 h 74"/>
                <a:gd name="T88" fmla="*/ 79 w 156"/>
                <a:gd name="T89" fmla="*/ 12 h 74"/>
                <a:gd name="T90" fmla="*/ 73 w 156"/>
                <a:gd name="T91" fmla="*/ 12 h 74"/>
                <a:gd name="T92" fmla="*/ 67 w 156"/>
                <a:gd name="T93" fmla="*/ 15 h 74"/>
                <a:gd name="T94" fmla="*/ 64 w 156"/>
                <a:gd name="T95" fmla="*/ 18 h 74"/>
                <a:gd name="T96" fmla="*/ 58 w 156"/>
                <a:gd name="T97" fmla="*/ 22 h 74"/>
                <a:gd name="T98" fmla="*/ 55 w 156"/>
                <a:gd name="T99" fmla="*/ 25 h 74"/>
                <a:gd name="T100" fmla="*/ 52 w 156"/>
                <a:gd name="T101" fmla="*/ 33 h 74"/>
                <a:gd name="T102" fmla="*/ 45 w 156"/>
                <a:gd name="T103" fmla="*/ 43 h 74"/>
                <a:gd name="T104" fmla="*/ 43 w 156"/>
                <a:gd name="T105" fmla="*/ 48 h 74"/>
                <a:gd name="T106" fmla="*/ 37 w 156"/>
                <a:gd name="T107" fmla="*/ 61 h 74"/>
                <a:gd name="T108" fmla="*/ 34 w 156"/>
                <a:gd name="T109" fmla="*/ 67 h 74"/>
                <a:gd name="T110" fmla="*/ 30 w 156"/>
                <a:gd name="T111" fmla="*/ 70 h 74"/>
                <a:gd name="T112" fmla="*/ 27 w 156"/>
                <a:gd name="T113" fmla="*/ 73 h 74"/>
                <a:gd name="T114" fmla="*/ 22 w 156"/>
                <a:gd name="T115" fmla="*/ 73 h 74"/>
                <a:gd name="T116" fmla="*/ 19 w 156"/>
                <a:gd name="T117" fmla="*/ 73 h 74"/>
                <a:gd name="T118" fmla="*/ 15 w 156"/>
                <a:gd name="T119" fmla="*/ 73 h 74"/>
                <a:gd name="T120" fmla="*/ 9 w 156"/>
                <a:gd name="T121" fmla="*/ 70 h 74"/>
                <a:gd name="T122" fmla="*/ 7 w 156"/>
                <a:gd name="T123" fmla="*/ 67 h 74"/>
                <a:gd name="T124" fmla="*/ 0 w 156"/>
                <a:gd name="T125" fmla="*/ 4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 h="74">
                  <a:moveTo>
                    <a:pt x="0" y="43"/>
                  </a:moveTo>
                  <a:lnTo>
                    <a:pt x="4" y="46"/>
                  </a:lnTo>
                  <a:lnTo>
                    <a:pt x="9" y="48"/>
                  </a:lnTo>
                  <a:lnTo>
                    <a:pt x="15" y="48"/>
                  </a:lnTo>
                  <a:lnTo>
                    <a:pt x="22" y="48"/>
                  </a:lnTo>
                  <a:lnTo>
                    <a:pt x="27" y="48"/>
                  </a:lnTo>
                  <a:lnTo>
                    <a:pt x="30" y="46"/>
                  </a:lnTo>
                  <a:lnTo>
                    <a:pt x="37" y="43"/>
                  </a:lnTo>
                  <a:lnTo>
                    <a:pt x="43" y="37"/>
                  </a:lnTo>
                  <a:lnTo>
                    <a:pt x="45" y="30"/>
                  </a:lnTo>
                  <a:lnTo>
                    <a:pt x="49" y="25"/>
                  </a:lnTo>
                  <a:lnTo>
                    <a:pt x="52" y="18"/>
                  </a:lnTo>
                  <a:lnTo>
                    <a:pt x="58" y="12"/>
                  </a:lnTo>
                  <a:lnTo>
                    <a:pt x="64" y="7"/>
                  </a:lnTo>
                  <a:lnTo>
                    <a:pt x="70" y="3"/>
                  </a:lnTo>
                  <a:lnTo>
                    <a:pt x="76" y="0"/>
                  </a:lnTo>
                  <a:lnTo>
                    <a:pt x="85" y="0"/>
                  </a:lnTo>
                  <a:lnTo>
                    <a:pt x="91" y="0"/>
                  </a:lnTo>
                  <a:lnTo>
                    <a:pt x="95" y="0"/>
                  </a:lnTo>
                  <a:lnTo>
                    <a:pt x="100" y="7"/>
                  </a:lnTo>
                  <a:lnTo>
                    <a:pt x="106" y="9"/>
                  </a:lnTo>
                  <a:lnTo>
                    <a:pt x="110" y="12"/>
                  </a:lnTo>
                  <a:lnTo>
                    <a:pt x="118" y="15"/>
                  </a:lnTo>
                  <a:lnTo>
                    <a:pt x="125" y="18"/>
                  </a:lnTo>
                  <a:lnTo>
                    <a:pt x="130" y="18"/>
                  </a:lnTo>
                  <a:lnTo>
                    <a:pt x="136" y="18"/>
                  </a:lnTo>
                  <a:lnTo>
                    <a:pt x="140" y="18"/>
                  </a:lnTo>
                  <a:lnTo>
                    <a:pt x="146" y="18"/>
                  </a:lnTo>
                  <a:lnTo>
                    <a:pt x="151" y="15"/>
                  </a:lnTo>
                  <a:lnTo>
                    <a:pt x="155" y="12"/>
                  </a:lnTo>
                  <a:lnTo>
                    <a:pt x="155" y="18"/>
                  </a:lnTo>
                  <a:lnTo>
                    <a:pt x="151" y="22"/>
                  </a:lnTo>
                  <a:lnTo>
                    <a:pt x="146" y="25"/>
                  </a:lnTo>
                  <a:lnTo>
                    <a:pt x="143" y="27"/>
                  </a:lnTo>
                  <a:lnTo>
                    <a:pt x="136" y="27"/>
                  </a:lnTo>
                  <a:lnTo>
                    <a:pt x="133" y="27"/>
                  </a:lnTo>
                  <a:lnTo>
                    <a:pt x="128" y="27"/>
                  </a:lnTo>
                  <a:lnTo>
                    <a:pt x="121" y="25"/>
                  </a:lnTo>
                  <a:lnTo>
                    <a:pt x="115" y="18"/>
                  </a:lnTo>
                  <a:lnTo>
                    <a:pt x="106" y="15"/>
                  </a:lnTo>
                  <a:lnTo>
                    <a:pt x="103" y="12"/>
                  </a:lnTo>
                  <a:lnTo>
                    <a:pt x="97" y="12"/>
                  </a:lnTo>
                  <a:lnTo>
                    <a:pt x="88" y="12"/>
                  </a:lnTo>
                  <a:lnTo>
                    <a:pt x="82" y="12"/>
                  </a:lnTo>
                  <a:lnTo>
                    <a:pt x="79" y="12"/>
                  </a:lnTo>
                  <a:lnTo>
                    <a:pt x="73" y="12"/>
                  </a:lnTo>
                  <a:lnTo>
                    <a:pt x="67" y="15"/>
                  </a:lnTo>
                  <a:lnTo>
                    <a:pt x="64" y="18"/>
                  </a:lnTo>
                  <a:lnTo>
                    <a:pt x="58" y="22"/>
                  </a:lnTo>
                  <a:lnTo>
                    <a:pt x="55" y="25"/>
                  </a:lnTo>
                  <a:lnTo>
                    <a:pt x="52" y="33"/>
                  </a:lnTo>
                  <a:lnTo>
                    <a:pt x="45" y="43"/>
                  </a:lnTo>
                  <a:lnTo>
                    <a:pt x="43" y="48"/>
                  </a:lnTo>
                  <a:lnTo>
                    <a:pt x="37" y="61"/>
                  </a:lnTo>
                  <a:lnTo>
                    <a:pt x="34" y="67"/>
                  </a:lnTo>
                  <a:lnTo>
                    <a:pt x="30" y="70"/>
                  </a:lnTo>
                  <a:lnTo>
                    <a:pt x="27" y="73"/>
                  </a:lnTo>
                  <a:lnTo>
                    <a:pt x="22" y="73"/>
                  </a:lnTo>
                  <a:lnTo>
                    <a:pt x="19" y="73"/>
                  </a:lnTo>
                  <a:lnTo>
                    <a:pt x="15" y="73"/>
                  </a:lnTo>
                  <a:lnTo>
                    <a:pt x="9" y="70"/>
                  </a:lnTo>
                  <a:lnTo>
                    <a:pt x="7" y="67"/>
                  </a:lnTo>
                  <a:lnTo>
                    <a:pt x="0" y="4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45" name="Freeform 97"/>
            <p:cNvSpPr>
              <a:spLocks/>
            </p:cNvSpPr>
            <p:nvPr/>
          </p:nvSpPr>
          <p:spPr bwMode="ltGray">
            <a:xfrm>
              <a:off x="1343" y="1062"/>
              <a:ext cx="60" cy="81"/>
            </a:xfrm>
            <a:custGeom>
              <a:avLst/>
              <a:gdLst>
                <a:gd name="T0" fmla="*/ 59 w 60"/>
                <a:gd name="T1" fmla="*/ 0 h 81"/>
                <a:gd name="T2" fmla="*/ 0 w 60"/>
                <a:gd name="T3" fmla="*/ 30 h 81"/>
                <a:gd name="T4" fmla="*/ 45 w 60"/>
                <a:gd name="T5" fmla="*/ 80 h 81"/>
                <a:gd name="T6" fmla="*/ 59 w 60"/>
                <a:gd name="T7" fmla="*/ 0 h 81"/>
              </a:gdLst>
              <a:ahLst/>
              <a:cxnLst>
                <a:cxn ang="0">
                  <a:pos x="T0" y="T1"/>
                </a:cxn>
                <a:cxn ang="0">
                  <a:pos x="T2" y="T3"/>
                </a:cxn>
                <a:cxn ang="0">
                  <a:pos x="T4" y="T5"/>
                </a:cxn>
                <a:cxn ang="0">
                  <a:pos x="T6" y="T7"/>
                </a:cxn>
              </a:cxnLst>
              <a:rect l="0" t="0" r="r" b="b"/>
              <a:pathLst>
                <a:path w="60" h="81">
                  <a:moveTo>
                    <a:pt x="59" y="0"/>
                  </a:moveTo>
                  <a:lnTo>
                    <a:pt x="0" y="30"/>
                  </a:lnTo>
                  <a:lnTo>
                    <a:pt x="45" y="80"/>
                  </a:lnTo>
                  <a:lnTo>
                    <a:pt x="59"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46" name="Rectangle 98"/>
            <p:cNvSpPr>
              <a:spLocks noChangeArrowheads="1"/>
            </p:cNvSpPr>
            <p:nvPr/>
          </p:nvSpPr>
          <p:spPr bwMode="ltGray">
            <a:xfrm>
              <a:off x="2203" y="1137"/>
              <a:ext cx="52" cy="56"/>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2147" name="Freeform 99"/>
            <p:cNvSpPr>
              <a:spLocks/>
            </p:cNvSpPr>
            <p:nvPr/>
          </p:nvSpPr>
          <p:spPr bwMode="ltGray">
            <a:xfrm>
              <a:off x="1211" y="1224"/>
              <a:ext cx="55" cy="66"/>
            </a:xfrm>
            <a:custGeom>
              <a:avLst/>
              <a:gdLst>
                <a:gd name="T0" fmla="*/ 30 w 55"/>
                <a:gd name="T1" fmla="*/ 0 h 66"/>
                <a:gd name="T2" fmla="*/ 0 w 55"/>
                <a:gd name="T3" fmla="*/ 18 h 66"/>
                <a:gd name="T4" fmla="*/ 16 w 55"/>
                <a:gd name="T5" fmla="*/ 65 h 66"/>
                <a:gd name="T6" fmla="*/ 54 w 55"/>
                <a:gd name="T7" fmla="*/ 42 h 66"/>
                <a:gd name="T8" fmla="*/ 30 w 55"/>
                <a:gd name="T9" fmla="*/ 0 h 66"/>
              </a:gdLst>
              <a:ahLst/>
              <a:cxnLst>
                <a:cxn ang="0">
                  <a:pos x="T0" y="T1"/>
                </a:cxn>
                <a:cxn ang="0">
                  <a:pos x="T2" y="T3"/>
                </a:cxn>
                <a:cxn ang="0">
                  <a:pos x="T4" y="T5"/>
                </a:cxn>
                <a:cxn ang="0">
                  <a:pos x="T6" y="T7"/>
                </a:cxn>
                <a:cxn ang="0">
                  <a:pos x="T8" y="T9"/>
                </a:cxn>
              </a:cxnLst>
              <a:rect l="0" t="0" r="r" b="b"/>
              <a:pathLst>
                <a:path w="55" h="66">
                  <a:moveTo>
                    <a:pt x="30" y="0"/>
                  </a:moveTo>
                  <a:lnTo>
                    <a:pt x="0" y="18"/>
                  </a:lnTo>
                  <a:lnTo>
                    <a:pt x="16" y="65"/>
                  </a:lnTo>
                  <a:lnTo>
                    <a:pt x="54" y="42"/>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48" name="Freeform 100"/>
            <p:cNvSpPr>
              <a:spLocks/>
            </p:cNvSpPr>
            <p:nvPr/>
          </p:nvSpPr>
          <p:spPr bwMode="ltGray">
            <a:xfrm>
              <a:off x="2902" y="1082"/>
              <a:ext cx="232" cy="116"/>
            </a:xfrm>
            <a:custGeom>
              <a:avLst/>
              <a:gdLst>
                <a:gd name="T0" fmla="*/ 0 w 232"/>
                <a:gd name="T1" fmla="*/ 111 h 116"/>
                <a:gd name="T2" fmla="*/ 9 w 232"/>
                <a:gd name="T3" fmla="*/ 115 h 116"/>
                <a:gd name="T4" fmla="*/ 19 w 232"/>
                <a:gd name="T5" fmla="*/ 115 h 116"/>
                <a:gd name="T6" fmla="*/ 30 w 232"/>
                <a:gd name="T7" fmla="*/ 115 h 116"/>
                <a:gd name="T8" fmla="*/ 40 w 232"/>
                <a:gd name="T9" fmla="*/ 111 h 116"/>
                <a:gd name="T10" fmla="*/ 49 w 232"/>
                <a:gd name="T11" fmla="*/ 108 h 116"/>
                <a:gd name="T12" fmla="*/ 61 w 232"/>
                <a:gd name="T13" fmla="*/ 105 h 116"/>
                <a:gd name="T14" fmla="*/ 64 w 232"/>
                <a:gd name="T15" fmla="*/ 102 h 116"/>
                <a:gd name="T16" fmla="*/ 73 w 232"/>
                <a:gd name="T17" fmla="*/ 93 h 116"/>
                <a:gd name="T18" fmla="*/ 76 w 232"/>
                <a:gd name="T19" fmla="*/ 84 h 116"/>
                <a:gd name="T20" fmla="*/ 82 w 232"/>
                <a:gd name="T21" fmla="*/ 77 h 116"/>
                <a:gd name="T22" fmla="*/ 85 w 232"/>
                <a:gd name="T23" fmla="*/ 72 h 116"/>
                <a:gd name="T24" fmla="*/ 95 w 232"/>
                <a:gd name="T25" fmla="*/ 56 h 116"/>
                <a:gd name="T26" fmla="*/ 110 w 232"/>
                <a:gd name="T27" fmla="*/ 43 h 116"/>
                <a:gd name="T28" fmla="*/ 116 w 232"/>
                <a:gd name="T29" fmla="*/ 38 h 116"/>
                <a:gd name="T30" fmla="*/ 131 w 232"/>
                <a:gd name="T31" fmla="*/ 31 h 116"/>
                <a:gd name="T32" fmla="*/ 146 w 232"/>
                <a:gd name="T33" fmla="*/ 25 h 116"/>
                <a:gd name="T34" fmla="*/ 155 w 232"/>
                <a:gd name="T35" fmla="*/ 22 h 116"/>
                <a:gd name="T36" fmla="*/ 167 w 232"/>
                <a:gd name="T37" fmla="*/ 18 h 116"/>
                <a:gd name="T38" fmla="*/ 176 w 232"/>
                <a:gd name="T39" fmla="*/ 22 h 116"/>
                <a:gd name="T40" fmla="*/ 191 w 232"/>
                <a:gd name="T41" fmla="*/ 25 h 116"/>
                <a:gd name="T42" fmla="*/ 206 w 232"/>
                <a:gd name="T43" fmla="*/ 31 h 116"/>
                <a:gd name="T44" fmla="*/ 216 w 232"/>
                <a:gd name="T45" fmla="*/ 38 h 116"/>
                <a:gd name="T46" fmla="*/ 219 w 232"/>
                <a:gd name="T47" fmla="*/ 46 h 116"/>
                <a:gd name="T48" fmla="*/ 231 w 232"/>
                <a:gd name="T49" fmla="*/ 13 h 116"/>
                <a:gd name="T50" fmla="*/ 222 w 232"/>
                <a:gd name="T51" fmla="*/ 10 h 116"/>
                <a:gd name="T52" fmla="*/ 209 w 232"/>
                <a:gd name="T53" fmla="*/ 3 h 116"/>
                <a:gd name="T54" fmla="*/ 194 w 232"/>
                <a:gd name="T55" fmla="*/ 0 h 116"/>
                <a:gd name="T56" fmla="*/ 182 w 232"/>
                <a:gd name="T57" fmla="*/ 0 h 116"/>
                <a:gd name="T58" fmla="*/ 167 w 232"/>
                <a:gd name="T59" fmla="*/ 0 h 116"/>
                <a:gd name="T60" fmla="*/ 155 w 232"/>
                <a:gd name="T61" fmla="*/ 3 h 116"/>
                <a:gd name="T62" fmla="*/ 143 w 232"/>
                <a:gd name="T63" fmla="*/ 10 h 116"/>
                <a:gd name="T64" fmla="*/ 131 w 232"/>
                <a:gd name="T65" fmla="*/ 13 h 116"/>
                <a:gd name="T66" fmla="*/ 125 w 232"/>
                <a:gd name="T67" fmla="*/ 18 h 116"/>
                <a:gd name="T68" fmla="*/ 113 w 232"/>
                <a:gd name="T69" fmla="*/ 31 h 116"/>
                <a:gd name="T70" fmla="*/ 100 w 232"/>
                <a:gd name="T71" fmla="*/ 43 h 116"/>
                <a:gd name="T72" fmla="*/ 88 w 232"/>
                <a:gd name="T73" fmla="*/ 56 h 116"/>
                <a:gd name="T74" fmla="*/ 80 w 232"/>
                <a:gd name="T75" fmla="*/ 69 h 116"/>
                <a:gd name="T76" fmla="*/ 73 w 232"/>
                <a:gd name="T77" fmla="*/ 74 h 116"/>
                <a:gd name="T78" fmla="*/ 61 w 232"/>
                <a:gd name="T79" fmla="*/ 84 h 116"/>
                <a:gd name="T80" fmla="*/ 52 w 232"/>
                <a:gd name="T81" fmla="*/ 87 h 116"/>
                <a:gd name="T82" fmla="*/ 45 w 232"/>
                <a:gd name="T83" fmla="*/ 90 h 116"/>
                <a:gd name="T84" fmla="*/ 34 w 232"/>
                <a:gd name="T85" fmla="*/ 90 h 116"/>
                <a:gd name="T86" fmla="*/ 25 w 232"/>
                <a:gd name="T87" fmla="*/ 90 h 116"/>
                <a:gd name="T88" fmla="*/ 19 w 232"/>
                <a:gd name="T89" fmla="*/ 87 h 116"/>
                <a:gd name="T90" fmla="*/ 7 w 232"/>
                <a:gd name="T91" fmla="*/ 80 h 116"/>
                <a:gd name="T92" fmla="*/ 0 w 232"/>
                <a:gd name="T93" fmla="*/ 1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2" h="116">
                  <a:moveTo>
                    <a:pt x="0" y="111"/>
                  </a:moveTo>
                  <a:lnTo>
                    <a:pt x="9" y="115"/>
                  </a:lnTo>
                  <a:lnTo>
                    <a:pt x="19" y="115"/>
                  </a:lnTo>
                  <a:lnTo>
                    <a:pt x="30" y="115"/>
                  </a:lnTo>
                  <a:lnTo>
                    <a:pt x="40" y="111"/>
                  </a:lnTo>
                  <a:lnTo>
                    <a:pt x="49" y="108"/>
                  </a:lnTo>
                  <a:lnTo>
                    <a:pt x="61" y="105"/>
                  </a:lnTo>
                  <a:lnTo>
                    <a:pt x="64" y="102"/>
                  </a:lnTo>
                  <a:lnTo>
                    <a:pt x="73" y="93"/>
                  </a:lnTo>
                  <a:lnTo>
                    <a:pt x="76" y="84"/>
                  </a:lnTo>
                  <a:lnTo>
                    <a:pt x="82" y="77"/>
                  </a:lnTo>
                  <a:lnTo>
                    <a:pt x="85" y="72"/>
                  </a:lnTo>
                  <a:lnTo>
                    <a:pt x="95" y="56"/>
                  </a:lnTo>
                  <a:lnTo>
                    <a:pt x="110" y="43"/>
                  </a:lnTo>
                  <a:lnTo>
                    <a:pt x="116" y="38"/>
                  </a:lnTo>
                  <a:lnTo>
                    <a:pt x="131" y="31"/>
                  </a:lnTo>
                  <a:lnTo>
                    <a:pt x="146" y="25"/>
                  </a:lnTo>
                  <a:lnTo>
                    <a:pt x="155" y="22"/>
                  </a:lnTo>
                  <a:lnTo>
                    <a:pt x="167" y="18"/>
                  </a:lnTo>
                  <a:lnTo>
                    <a:pt x="176" y="22"/>
                  </a:lnTo>
                  <a:lnTo>
                    <a:pt x="191" y="25"/>
                  </a:lnTo>
                  <a:lnTo>
                    <a:pt x="206" y="31"/>
                  </a:lnTo>
                  <a:lnTo>
                    <a:pt x="216" y="38"/>
                  </a:lnTo>
                  <a:lnTo>
                    <a:pt x="219" y="46"/>
                  </a:lnTo>
                  <a:lnTo>
                    <a:pt x="231" y="13"/>
                  </a:lnTo>
                  <a:lnTo>
                    <a:pt x="222" y="10"/>
                  </a:lnTo>
                  <a:lnTo>
                    <a:pt x="209" y="3"/>
                  </a:lnTo>
                  <a:lnTo>
                    <a:pt x="194" y="0"/>
                  </a:lnTo>
                  <a:lnTo>
                    <a:pt x="182" y="0"/>
                  </a:lnTo>
                  <a:lnTo>
                    <a:pt x="167" y="0"/>
                  </a:lnTo>
                  <a:lnTo>
                    <a:pt x="155" y="3"/>
                  </a:lnTo>
                  <a:lnTo>
                    <a:pt x="143" y="10"/>
                  </a:lnTo>
                  <a:lnTo>
                    <a:pt x="131" y="13"/>
                  </a:lnTo>
                  <a:lnTo>
                    <a:pt x="125" y="18"/>
                  </a:lnTo>
                  <a:lnTo>
                    <a:pt x="113" y="31"/>
                  </a:lnTo>
                  <a:lnTo>
                    <a:pt x="100" y="43"/>
                  </a:lnTo>
                  <a:lnTo>
                    <a:pt x="88" y="56"/>
                  </a:lnTo>
                  <a:lnTo>
                    <a:pt x="80" y="69"/>
                  </a:lnTo>
                  <a:lnTo>
                    <a:pt x="73" y="74"/>
                  </a:lnTo>
                  <a:lnTo>
                    <a:pt x="61" y="84"/>
                  </a:lnTo>
                  <a:lnTo>
                    <a:pt x="52" y="87"/>
                  </a:lnTo>
                  <a:lnTo>
                    <a:pt x="45" y="90"/>
                  </a:lnTo>
                  <a:lnTo>
                    <a:pt x="34" y="90"/>
                  </a:lnTo>
                  <a:lnTo>
                    <a:pt x="25" y="90"/>
                  </a:lnTo>
                  <a:lnTo>
                    <a:pt x="19" y="87"/>
                  </a:lnTo>
                  <a:lnTo>
                    <a:pt x="7" y="80"/>
                  </a:lnTo>
                  <a:lnTo>
                    <a:pt x="0" y="11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49" name="Freeform 101"/>
            <p:cNvSpPr>
              <a:spLocks/>
            </p:cNvSpPr>
            <p:nvPr/>
          </p:nvSpPr>
          <p:spPr bwMode="ltGray">
            <a:xfrm>
              <a:off x="2874" y="1317"/>
              <a:ext cx="56" cy="102"/>
            </a:xfrm>
            <a:custGeom>
              <a:avLst/>
              <a:gdLst>
                <a:gd name="T0" fmla="*/ 14 w 56"/>
                <a:gd name="T1" fmla="*/ 0 h 102"/>
                <a:gd name="T2" fmla="*/ 0 w 56"/>
                <a:gd name="T3" fmla="*/ 101 h 102"/>
                <a:gd name="T4" fmla="*/ 55 w 56"/>
                <a:gd name="T5" fmla="*/ 49 h 102"/>
                <a:gd name="T6" fmla="*/ 14 w 56"/>
                <a:gd name="T7" fmla="*/ 0 h 102"/>
              </a:gdLst>
              <a:ahLst/>
              <a:cxnLst>
                <a:cxn ang="0">
                  <a:pos x="T0" y="T1"/>
                </a:cxn>
                <a:cxn ang="0">
                  <a:pos x="T2" y="T3"/>
                </a:cxn>
                <a:cxn ang="0">
                  <a:pos x="T4" y="T5"/>
                </a:cxn>
                <a:cxn ang="0">
                  <a:pos x="T6" y="T7"/>
                </a:cxn>
              </a:cxnLst>
              <a:rect l="0" t="0" r="r" b="b"/>
              <a:pathLst>
                <a:path w="56" h="102">
                  <a:moveTo>
                    <a:pt x="14" y="0"/>
                  </a:moveTo>
                  <a:lnTo>
                    <a:pt x="0" y="101"/>
                  </a:lnTo>
                  <a:lnTo>
                    <a:pt x="55" y="49"/>
                  </a:lnTo>
                  <a:lnTo>
                    <a:pt x="14"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2150" name="Freeform 102"/>
            <p:cNvSpPr>
              <a:spLocks/>
            </p:cNvSpPr>
            <p:nvPr/>
          </p:nvSpPr>
          <p:spPr bwMode="ltGray">
            <a:xfrm>
              <a:off x="2682" y="1155"/>
              <a:ext cx="61" cy="81"/>
            </a:xfrm>
            <a:custGeom>
              <a:avLst/>
              <a:gdLst>
                <a:gd name="T0" fmla="*/ 0 w 61"/>
                <a:gd name="T1" fmla="*/ 0 h 81"/>
                <a:gd name="T2" fmla="*/ 60 w 61"/>
                <a:gd name="T3" fmla="*/ 31 h 81"/>
                <a:gd name="T4" fmla="*/ 18 w 61"/>
                <a:gd name="T5" fmla="*/ 80 h 81"/>
                <a:gd name="T6" fmla="*/ 0 w 61"/>
                <a:gd name="T7" fmla="*/ 0 h 81"/>
              </a:gdLst>
              <a:ahLst/>
              <a:cxnLst>
                <a:cxn ang="0">
                  <a:pos x="T0" y="T1"/>
                </a:cxn>
                <a:cxn ang="0">
                  <a:pos x="T2" y="T3"/>
                </a:cxn>
                <a:cxn ang="0">
                  <a:pos x="T4" y="T5"/>
                </a:cxn>
                <a:cxn ang="0">
                  <a:pos x="T6" y="T7"/>
                </a:cxn>
              </a:cxnLst>
              <a:rect l="0" t="0" r="r" b="b"/>
              <a:pathLst>
                <a:path w="61" h="81">
                  <a:moveTo>
                    <a:pt x="0" y="0"/>
                  </a:moveTo>
                  <a:lnTo>
                    <a:pt x="60" y="31"/>
                  </a:lnTo>
                  <a:lnTo>
                    <a:pt x="18" y="80"/>
                  </a:lnTo>
                  <a:lnTo>
                    <a:pt x="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grpSp>
      <p:sp>
        <p:nvSpPr>
          <p:cNvPr id="2152" name="Title"/>
          <p:cNvSpPr>
            <a:spLocks noGrp="1" noChangeArrowheads="1"/>
          </p:cNvSpPr>
          <p:nvPr>
            <p:ph type="ctrTitle" sz="quarter"/>
          </p:nvPr>
        </p:nvSpPr>
        <p:spPr>
          <a:xfrm>
            <a:off x="914400" y="2286000"/>
            <a:ext cx="10363200" cy="1143000"/>
          </a:xfrm>
        </p:spPr>
        <p:txBody>
          <a:bodyPr/>
          <a:lstStyle>
            <a:lvl1pPr>
              <a:defRPr/>
            </a:lvl1pPr>
          </a:lstStyle>
          <a:p>
            <a:pPr lvl="0"/>
            <a:r>
              <a:rPr lang="en-US" altLang="en-US" noProof="0"/>
              <a:t>Click to edit Master title style</a:t>
            </a:r>
            <a:endParaRPr lang="en-US" altLang="en-US" noProof="0" dirty="0"/>
          </a:p>
        </p:txBody>
      </p:sp>
      <p:sp>
        <p:nvSpPr>
          <p:cNvPr id="2153" name="Subtitle"/>
          <p:cNvSpPr>
            <a:spLocks noGrp="1" noChangeArrowheads="1"/>
          </p:cNvSpPr>
          <p:nvPr>
            <p:ph type="subTitle" sz="quarter" idx="1"/>
          </p:nvPr>
        </p:nvSpPr>
        <p:spPr>
          <a:xfrm>
            <a:off x="1828800" y="3886200"/>
            <a:ext cx="8534400" cy="1752600"/>
          </a:xfrm>
        </p:spPr>
        <p:txBody>
          <a:bodyPr/>
          <a:lstStyle>
            <a:lvl1pPr marL="0" indent="0" algn="ctr">
              <a:buFontTx/>
              <a:buNone/>
              <a:defRPr/>
            </a:lvl1pPr>
          </a:lstStyle>
          <a:p>
            <a:pPr lvl="0"/>
            <a:r>
              <a:rPr lang="en-US" altLang="en-US" noProof="0"/>
              <a:t>Click to edit Master subtitle style</a:t>
            </a:r>
            <a:endParaRPr lang="en-US" altLang="en-US" noProof="0" dirty="0"/>
          </a:p>
        </p:txBody>
      </p:sp>
      <p:sp>
        <p:nvSpPr>
          <p:cNvPr id="2154" name="Date placeholder"/>
          <p:cNvSpPr>
            <a:spLocks noGrp="1" noChangeArrowheads="1"/>
          </p:cNvSpPr>
          <p:nvPr>
            <p:ph type="dt" sz="quarter" idx="2"/>
          </p:nvPr>
        </p:nvSpPr>
        <p:spPr/>
        <p:txBody>
          <a:bodyPr/>
          <a:lstStyle>
            <a:lvl1pPr>
              <a:defRPr/>
            </a:lvl1pPr>
          </a:lstStyle>
          <a:p>
            <a:endParaRPr lang="en-US" altLang="en-US"/>
          </a:p>
        </p:txBody>
      </p:sp>
      <p:sp>
        <p:nvSpPr>
          <p:cNvPr id="2155" name="Footer placeholder"/>
          <p:cNvSpPr>
            <a:spLocks noGrp="1" noChangeArrowheads="1"/>
          </p:cNvSpPr>
          <p:nvPr>
            <p:ph type="ftr" sz="quarter" idx="3"/>
          </p:nvPr>
        </p:nvSpPr>
        <p:spPr/>
        <p:txBody>
          <a:bodyPr/>
          <a:lstStyle>
            <a:lvl1pPr>
              <a:defRPr/>
            </a:lvl1pPr>
          </a:lstStyle>
          <a:p>
            <a:endParaRPr lang="en-US" altLang="en-US"/>
          </a:p>
        </p:txBody>
      </p:sp>
      <p:sp>
        <p:nvSpPr>
          <p:cNvPr id="2156" name="Slide number placeholder"/>
          <p:cNvSpPr>
            <a:spLocks noGrp="1" noChangeArrowheads="1"/>
          </p:cNvSpPr>
          <p:nvPr>
            <p:ph type="sldNum" sz="quarter" idx="4"/>
          </p:nvPr>
        </p:nvSpPr>
        <p:spPr/>
        <p:txBody>
          <a:bodyPr/>
          <a:lstStyle>
            <a:lvl1pPr>
              <a:defRPr/>
            </a:lvl1pPr>
          </a:lstStyle>
          <a:p>
            <a:fld id="{C8B9DA4F-5764-4AC2-AA4D-06B94FF4AB84}" type="slidenum">
              <a:rPr lang="en-US" altLang="en-US"/>
              <a:pPr/>
              <a:t>‹#›</a:t>
            </a:fld>
            <a:endParaRPr lang="en-US" altLang="en-US"/>
          </a:p>
        </p:txBody>
      </p:sp>
    </p:spTree>
    <p:extLst>
      <p:ext uri="{BB962C8B-B14F-4D97-AF65-F5344CB8AC3E}">
        <p14:creationId xmlns:p14="http://schemas.microsoft.com/office/powerpoint/2010/main" val="1897783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E230196-2F84-40D3-AE00-01E0CA17507F}" type="slidenum">
              <a:rPr lang="en-US" altLang="en-US"/>
              <a:pPr/>
              <a:t>‹#›</a:t>
            </a:fld>
            <a:endParaRPr lang="en-US" altLang="en-US"/>
          </a:p>
        </p:txBody>
      </p:sp>
    </p:spTree>
    <p:extLst>
      <p:ext uri="{BB962C8B-B14F-4D97-AF65-F5344CB8AC3E}">
        <p14:creationId xmlns:p14="http://schemas.microsoft.com/office/powerpoint/2010/main" val="3203499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55BDE22-7494-4A62-A3A6-3AD1A02A1F30}" type="slidenum">
              <a:rPr lang="en-US" altLang="en-US"/>
              <a:pPr/>
              <a:t>‹#›</a:t>
            </a:fld>
            <a:endParaRPr lang="en-US" altLang="en-US"/>
          </a:p>
        </p:txBody>
      </p:sp>
    </p:spTree>
    <p:extLst>
      <p:ext uri="{BB962C8B-B14F-4D97-AF65-F5344CB8AC3E}">
        <p14:creationId xmlns:p14="http://schemas.microsoft.com/office/powerpoint/2010/main" val="2564681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8C795DA-9A52-4BB1-B65D-F1CA449FC81E}" type="slidenum">
              <a:rPr lang="en-US" altLang="en-US"/>
              <a:pPr/>
              <a:t>‹#›</a:t>
            </a:fld>
            <a:endParaRPr lang="en-US" altLang="en-US"/>
          </a:p>
        </p:txBody>
      </p:sp>
    </p:spTree>
    <p:extLst>
      <p:ext uri="{BB962C8B-B14F-4D97-AF65-F5344CB8AC3E}">
        <p14:creationId xmlns:p14="http://schemas.microsoft.com/office/powerpoint/2010/main" val="2488346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612648"/>
            <a:ext cx="10363200" cy="1143000"/>
          </a:xfrm>
        </p:spPr>
        <p:txBody>
          <a:bodyPr/>
          <a:lstStyle/>
          <a:p>
            <a:r>
              <a:rPr lang="en-US"/>
              <a:t>Click to edit Master title style</a:t>
            </a:r>
          </a:p>
        </p:txBody>
      </p:sp>
      <p:sp>
        <p:nvSpPr>
          <p:cNvPr id="3" name="Text Placeholder 2"/>
          <p:cNvSpPr>
            <a:spLocks noGrp="1"/>
          </p:cNvSpPr>
          <p:nvPr>
            <p:ph type="body" idx="1"/>
          </p:nvPr>
        </p:nvSpPr>
        <p:spPr>
          <a:xfrm>
            <a:off x="914400" y="1917571"/>
            <a:ext cx="5059680" cy="6906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2667000"/>
            <a:ext cx="5059680"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917571"/>
            <a:ext cx="5059680" cy="6906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667000"/>
            <a:ext cx="5059680"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8281E970-9C0F-40E6-B8D9-D58E05E381C6}" type="slidenum">
              <a:rPr lang="en-US" altLang="en-US"/>
              <a:pPr/>
              <a:t>‹#›</a:t>
            </a:fld>
            <a:endParaRPr lang="en-US" altLang="en-US"/>
          </a:p>
        </p:txBody>
      </p:sp>
    </p:spTree>
    <p:extLst>
      <p:ext uri="{BB962C8B-B14F-4D97-AF65-F5344CB8AC3E}">
        <p14:creationId xmlns:p14="http://schemas.microsoft.com/office/powerpoint/2010/main" val="3903534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90091406-E9A3-4AA0-8C01-345A87723460}" type="slidenum">
              <a:rPr lang="en-US" altLang="en-US"/>
              <a:pPr/>
              <a:t>‹#›</a:t>
            </a:fld>
            <a:endParaRPr lang="en-US" altLang="en-US"/>
          </a:p>
        </p:txBody>
      </p:sp>
    </p:spTree>
    <p:extLst>
      <p:ext uri="{BB962C8B-B14F-4D97-AF65-F5344CB8AC3E}">
        <p14:creationId xmlns:p14="http://schemas.microsoft.com/office/powerpoint/2010/main" val="2885177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38628785-45E7-4377-938E-62DE1CFE22D9}" type="slidenum">
              <a:rPr lang="en-US" altLang="en-US"/>
              <a:pPr/>
              <a:t>‹#›</a:t>
            </a:fld>
            <a:endParaRPr lang="en-US" altLang="en-US"/>
          </a:p>
        </p:txBody>
      </p:sp>
    </p:spTree>
    <p:extLst>
      <p:ext uri="{BB962C8B-B14F-4D97-AF65-F5344CB8AC3E}">
        <p14:creationId xmlns:p14="http://schemas.microsoft.com/office/powerpoint/2010/main" val="2674775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B9BA59B-2B25-4B6F-9CC6-A6D0470CC6D8}" type="slidenum">
              <a:rPr lang="en-US" altLang="en-US"/>
              <a:pPr/>
              <a:t>‹#›</a:t>
            </a:fld>
            <a:endParaRPr lang="en-US" altLang="en-US"/>
          </a:p>
        </p:txBody>
      </p:sp>
    </p:spTree>
    <p:extLst>
      <p:ext uri="{BB962C8B-B14F-4D97-AF65-F5344CB8AC3E}">
        <p14:creationId xmlns:p14="http://schemas.microsoft.com/office/powerpoint/2010/main" val="1278471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41BA6-0E89-45DC-88F3-95909E3C86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C4292B-B3CC-434B-8A51-2ECC1464506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57B6E8-5EDB-498F-94CA-B9A8FADFA5AA}"/>
              </a:ext>
            </a:extLst>
          </p:cNvPr>
          <p:cNvSpPr>
            <a:spLocks noGrp="1"/>
          </p:cNvSpPr>
          <p:nvPr>
            <p:ph type="dt" sz="half" idx="10"/>
          </p:nvPr>
        </p:nvSpPr>
        <p:spPr/>
        <p:txBody>
          <a:bodyPr/>
          <a:lstStyle/>
          <a:p>
            <a:fld id="{D8EDBD20-D8D5-4EE3-BE3D-A5CF0E50EC45}" type="datetime1">
              <a:rPr lang="en-US" smtClean="0"/>
              <a:t>12/15/2022</a:t>
            </a:fld>
            <a:endParaRPr lang="en-US"/>
          </a:p>
        </p:txBody>
      </p:sp>
      <p:sp>
        <p:nvSpPr>
          <p:cNvPr id="5" name="Footer Placeholder 4">
            <a:extLst>
              <a:ext uri="{FF2B5EF4-FFF2-40B4-BE49-F238E27FC236}">
                <a16:creationId xmlns:a16="http://schemas.microsoft.com/office/drawing/2014/main" id="{421BE347-05C4-40A9-8DC9-5C9A40B08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C3010-54D6-4FC7-B1D8-740C4F0F80A6}"/>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3187017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FD1F8BA-7EFE-40C0-8FF7-7CC3804C4085}" type="slidenum">
              <a:rPr lang="en-US" altLang="en-US"/>
              <a:pPr/>
              <a:t>‹#›</a:t>
            </a:fld>
            <a:endParaRPr lang="en-US" altLang="en-US"/>
          </a:p>
        </p:txBody>
      </p:sp>
    </p:spTree>
    <p:extLst>
      <p:ext uri="{BB962C8B-B14F-4D97-AF65-F5344CB8AC3E}">
        <p14:creationId xmlns:p14="http://schemas.microsoft.com/office/powerpoint/2010/main" val="593986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736AB22-400D-447B-B32D-AAF9CF602287}" type="slidenum">
              <a:rPr lang="en-US" altLang="en-US"/>
              <a:pPr/>
              <a:t>‹#›</a:t>
            </a:fld>
            <a:endParaRPr lang="en-US" altLang="en-US"/>
          </a:p>
        </p:txBody>
      </p:sp>
    </p:spTree>
    <p:extLst>
      <p:ext uri="{BB962C8B-B14F-4D97-AF65-F5344CB8AC3E}">
        <p14:creationId xmlns:p14="http://schemas.microsoft.com/office/powerpoint/2010/main" val="2761726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AC75CF4-1E93-4360-9143-87818250A507}" type="slidenum">
              <a:rPr lang="en-US" altLang="en-US"/>
              <a:pPr/>
              <a:t>‹#›</a:t>
            </a:fld>
            <a:endParaRPr lang="en-US" altLang="en-US"/>
          </a:p>
        </p:txBody>
      </p:sp>
    </p:spTree>
    <p:extLst>
      <p:ext uri="{BB962C8B-B14F-4D97-AF65-F5344CB8AC3E}">
        <p14:creationId xmlns:p14="http://schemas.microsoft.com/office/powerpoint/2010/main" val="980119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8A491-1031-4E3A-B808-1E634E781C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645475-48F1-4918-AF4B-89DC0FC15A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B6BA0A-50FD-4794-85FD-DF3338EC4E30}"/>
              </a:ext>
            </a:extLst>
          </p:cNvPr>
          <p:cNvSpPr>
            <a:spLocks noGrp="1"/>
          </p:cNvSpPr>
          <p:nvPr>
            <p:ph type="dt" sz="half" idx="10"/>
          </p:nvPr>
        </p:nvSpPr>
        <p:spPr/>
        <p:txBody>
          <a:bodyPr/>
          <a:lstStyle/>
          <a:p>
            <a:fld id="{A478E0B5-1E1B-4183-9CD7-8E32688C2551}" type="datetime1">
              <a:rPr lang="en-US" smtClean="0"/>
              <a:t>12/15/2022</a:t>
            </a:fld>
            <a:endParaRPr lang="en-US"/>
          </a:p>
        </p:txBody>
      </p:sp>
      <p:sp>
        <p:nvSpPr>
          <p:cNvPr id="5" name="Footer Placeholder 4">
            <a:extLst>
              <a:ext uri="{FF2B5EF4-FFF2-40B4-BE49-F238E27FC236}">
                <a16:creationId xmlns:a16="http://schemas.microsoft.com/office/drawing/2014/main" id="{63CABDE8-214B-4C45-8EAB-0524C7AE59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683844-D568-49DA-87DB-F14DEDE9A0C2}"/>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4264782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1712F-2B1D-464F-BE15-581C8D5A3F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61C1E-92DB-418B-8D01-F647B6DECA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DB8C11-FB34-4786-96C2-B17B322380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836552-1291-495E-ACCD-55BF6D1BD65F}"/>
              </a:ext>
            </a:extLst>
          </p:cNvPr>
          <p:cNvSpPr>
            <a:spLocks noGrp="1"/>
          </p:cNvSpPr>
          <p:nvPr>
            <p:ph type="dt" sz="half" idx="10"/>
          </p:nvPr>
        </p:nvSpPr>
        <p:spPr/>
        <p:txBody>
          <a:bodyPr/>
          <a:lstStyle/>
          <a:p>
            <a:fld id="{95BD5CF0-DA8E-4B01-AE75-5FB4EEDF5B39}" type="datetime1">
              <a:rPr lang="en-US" smtClean="0"/>
              <a:t>12/15/2022</a:t>
            </a:fld>
            <a:endParaRPr lang="en-US"/>
          </a:p>
        </p:txBody>
      </p:sp>
      <p:sp>
        <p:nvSpPr>
          <p:cNvPr id="6" name="Footer Placeholder 5">
            <a:extLst>
              <a:ext uri="{FF2B5EF4-FFF2-40B4-BE49-F238E27FC236}">
                <a16:creationId xmlns:a16="http://schemas.microsoft.com/office/drawing/2014/main" id="{ED56EC0A-2186-4CEE-8010-73BE771D25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2901DD-DFE1-4E27-939C-DC26BA13657E}"/>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3643387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29A6C-3014-4114-8AE8-C2BEA4B078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22EEEC-3705-42FC-ABA8-886E612FD0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4E43EC-3D71-4577-BC4F-20ABED4EB8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EE9131-E7F0-4D17-85FC-0EA1F9326B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6E4DD8-95C8-4D98-9936-746507B613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5DAA7E-3F64-4473-9241-98E16BC2F258}"/>
              </a:ext>
            </a:extLst>
          </p:cNvPr>
          <p:cNvSpPr>
            <a:spLocks noGrp="1"/>
          </p:cNvSpPr>
          <p:nvPr>
            <p:ph type="dt" sz="half" idx="10"/>
          </p:nvPr>
        </p:nvSpPr>
        <p:spPr/>
        <p:txBody>
          <a:bodyPr/>
          <a:lstStyle/>
          <a:p>
            <a:fld id="{D4D53ABE-E21D-4AB7-B09D-88F8905F57DC}" type="datetime1">
              <a:rPr lang="en-US" smtClean="0"/>
              <a:t>12/15/2022</a:t>
            </a:fld>
            <a:endParaRPr lang="en-US"/>
          </a:p>
        </p:txBody>
      </p:sp>
      <p:sp>
        <p:nvSpPr>
          <p:cNvPr id="8" name="Footer Placeholder 7">
            <a:extLst>
              <a:ext uri="{FF2B5EF4-FFF2-40B4-BE49-F238E27FC236}">
                <a16:creationId xmlns:a16="http://schemas.microsoft.com/office/drawing/2014/main" id="{4C71194C-31AB-44FE-8A4E-8D49F8FFC8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D470C8-1570-4835-BD82-3C0D25F1C5FF}"/>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1728337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34863-1C80-40AA-8A47-FE595D21CD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FB39C1-2582-407E-910E-8D15C60AD238}"/>
              </a:ext>
            </a:extLst>
          </p:cNvPr>
          <p:cNvSpPr>
            <a:spLocks noGrp="1"/>
          </p:cNvSpPr>
          <p:nvPr>
            <p:ph type="dt" sz="half" idx="10"/>
          </p:nvPr>
        </p:nvSpPr>
        <p:spPr/>
        <p:txBody>
          <a:bodyPr/>
          <a:lstStyle/>
          <a:p>
            <a:fld id="{F1B64B6D-8C18-411A-9166-543DE6A91638}" type="datetime1">
              <a:rPr lang="en-US" smtClean="0"/>
              <a:t>12/15/2022</a:t>
            </a:fld>
            <a:endParaRPr lang="en-US"/>
          </a:p>
        </p:txBody>
      </p:sp>
      <p:sp>
        <p:nvSpPr>
          <p:cNvPr id="4" name="Footer Placeholder 3">
            <a:extLst>
              <a:ext uri="{FF2B5EF4-FFF2-40B4-BE49-F238E27FC236}">
                <a16:creationId xmlns:a16="http://schemas.microsoft.com/office/drawing/2014/main" id="{1D8360A9-D1A6-480F-AE66-ECD0C832C2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F5029E-8559-46B6-A393-E03B8A241206}"/>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827026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A31890-9789-4A38-976A-D061517770E9}"/>
              </a:ext>
            </a:extLst>
          </p:cNvPr>
          <p:cNvSpPr>
            <a:spLocks noGrp="1"/>
          </p:cNvSpPr>
          <p:nvPr>
            <p:ph type="dt" sz="half" idx="10"/>
          </p:nvPr>
        </p:nvSpPr>
        <p:spPr/>
        <p:txBody>
          <a:bodyPr/>
          <a:lstStyle/>
          <a:p>
            <a:fld id="{AAF0F045-CD34-4FBC-B5CB-576E16021C75}" type="datetime1">
              <a:rPr lang="en-US" smtClean="0"/>
              <a:t>12/15/2022</a:t>
            </a:fld>
            <a:endParaRPr lang="en-US"/>
          </a:p>
        </p:txBody>
      </p:sp>
      <p:sp>
        <p:nvSpPr>
          <p:cNvPr id="3" name="Footer Placeholder 2">
            <a:extLst>
              <a:ext uri="{FF2B5EF4-FFF2-40B4-BE49-F238E27FC236}">
                <a16:creationId xmlns:a16="http://schemas.microsoft.com/office/drawing/2014/main" id="{07DEFF2F-A920-43F8-9C9E-F428B63119F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303679-CBAA-4E93-96C9-21449110A1CC}"/>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1937520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1A469-0597-4652-8AC4-3CBFF23818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67CDCA-19B7-4B7A-B31F-31394C952B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9F767E-A935-4BE3-9BA7-75EC93B5C8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BFC389-8344-4229-B4AB-5AA98950A7E1}"/>
              </a:ext>
            </a:extLst>
          </p:cNvPr>
          <p:cNvSpPr>
            <a:spLocks noGrp="1"/>
          </p:cNvSpPr>
          <p:nvPr>
            <p:ph type="dt" sz="half" idx="10"/>
          </p:nvPr>
        </p:nvSpPr>
        <p:spPr/>
        <p:txBody>
          <a:bodyPr/>
          <a:lstStyle/>
          <a:p>
            <a:fld id="{6086F282-CAA5-424C-A58D-33ACAD020BB9}" type="datetime1">
              <a:rPr lang="en-US" smtClean="0"/>
              <a:t>12/15/2022</a:t>
            </a:fld>
            <a:endParaRPr lang="en-US"/>
          </a:p>
        </p:txBody>
      </p:sp>
      <p:sp>
        <p:nvSpPr>
          <p:cNvPr id="6" name="Footer Placeholder 5">
            <a:extLst>
              <a:ext uri="{FF2B5EF4-FFF2-40B4-BE49-F238E27FC236}">
                <a16:creationId xmlns:a16="http://schemas.microsoft.com/office/drawing/2014/main" id="{395F9E3A-FCF4-4F34-9BD0-E728B1F531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A324AA-B9FE-40B9-9FFD-A63C24D7CD80}"/>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3492971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BC155-63D7-477C-BECE-2A81BF6033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3B4B38-F9C1-4F24-8222-96622024E2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C9F8D3-A4B4-4A92-B8C8-AE9F6582B8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814F27-B933-4118-8D59-BFCB47A53867}"/>
              </a:ext>
            </a:extLst>
          </p:cNvPr>
          <p:cNvSpPr>
            <a:spLocks noGrp="1"/>
          </p:cNvSpPr>
          <p:nvPr>
            <p:ph type="dt" sz="half" idx="10"/>
          </p:nvPr>
        </p:nvSpPr>
        <p:spPr/>
        <p:txBody>
          <a:bodyPr/>
          <a:lstStyle/>
          <a:p>
            <a:fld id="{A655133B-DBFC-4F41-A310-AFAE615FFD74}" type="datetime1">
              <a:rPr lang="en-US" smtClean="0"/>
              <a:t>12/15/2022</a:t>
            </a:fld>
            <a:endParaRPr lang="en-US"/>
          </a:p>
        </p:txBody>
      </p:sp>
      <p:sp>
        <p:nvSpPr>
          <p:cNvPr id="6" name="Footer Placeholder 5">
            <a:extLst>
              <a:ext uri="{FF2B5EF4-FFF2-40B4-BE49-F238E27FC236}">
                <a16:creationId xmlns:a16="http://schemas.microsoft.com/office/drawing/2014/main" id="{21B74B4F-681B-4C9B-8621-37440FA8BC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EDAF21-DC8D-4EB2-B669-DA89B500DF70}"/>
              </a:ext>
            </a:extLst>
          </p:cNvPr>
          <p:cNvSpPr>
            <a:spLocks noGrp="1"/>
          </p:cNvSpPr>
          <p:nvPr>
            <p:ph type="sldNum" sz="quarter" idx="12"/>
          </p:nvPr>
        </p:nvSpPr>
        <p:spPr/>
        <p:txBody>
          <a:bodyPr/>
          <a:lstStyle/>
          <a:p>
            <a:fld id="{BB659335-E94D-4830-B746-5B4B62C8C012}" type="slidenum">
              <a:rPr lang="en-US" smtClean="0"/>
              <a:t>‹#›</a:t>
            </a:fld>
            <a:endParaRPr lang="en-US"/>
          </a:p>
        </p:txBody>
      </p:sp>
    </p:spTree>
    <p:extLst>
      <p:ext uri="{BB962C8B-B14F-4D97-AF65-F5344CB8AC3E}">
        <p14:creationId xmlns:p14="http://schemas.microsoft.com/office/powerpoint/2010/main" val="2460013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F5624D-A327-4041-8FC2-3EA6EC6DCB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A47CEE-65FE-46CA-AB7A-B93C0DBC07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3C623-0301-4B45-89EC-590782F297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E2B94F-A1A8-489C-AEE5-9818BE802F27}" type="datetime1">
              <a:rPr lang="en-US" smtClean="0"/>
              <a:t>12/15/2022</a:t>
            </a:fld>
            <a:endParaRPr lang="en-US"/>
          </a:p>
        </p:txBody>
      </p:sp>
      <p:sp>
        <p:nvSpPr>
          <p:cNvPr id="5" name="Footer Placeholder 4">
            <a:extLst>
              <a:ext uri="{FF2B5EF4-FFF2-40B4-BE49-F238E27FC236}">
                <a16:creationId xmlns:a16="http://schemas.microsoft.com/office/drawing/2014/main" id="{83746295-076A-403E-9DE2-94764FF95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A24180-2757-423F-A28D-BC839759C3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59335-E94D-4830-B746-5B4B62C8C012}" type="slidenum">
              <a:rPr lang="en-US" smtClean="0"/>
              <a:t>‹#›</a:t>
            </a:fld>
            <a:endParaRPr lang="en-US"/>
          </a:p>
        </p:txBody>
      </p:sp>
    </p:spTree>
    <p:extLst>
      <p:ext uri="{BB962C8B-B14F-4D97-AF65-F5344CB8AC3E}">
        <p14:creationId xmlns:p14="http://schemas.microsoft.com/office/powerpoint/2010/main" val="3623113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95" name="Group 71"/>
          <p:cNvGrpSpPr>
            <a:grpSpLocks/>
          </p:cNvGrpSpPr>
          <p:nvPr/>
        </p:nvGrpSpPr>
        <p:grpSpPr bwMode="auto">
          <a:xfrm>
            <a:off x="0" y="0"/>
            <a:ext cx="12160251" cy="6846888"/>
            <a:chOff x="0" y="0"/>
            <a:chExt cx="5745" cy="4313"/>
          </a:xfrm>
        </p:grpSpPr>
        <p:grpSp>
          <p:nvGrpSpPr>
            <p:cNvPr id="1093" name="Group 69"/>
            <p:cNvGrpSpPr>
              <a:grpSpLocks/>
            </p:cNvGrpSpPr>
            <p:nvPr/>
          </p:nvGrpSpPr>
          <p:grpSpPr bwMode="auto">
            <a:xfrm>
              <a:off x="0" y="0"/>
              <a:ext cx="5745" cy="4313"/>
              <a:chOff x="0" y="0"/>
              <a:chExt cx="5745" cy="4313"/>
            </a:xfrm>
          </p:grpSpPr>
          <p:sp>
            <p:nvSpPr>
              <p:cNvPr id="1026" name="Rectangle 2"/>
              <p:cNvSpPr>
                <a:spLocks noChangeArrowheads="1"/>
              </p:cNvSpPr>
              <p:nvPr/>
            </p:nvSpPr>
            <p:spPr bwMode="ltGray">
              <a:xfrm>
                <a:off x="2201" y="4113"/>
                <a:ext cx="62" cy="64"/>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1027" name="Rectangle 3"/>
              <p:cNvSpPr>
                <a:spLocks noChangeArrowheads="1"/>
              </p:cNvSpPr>
              <p:nvPr/>
            </p:nvSpPr>
            <p:spPr bwMode="ltGray">
              <a:xfrm>
                <a:off x="276" y="3715"/>
                <a:ext cx="62" cy="65"/>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1028" name="Freeform 4"/>
              <p:cNvSpPr>
                <a:spLocks/>
              </p:cNvSpPr>
              <p:nvPr/>
            </p:nvSpPr>
            <p:spPr bwMode="ltGray">
              <a:xfrm>
                <a:off x="4516" y="3856"/>
                <a:ext cx="99" cy="311"/>
              </a:xfrm>
              <a:custGeom>
                <a:avLst/>
                <a:gdLst>
                  <a:gd name="T0" fmla="*/ 49 w 99"/>
                  <a:gd name="T1" fmla="*/ 304 h 311"/>
                  <a:gd name="T2" fmla="*/ 52 w 99"/>
                  <a:gd name="T3" fmla="*/ 294 h 311"/>
                  <a:gd name="T4" fmla="*/ 55 w 99"/>
                  <a:gd name="T5" fmla="*/ 288 h 311"/>
                  <a:gd name="T6" fmla="*/ 60 w 99"/>
                  <a:gd name="T7" fmla="*/ 272 h 311"/>
                  <a:gd name="T8" fmla="*/ 69 w 99"/>
                  <a:gd name="T9" fmla="*/ 245 h 311"/>
                  <a:gd name="T10" fmla="*/ 72 w 99"/>
                  <a:gd name="T11" fmla="*/ 232 h 311"/>
                  <a:gd name="T12" fmla="*/ 75 w 99"/>
                  <a:gd name="T13" fmla="*/ 213 h 311"/>
                  <a:gd name="T14" fmla="*/ 75 w 99"/>
                  <a:gd name="T15" fmla="*/ 203 h 311"/>
                  <a:gd name="T16" fmla="*/ 75 w 99"/>
                  <a:gd name="T17" fmla="*/ 191 h 311"/>
                  <a:gd name="T18" fmla="*/ 75 w 99"/>
                  <a:gd name="T19" fmla="*/ 181 h 311"/>
                  <a:gd name="T20" fmla="*/ 69 w 99"/>
                  <a:gd name="T21" fmla="*/ 171 h 311"/>
                  <a:gd name="T22" fmla="*/ 64 w 99"/>
                  <a:gd name="T23" fmla="*/ 162 h 311"/>
                  <a:gd name="T24" fmla="*/ 52 w 99"/>
                  <a:gd name="T25" fmla="*/ 148 h 311"/>
                  <a:gd name="T26" fmla="*/ 40 w 99"/>
                  <a:gd name="T27" fmla="*/ 135 h 311"/>
                  <a:gd name="T28" fmla="*/ 23 w 99"/>
                  <a:gd name="T29" fmla="*/ 110 h 311"/>
                  <a:gd name="T30" fmla="*/ 9 w 99"/>
                  <a:gd name="T31" fmla="*/ 94 h 311"/>
                  <a:gd name="T32" fmla="*/ 3 w 99"/>
                  <a:gd name="T33" fmla="*/ 84 h 311"/>
                  <a:gd name="T34" fmla="*/ 0 w 99"/>
                  <a:gd name="T35" fmla="*/ 74 h 311"/>
                  <a:gd name="T36" fmla="*/ 0 w 99"/>
                  <a:gd name="T37" fmla="*/ 58 h 311"/>
                  <a:gd name="T38" fmla="*/ 0 w 99"/>
                  <a:gd name="T39" fmla="*/ 45 h 311"/>
                  <a:gd name="T40" fmla="*/ 0 w 99"/>
                  <a:gd name="T41" fmla="*/ 32 h 311"/>
                  <a:gd name="T42" fmla="*/ 6 w 99"/>
                  <a:gd name="T43" fmla="*/ 16 h 311"/>
                  <a:gd name="T44" fmla="*/ 9 w 99"/>
                  <a:gd name="T45" fmla="*/ 0 h 311"/>
                  <a:gd name="T46" fmla="*/ 29 w 99"/>
                  <a:gd name="T47" fmla="*/ 22 h 311"/>
                  <a:gd name="T48" fmla="*/ 26 w 99"/>
                  <a:gd name="T49" fmla="*/ 32 h 311"/>
                  <a:gd name="T50" fmla="*/ 21 w 99"/>
                  <a:gd name="T51" fmla="*/ 48 h 311"/>
                  <a:gd name="T52" fmla="*/ 17 w 99"/>
                  <a:gd name="T53" fmla="*/ 62 h 311"/>
                  <a:gd name="T54" fmla="*/ 17 w 99"/>
                  <a:gd name="T55" fmla="*/ 74 h 311"/>
                  <a:gd name="T56" fmla="*/ 17 w 99"/>
                  <a:gd name="T57" fmla="*/ 84 h 311"/>
                  <a:gd name="T58" fmla="*/ 23 w 99"/>
                  <a:gd name="T59" fmla="*/ 100 h 311"/>
                  <a:gd name="T60" fmla="*/ 26 w 99"/>
                  <a:gd name="T61" fmla="*/ 110 h 311"/>
                  <a:gd name="T62" fmla="*/ 35 w 99"/>
                  <a:gd name="T63" fmla="*/ 119 h 311"/>
                  <a:gd name="T64" fmla="*/ 43 w 99"/>
                  <a:gd name="T65" fmla="*/ 129 h 311"/>
                  <a:gd name="T66" fmla="*/ 58 w 99"/>
                  <a:gd name="T67" fmla="*/ 142 h 311"/>
                  <a:gd name="T68" fmla="*/ 69 w 99"/>
                  <a:gd name="T69" fmla="*/ 154 h 311"/>
                  <a:gd name="T70" fmla="*/ 75 w 99"/>
                  <a:gd name="T71" fmla="*/ 168 h 311"/>
                  <a:gd name="T72" fmla="*/ 86 w 99"/>
                  <a:gd name="T73" fmla="*/ 187 h 311"/>
                  <a:gd name="T74" fmla="*/ 95 w 99"/>
                  <a:gd name="T75" fmla="*/ 200 h 311"/>
                  <a:gd name="T76" fmla="*/ 95 w 99"/>
                  <a:gd name="T77" fmla="*/ 210 h 311"/>
                  <a:gd name="T78" fmla="*/ 98 w 99"/>
                  <a:gd name="T79" fmla="*/ 226 h 311"/>
                  <a:gd name="T80" fmla="*/ 98 w 99"/>
                  <a:gd name="T81" fmla="*/ 248 h 311"/>
                  <a:gd name="T82" fmla="*/ 95 w 99"/>
                  <a:gd name="T83" fmla="*/ 262 h 311"/>
                  <a:gd name="T84" fmla="*/ 95 w 99"/>
                  <a:gd name="T85" fmla="*/ 278 h 311"/>
                  <a:gd name="T86" fmla="*/ 93 w 99"/>
                  <a:gd name="T87" fmla="*/ 288 h 311"/>
                  <a:gd name="T88" fmla="*/ 89 w 99"/>
                  <a:gd name="T89" fmla="*/ 300 h 311"/>
                  <a:gd name="T90" fmla="*/ 86 w 99"/>
                  <a:gd name="T91" fmla="*/ 310 h 311"/>
                  <a:gd name="T92" fmla="*/ 49 w 99"/>
                  <a:gd name="T93" fmla="*/ 304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9" h="311">
                    <a:moveTo>
                      <a:pt x="49" y="304"/>
                    </a:moveTo>
                    <a:lnTo>
                      <a:pt x="52" y="294"/>
                    </a:lnTo>
                    <a:lnTo>
                      <a:pt x="55" y="288"/>
                    </a:lnTo>
                    <a:lnTo>
                      <a:pt x="60" y="272"/>
                    </a:lnTo>
                    <a:lnTo>
                      <a:pt x="69" y="245"/>
                    </a:lnTo>
                    <a:lnTo>
                      <a:pt x="72" y="232"/>
                    </a:lnTo>
                    <a:lnTo>
                      <a:pt x="75" y="213"/>
                    </a:lnTo>
                    <a:lnTo>
                      <a:pt x="75" y="203"/>
                    </a:lnTo>
                    <a:lnTo>
                      <a:pt x="75" y="191"/>
                    </a:lnTo>
                    <a:lnTo>
                      <a:pt x="75" y="181"/>
                    </a:lnTo>
                    <a:lnTo>
                      <a:pt x="69" y="171"/>
                    </a:lnTo>
                    <a:lnTo>
                      <a:pt x="64" y="162"/>
                    </a:lnTo>
                    <a:lnTo>
                      <a:pt x="52" y="148"/>
                    </a:lnTo>
                    <a:lnTo>
                      <a:pt x="40" y="135"/>
                    </a:lnTo>
                    <a:lnTo>
                      <a:pt x="23" y="110"/>
                    </a:lnTo>
                    <a:lnTo>
                      <a:pt x="9" y="94"/>
                    </a:lnTo>
                    <a:lnTo>
                      <a:pt x="3" y="84"/>
                    </a:lnTo>
                    <a:lnTo>
                      <a:pt x="0" y="74"/>
                    </a:lnTo>
                    <a:lnTo>
                      <a:pt x="0" y="58"/>
                    </a:lnTo>
                    <a:lnTo>
                      <a:pt x="0" y="45"/>
                    </a:lnTo>
                    <a:lnTo>
                      <a:pt x="0" y="32"/>
                    </a:lnTo>
                    <a:lnTo>
                      <a:pt x="6" y="16"/>
                    </a:lnTo>
                    <a:lnTo>
                      <a:pt x="9" y="0"/>
                    </a:lnTo>
                    <a:lnTo>
                      <a:pt x="29" y="22"/>
                    </a:lnTo>
                    <a:lnTo>
                      <a:pt x="26" y="32"/>
                    </a:lnTo>
                    <a:lnTo>
                      <a:pt x="21" y="48"/>
                    </a:lnTo>
                    <a:lnTo>
                      <a:pt x="17" y="62"/>
                    </a:lnTo>
                    <a:lnTo>
                      <a:pt x="17" y="74"/>
                    </a:lnTo>
                    <a:lnTo>
                      <a:pt x="17" y="84"/>
                    </a:lnTo>
                    <a:lnTo>
                      <a:pt x="23" y="100"/>
                    </a:lnTo>
                    <a:lnTo>
                      <a:pt x="26" y="110"/>
                    </a:lnTo>
                    <a:lnTo>
                      <a:pt x="35" y="119"/>
                    </a:lnTo>
                    <a:lnTo>
                      <a:pt x="43" y="129"/>
                    </a:lnTo>
                    <a:lnTo>
                      <a:pt x="58" y="142"/>
                    </a:lnTo>
                    <a:lnTo>
                      <a:pt x="69" y="154"/>
                    </a:lnTo>
                    <a:lnTo>
                      <a:pt x="75" y="168"/>
                    </a:lnTo>
                    <a:lnTo>
                      <a:pt x="86" y="187"/>
                    </a:lnTo>
                    <a:lnTo>
                      <a:pt x="95" y="200"/>
                    </a:lnTo>
                    <a:lnTo>
                      <a:pt x="95" y="210"/>
                    </a:lnTo>
                    <a:lnTo>
                      <a:pt x="98" y="226"/>
                    </a:lnTo>
                    <a:lnTo>
                      <a:pt x="98" y="248"/>
                    </a:lnTo>
                    <a:lnTo>
                      <a:pt x="95" y="262"/>
                    </a:lnTo>
                    <a:lnTo>
                      <a:pt x="95" y="278"/>
                    </a:lnTo>
                    <a:lnTo>
                      <a:pt x="93" y="288"/>
                    </a:lnTo>
                    <a:lnTo>
                      <a:pt x="89" y="300"/>
                    </a:lnTo>
                    <a:lnTo>
                      <a:pt x="86" y="310"/>
                    </a:lnTo>
                    <a:lnTo>
                      <a:pt x="49" y="30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29" name="Freeform 5"/>
              <p:cNvSpPr>
                <a:spLocks/>
              </p:cNvSpPr>
              <p:nvPr/>
            </p:nvSpPr>
            <p:spPr bwMode="ltGray">
              <a:xfrm>
                <a:off x="262" y="2361"/>
                <a:ext cx="101" cy="309"/>
              </a:xfrm>
              <a:custGeom>
                <a:avLst/>
                <a:gdLst>
                  <a:gd name="T0" fmla="*/ 50 w 101"/>
                  <a:gd name="T1" fmla="*/ 305 h 309"/>
                  <a:gd name="T2" fmla="*/ 53 w 101"/>
                  <a:gd name="T3" fmla="*/ 296 h 309"/>
                  <a:gd name="T4" fmla="*/ 56 w 101"/>
                  <a:gd name="T5" fmla="*/ 292 h 309"/>
                  <a:gd name="T6" fmla="*/ 56 w 101"/>
                  <a:gd name="T7" fmla="*/ 286 h 309"/>
                  <a:gd name="T8" fmla="*/ 65 w 101"/>
                  <a:gd name="T9" fmla="*/ 270 h 309"/>
                  <a:gd name="T10" fmla="*/ 71 w 101"/>
                  <a:gd name="T11" fmla="*/ 247 h 309"/>
                  <a:gd name="T12" fmla="*/ 76 w 101"/>
                  <a:gd name="T13" fmla="*/ 231 h 309"/>
                  <a:gd name="T14" fmla="*/ 76 w 101"/>
                  <a:gd name="T15" fmla="*/ 215 h 309"/>
                  <a:gd name="T16" fmla="*/ 80 w 101"/>
                  <a:gd name="T17" fmla="*/ 202 h 309"/>
                  <a:gd name="T18" fmla="*/ 80 w 101"/>
                  <a:gd name="T19" fmla="*/ 188 h 309"/>
                  <a:gd name="T20" fmla="*/ 76 w 101"/>
                  <a:gd name="T21" fmla="*/ 178 h 309"/>
                  <a:gd name="T22" fmla="*/ 73 w 101"/>
                  <a:gd name="T23" fmla="*/ 172 h 309"/>
                  <a:gd name="T24" fmla="*/ 65 w 101"/>
                  <a:gd name="T25" fmla="*/ 159 h 309"/>
                  <a:gd name="T26" fmla="*/ 56 w 101"/>
                  <a:gd name="T27" fmla="*/ 146 h 309"/>
                  <a:gd name="T28" fmla="*/ 44 w 101"/>
                  <a:gd name="T29" fmla="*/ 134 h 309"/>
                  <a:gd name="T30" fmla="*/ 24 w 101"/>
                  <a:gd name="T31" fmla="*/ 110 h 309"/>
                  <a:gd name="T32" fmla="*/ 12 w 101"/>
                  <a:gd name="T33" fmla="*/ 91 h 309"/>
                  <a:gd name="T34" fmla="*/ 6 w 101"/>
                  <a:gd name="T35" fmla="*/ 81 h 309"/>
                  <a:gd name="T36" fmla="*/ 3 w 101"/>
                  <a:gd name="T37" fmla="*/ 72 h 309"/>
                  <a:gd name="T38" fmla="*/ 0 w 101"/>
                  <a:gd name="T39" fmla="*/ 56 h 309"/>
                  <a:gd name="T40" fmla="*/ 0 w 101"/>
                  <a:gd name="T41" fmla="*/ 43 h 309"/>
                  <a:gd name="T42" fmla="*/ 3 w 101"/>
                  <a:gd name="T43" fmla="*/ 32 h 309"/>
                  <a:gd name="T44" fmla="*/ 6 w 101"/>
                  <a:gd name="T45" fmla="*/ 13 h 309"/>
                  <a:gd name="T46" fmla="*/ 12 w 101"/>
                  <a:gd name="T47" fmla="*/ 0 h 309"/>
                  <a:gd name="T48" fmla="*/ 29 w 101"/>
                  <a:gd name="T49" fmla="*/ 20 h 309"/>
                  <a:gd name="T50" fmla="*/ 27 w 101"/>
                  <a:gd name="T51" fmla="*/ 29 h 309"/>
                  <a:gd name="T52" fmla="*/ 24 w 101"/>
                  <a:gd name="T53" fmla="*/ 46 h 309"/>
                  <a:gd name="T54" fmla="*/ 21 w 101"/>
                  <a:gd name="T55" fmla="*/ 59 h 309"/>
                  <a:gd name="T56" fmla="*/ 21 w 101"/>
                  <a:gd name="T57" fmla="*/ 72 h 309"/>
                  <a:gd name="T58" fmla="*/ 21 w 101"/>
                  <a:gd name="T59" fmla="*/ 85 h 309"/>
                  <a:gd name="T60" fmla="*/ 27 w 101"/>
                  <a:gd name="T61" fmla="*/ 97 h 309"/>
                  <a:gd name="T62" fmla="*/ 29 w 101"/>
                  <a:gd name="T63" fmla="*/ 110 h 309"/>
                  <a:gd name="T64" fmla="*/ 36 w 101"/>
                  <a:gd name="T65" fmla="*/ 118 h 309"/>
                  <a:gd name="T66" fmla="*/ 47 w 101"/>
                  <a:gd name="T67" fmla="*/ 127 h 309"/>
                  <a:gd name="T68" fmla="*/ 61 w 101"/>
                  <a:gd name="T69" fmla="*/ 140 h 309"/>
                  <a:gd name="T70" fmla="*/ 71 w 101"/>
                  <a:gd name="T71" fmla="*/ 153 h 309"/>
                  <a:gd name="T72" fmla="*/ 80 w 101"/>
                  <a:gd name="T73" fmla="*/ 166 h 309"/>
                  <a:gd name="T74" fmla="*/ 88 w 101"/>
                  <a:gd name="T75" fmla="*/ 185 h 309"/>
                  <a:gd name="T76" fmla="*/ 97 w 101"/>
                  <a:gd name="T77" fmla="*/ 199 h 309"/>
                  <a:gd name="T78" fmla="*/ 100 w 101"/>
                  <a:gd name="T79" fmla="*/ 208 h 309"/>
                  <a:gd name="T80" fmla="*/ 100 w 101"/>
                  <a:gd name="T81" fmla="*/ 227 h 309"/>
                  <a:gd name="T82" fmla="*/ 100 w 101"/>
                  <a:gd name="T83" fmla="*/ 247 h 309"/>
                  <a:gd name="T84" fmla="*/ 100 w 101"/>
                  <a:gd name="T85" fmla="*/ 259 h 309"/>
                  <a:gd name="T86" fmla="*/ 97 w 101"/>
                  <a:gd name="T87" fmla="*/ 276 h 309"/>
                  <a:gd name="T88" fmla="*/ 94 w 101"/>
                  <a:gd name="T89" fmla="*/ 286 h 309"/>
                  <a:gd name="T90" fmla="*/ 94 w 101"/>
                  <a:gd name="T91" fmla="*/ 299 h 309"/>
                  <a:gd name="T92" fmla="*/ 88 w 101"/>
                  <a:gd name="T93" fmla="*/ 308 h 309"/>
                  <a:gd name="T94" fmla="*/ 50 w 101"/>
                  <a:gd name="T95" fmla="*/ 30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1" h="309">
                    <a:moveTo>
                      <a:pt x="50" y="305"/>
                    </a:moveTo>
                    <a:lnTo>
                      <a:pt x="53" y="296"/>
                    </a:lnTo>
                    <a:lnTo>
                      <a:pt x="56" y="292"/>
                    </a:lnTo>
                    <a:lnTo>
                      <a:pt x="56" y="286"/>
                    </a:lnTo>
                    <a:lnTo>
                      <a:pt x="65" y="270"/>
                    </a:lnTo>
                    <a:lnTo>
                      <a:pt x="71" y="247"/>
                    </a:lnTo>
                    <a:lnTo>
                      <a:pt x="76" y="231"/>
                    </a:lnTo>
                    <a:lnTo>
                      <a:pt x="76" y="215"/>
                    </a:lnTo>
                    <a:lnTo>
                      <a:pt x="80" y="202"/>
                    </a:lnTo>
                    <a:lnTo>
                      <a:pt x="80" y="188"/>
                    </a:lnTo>
                    <a:lnTo>
                      <a:pt x="76" y="178"/>
                    </a:lnTo>
                    <a:lnTo>
                      <a:pt x="73" y="172"/>
                    </a:lnTo>
                    <a:lnTo>
                      <a:pt x="65" y="159"/>
                    </a:lnTo>
                    <a:lnTo>
                      <a:pt x="56" y="146"/>
                    </a:lnTo>
                    <a:lnTo>
                      <a:pt x="44" y="134"/>
                    </a:lnTo>
                    <a:lnTo>
                      <a:pt x="24" y="110"/>
                    </a:lnTo>
                    <a:lnTo>
                      <a:pt x="12" y="91"/>
                    </a:lnTo>
                    <a:lnTo>
                      <a:pt x="6" y="81"/>
                    </a:lnTo>
                    <a:lnTo>
                      <a:pt x="3" y="72"/>
                    </a:lnTo>
                    <a:lnTo>
                      <a:pt x="0" y="56"/>
                    </a:lnTo>
                    <a:lnTo>
                      <a:pt x="0" y="43"/>
                    </a:lnTo>
                    <a:lnTo>
                      <a:pt x="3" y="32"/>
                    </a:lnTo>
                    <a:lnTo>
                      <a:pt x="6" y="13"/>
                    </a:lnTo>
                    <a:lnTo>
                      <a:pt x="12" y="0"/>
                    </a:lnTo>
                    <a:lnTo>
                      <a:pt x="29" y="20"/>
                    </a:lnTo>
                    <a:lnTo>
                      <a:pt x="27" y="29"/>
                    </a:lnTo>
                    <a:lnTo>
                      <a:pt x="24" y="46"/>
                    </a:lnTo>
                    <a:lnTo>
                      <a:pt x="21" y="59"/>
                    </a:lnTo>
                    <a:lnTo>
                      <a:pt x="21" y="72"/>
                    </a:lnTo>
                    <a:lnTo>
                      <a:pt x="21" y="85"/>
                    </a:lnTo>
                    <a:lnTo>
                      <a:pt x="27" y="97"/>
                    </a:lnTo>
                    <a:lnTo>
                      <a:pt x="29" y="110"/>
                    </a:lnTo>
                    <a:lnTo>
                      <a:pt x="36" y="118"/>
                    </a:lnTo>
                    <a:lnTo>
                      <a:pt x="47" y="127"/>
                    </a:lnTo>
                    <a:lnTo>
                      <a:pt x="61" y="140"/>
                    </a:lnTo>
                    <a:lnTo>
                      <a:pt x="71" y="153"/>
                    </a:lnTo>
                    <a:lnTo>
                      <a:pt x="80" y="166"/>
                    </a:lnTo>
                    <a:lnTo>
                      <a:pt x="88" y="185"/>
                    </a:lnTo>
                    <a:lnTo>
                      <a:pt x="97" y="199"/>
                    </a:lnTo>
                    <a:lnTo>
                      <a:pt x="100" y="208"/>
                    </a:lnTo>
                    <a:lnTo>
                      <a:pt x="100" y="227"/>
                    </a:lnTo>
                    <a:lnTo>
                      <a:pt x="100" y="247"/>
                    </a:lnTo>
                    <a:lnTo>
                      <a:pt x="100" y="259"/>
                    </a:lnTo>
                    <a:lnTo>
                      <a:pt x="97" y="276"/>
                    </a:lnTo>
                    <a:lnTo>
                      <a:pt x="94" y="286"/>
                    </a:lnTo>
                    <a:lnTo>
                      <a:pt x="94" y="299"/>
                    </a:lnTo>
                    <a:lnTo>
                      <a:pt x="88" y="308"/>
                    </a:lnTo>
                    <a:lnTo>
                      <a:pt x="50" y="30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0" name="Freeform 6"/>
              <p:cNvSpPr>
                <a:spLocks/>
              </p:cNvSpPr>
              <p:nvPr/>
            </p:nvSpPr>
            <p:spPr bwMode="ltGray">
              <a:xfrm>
                <a:off x="5204" y="0"/>
                <a:ext cx="103" cy="312"/>
              </a:xfrm>
              <a:custGeom>
                <a:avLst/>
                <a:gdLst>
                  <a:gd name="T0" fmla="*/ 49 w 103"/>
                  <a:gd name="T1" fmla="*/ 305 h 312"/>
                  <a:gd name="T2" fmla="*/ 56 w 103"/>
                  <a:gd name="T3" fmla="*/ 295 h 312"/>
                  <a:gd name="T4" fmla="*/ 56 w 103"/>
                  <a:gd name="T5" fmla="*/ 292 h 312"/>
                  <a:gd name="T6" fmla="*/ 58 w 103"/>
                  <a:gd name="T7" fmla="*/ 286 h 312"/>
                  <a:gd name="T8" fmla="*/ 64 w 103"/>
                  <a:gd name="T9" fmla="*/ 269 h 312"/>
                  <a:gd name="T10" fmla="*/ 70 w 103"/>
                  <a:gd name="T11" fmla="*/ 246 h 312"/>
                  <a:gd name="T12" fmla="*/ 76 w 103"/>
                  <a:gd name="T13" fmla="*/ 234 h 312"/>
                  <a:gd name="T14" fmla="*/ 78 w 103"/>
                  <a:gd name="T15" fmla="*/ 214 h 312"/>
                  <a:gd name="T16" fmla="*/ 78 w 103"/>
                  <a:gd name="T17" fmla="*/ 202 h 312"/>
                  <a:gd name="T18" fmla="*/ 78 w 103"/>
                  <a:gd name="T19" fmla="*/ 191 h 312"/>
                  <a:gd name="T20" fmla="*/ 76 w 103"/>
                  <a:gd name="T21" fmla="*/ 178 h 312"/>
                  <a:gd name="T22" fmla="*/ 73 w 103"/>
                  <a:gd name="T23" fmla="*/ 172 h 312"/>
                  <a:gd name="T24" fmla="*/ 64 w 103"/>
                  <a:gd name="T25" fmla="*/ 159 h 312"/>
                  <a:gd name="T26" fmla="*/ 56 w 103"/>
                  <a:gd name="T27" fmla="*/ 146 h 312"/>
                  <a:gd name="T28" fmla="*/ 44 w 103"/>
                  <a:gd name="T29" fmla="*/ 133 h 312"/>
                  <a:gd name="T30" fmla="*/ 23 w 103"/>
                  <a:gd name="T31" fmla="*/ 110 h 312"/>
                  <a:gd name="T32" fmla="*/ 12 w 103"/>
                  <a:gd name="T33" fmla="*/ 94 h 312"/>
                  <a:gd name="T34" fmla="*/ 5 w 103"/>
                  <a:gd name="T35" fmla="*/ 81 h 312"/>
                  <a:gd name="T36" fmla="*/ 3 w 103"/>
                  <a:gd name="T37" fmla="*/ 72 h 312"/>
                  <a:gd name="T38" fmla="*/ 0 w 103"/>
                  <a:gd name="T39" fmla="*/ 56 h 312"/>
                  <a:gd name="T40" fmla="*/ 0 w 103"/>
                  <a:gd name="T41" fmla="*/ 43 h 312"/>
                  <a:gd name="T42" fmla="*/ 3 w 103"/>
                  <a:gd name="T43" fmla="*/ 32 h 312"/>
                  <a:gd name="T44" fmla="*/ 5 w 103"/>
                  <a:gd name="T45" fmla="*/ 16 h 312"/>
                  <a:gd name="T46" fmla="*/ 12 w 103"/>
                  <a:gd name="T47" fmla="*/ 0 h 312"/>
                  <a:gd name="T48" fmla="*/ 32 w 103"/>
                  <a:gd name="T49" fmla="*/ 19 h 312"/>
                  <a:gd name="T50" fmla="*/ 26 w 103"/>
                  <a:gd name="T51" fmla="*/ 32 h 312"/>
                  <a:gd name="T52" fmla="*/ 23 w 103"/>
                  <a:gd name="T53" fmla="*/ 46 h 312"/>
                  <a:gd name="T54" fmla="*/ 20 w 103"/>
                  <a:gd name="T55" fmla="*/ 59 h 312"/>
                  <a:gd name="T56" fmla="*/ 20 w 103"/>
                  <a:gd name="T57" fmla="*/ 72 h 312"/>
                  <a:gd name="T58" fmla="*/ 20 w 103"/>
                  <a:gd name="T59" fmla="*/ 84 h 312"/>
                  <a:gd name="T60" fmla="*/ 26 w 103"/>
                  <a:gd name="T61" fmla="*/ 100 h 312"/>
                  <a:gd name="T62" fmla="*/ 29 w 103"/>
                  <a:gd name="T63" fmla="*/ 110 h 312"/>
                  <a:gd name="T64" fmla="*/ 35 w 103"/>
                  <a:gd name="T65" fmla="*/ 121 h 312"/>
                  <a:gd name="T66" fmla="*/ 46 w 103"/>
                  <a:gd name="T67" fmla="*/ 127 h 312"/>
                  <a:gd name="T68" fmla="*/ 61 w 103"/>
                  <a:gd name="T69" fmla="*/ 143 h 312"/>
                  <a:gd name="T70" fmla="*/ 73 w 103"/>
                  <a:gd name="T71" fmla="*/ 156 h 312"/>
                  <a:gd name="T72" fmla="*/ 78 w 103"/>
                  <a:gd name="T73" fmla="*/ 165 h 312"/>
                  <a:gd name="T74" fmla="*/ 90 w 103"/>
                  <a:gd name="T75" fmla="*/ 185 h 312"/>
                  <a:gd name="T76" fmla="*/ 96 w 103"/>
                  <a:gd name="T77" fmla="*/ 198 h 312"/>
                  <a:gd name="T78" fmla="*/ 99 w 103"/>
                  <a:gd name="T79" fmla="*/ 208 h 312"/>
                  <a:gd name="T80" fmla="*/ 102 w 103"/>
                  <a:gd name="T81" fmla="*/ 227 h 312"/>
                  <a:gd name="T82" fmla="*/ 102 w 103"/>
                  <a:gd name="T83" fmla="*/ 246 h 312"/>
                  <a:gd name="T84" fmla="*/ 99 w 103"/>
                  <a:gd name="T85" fmla="*/ 259 h 312"/>
                  <a:gd name="T86" fmla="*/ 99 w 103"/>
                  <a:gd name="T87" fmla="*/ 276 h 312"/>
                  <a:gd name="T88" fmla="*/ 96 w 103"/>
                  <a:gd name="T89" fmla="*/ 289 h 312"/>
                  <a:gd name="T90" fmla="*/ 93 w 103"/>
                  <a:gd name="T91" fmla="*/ 302 h 312"/>
                  <a:gd name="T92" fmla="*/ 87 w 103"/>
                  <a:gd name="T93" fmla="*/ 311 h 312"/>
                  <a:gd name="T94" fmla="*/ 49 w 103"/>
                  <a:gd name="T95" fmla="*/ 30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3" h="312">
                    <a:moveTo>
                      <a:pt x="49" y="305"/>
                    </a:moveTo>
                    <a:lnTo>
                      <a:pt x="56" y="295"/>
                    </a:lnTo>
                    <a:lnTo>
                      <a:pt x="56" y="292"/>
                    </a:lnTo>
                    <a:lnTo>
                      <a:pt x="58" y="286"/>
                    </a:lnTo>
                    <a:lnTo>
                      <a:pt x="64" y="269"/>
                    </a:lnTo>
                    <a:lnTo>
                      <a:pt x="70" y="246"/>
                    </a:lnTo>
                    <a:lnTo>
                      <a:pt x="76" y="234"/>
                    </a:lnTo>
                    <a:lnTo>
                      <a:pt x="78" y="214"/>
                    </a:lnTo>
                    <a:lnTo>
                      <a:pt x="78" y="202"/>
                    </a:lnTo>
                    <a:lnTo>
                      <a:pt x="78" y="191"/>
                    </a:lnTo>
                    <a:lnTo>
                      <a:pt x="76" y="178"/>
                    </a:lnTo>
                    <a:lnTo>
                      <a:pt x="73" y="172"/>
                    </a:lnTo>
                    <a:lnTo>
                      <a:pt x="64" y="159"/>
                    </a:lnTo>
                    <a:lnTo>
                      <a:pt x="56" y="146"/>
                    </a:lnTo>
                    <a:lnTo>
                      <a:pt x="44" y="133"/>
                    </a:lnTo>
                    <a:lnTo>
                      <a:pt x="23" y="110"/>
                    </a:lnTo>
                    <a:lnTo>
                      <a:pt x="12" y="94"/>
                    </a:lnTo>
                    <a:lnTo>
                      <a:pt x="5" y="81"/>
                    </a:lnTo>
                    <a:lnTo>
                      <a:pt x="3" y="72"/>
                    </a:lnTo>
                    <a:lnTo>
                      <a:pt x="0" y="56"/>
                    </a:lnTo>
                    <a:lnTo>
                      <a:pt x="0" y="43"/>
                    </a:lnTo>
                    <a:lnTo>
                      <a:pt x="3" y="32"/>
                    </a:lnTo>
                    <a:lnTo>
                      <a:pt x="5" y="16"/>
                    </a:lnTo>
                    <a:lnTo>
                      <a:pt x="12" y="0"/>
                    </a:lnTo>
                    <a:lnTo>
                      <a:pt x="32" y="19"/>
                    </a:lnTo>
                    <a:lnTo>
                      <a:pt x="26" y="32"/>
                    </a:lnTo>
                    <a:lnTo>
                      <a:pt x="23" y="46"/>
                    </a:lnTo>
                    <a:lnTo>
                      <a:pt x="20" y="59"/>
                    </a:lnTo>
                    <a:lnTo>
                      <a:pt x="20" y="72"/>
                    </a:lnTo>
                    <a:lnTo>
                      <a:pt x="20" y="84"/>
                    </a:lnTo>
                    <a:lnTo>
                      <a:pt x="26" y="100"/>
                    </a:lnTo>
                    <a:lnTo>
                      <a:pt x="29" y="110"/>
                    </a:lnTo>
                    <a:lnTo>
                      <a:pt x="35" y="121"/>
                    </a:lnTo>
                    <a:lnTo>
                      <a:pt x="46" y="127"/>
                    </a:lnTo>
                    <a:lnTo>
                      <a:pt x="61" y="143"/>
                    </a:lnTo>
                    <a:lnTo>
                      <a:pt x="73" y="156"/>
                    </a:lnTo>
                    <a:lnTo>
                      <a:pt x="78" y="165"/>
                    </a:lnTo>
                    <a:lnTo>
                      <a:pt x="90" y="185"/>
                    </a:lnTo>
                    <a:lnTo>
                      <a:pt x="96" y="198"/>
                    </a:lnTo>
                    <a:lnTo>
                      <a:pt x="99" y="208"/>
                    </a:lnTo>
                    <a:lnTo>
                      <a:pt x="102" y="227"/>
                    </a:lnTo>
                    <a:lnTo>
                      <a:pt x="102" y="246"/>
                    </a:lnTo>
                    <a:lnTo>
                      <a:pt x="99" y="259"/>
                    </a:lnTo>
                    <a:lnTo>
                      <a:pt x="99" y="276"/>
                    </a:lnTo>
                    <a:lnTo>
                      <a:pt x="96" y="289"/>
                    </a:lnTo>
                    <a:lnTo>
                      <a:pt x="93" y="302"/>
                    </a:lnTo>
                    <a:lnTo>
                      <a:pt x="87" y="311"/>
                    </a:lnTo>
                    <a:lnTo>
                      <a:pt x="49" y="30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1" name="Freeform 7"/>
              <p:cNvSpPr>
                <a:spLocks/>
              </p:cNvSpPr>
              <p:nvPr/>
            </p:nvSpPr>
            <p:spPr bwMode="ltGray">
              <a:xfrm>
                <a:off x="5358" y="2133"/>
                <a:ext cx="229" cy="114"/>
              </a:xfrm>
              <a:custGeom>
                <a:avLst/>
                <a:gdLst>
                  <a:gd name="T0" fmla="*/ 0 w 229"/>
                  <a:gd name="T1" fmla="*/ 110 h 114"/>
                  <a:gd name="T2" fmla="*/ 6 w 229"/>
                  <a:gd name="T3" fmla="*/ 113 h 114"/>
                  <a:gd name="T4" fmla="*/ 18 w 229"/>
                  <a:gd name="T5" fmla="*/ 113 h 114"/>
                  <a:gd name="T6" fmla="*/ 28 w 229"/>
                  <a:gd name="T7" fmla="*/ 113 h 114"/>
                  <a:gd name="T8" fmla="*/ 36 w 229"/>
                  <a:gd name="T9" fmla="*/ 110 h 114"/>
                  <a:gd name="T10" fmla="*/ 48 w 229"/>
                  <a:gd name="T11" fmla="*/ 107 h 114"/>
                  <a:gd name="T12" fmla="*/ 58 w 229"/>
                  <a:gd name="T13" fmla="*/ 103 h 114"/>
                  <a:gd name="T14" fmla="*/ 64 w 229"/>
                  <a:gd name="T15" fmla="*/ 101 h 114"/>
                  <a:gd name="T16" fmla="*/ 69 w 229"/>
                  <a:gd name="T17" fmla="*/ 92 h 114"/>
                  <a:gd name="T18" fmla="*/ 76 w 229"/>
                  <a:gd name="T19" fmla="*/ 82 h 114"/>
                  <a:gd name="T20" fmla="*/ 79 w 229"/>
                  <a:gd name="T21" fmla="*/ 77 h 114"/>
                  <a:gd name="T22" fmla="*/ 82 w 229"/>
                  <a:gd name="T23" fmla="*/ 70 h 114"/>
                  <a:gd name="T24" fmla="*/ 94 w 229"/>
                  <a:gd name="T25" fmla="*/ 55 h 114"/>
                  <a:gd name="T26" fmla="*/ 106 w 229"/>
                  <a:gd name="T27" fmla="*/ 39 h 114"/>
                  <a:gd name="T28" fmla="*/ 115 w 229"/>
                  <a:gd name="T29" fmla="*/ 36 h 114"/>
                  <a:gd name="T30" fmla="*/ 130 w 229"/>
                  <a:gd name="T31" fmla="*/ 31 h 114"/>
                  <a:gd name="T32" fmla="*/ 143 w 229"/>
                  <a:gd name="T33" fmla="*/ 24 h 114"/>
                  <a:gd name="T34" fmla="*/ 155 w 229"/>
                  <a:gd name="T35" fmla="*/ 21 h 114"/>
                  <a:gd name="T36" fmla="*/ 164 w 229"/>
                  <a:gd name="T37" fmla="*/ 18 h 114"/>
                  <a:gd name="T38" fmla="*/ 176 w 229"/>
                  <a:gd name="T39" fmla="*/ 21 h 114"/>
                  <a:gd name="T40" fmla="*/ 191 w 229"/>
                  <a:gd name="T41" fmla="*/ 24 h 114"/>
                  <a:gd name="T42" fmla="*/ 206 w 229"/>
                  <a:gd name="T43" fmla="*/ 31 h 114"/>
                  <a:gd name="T44" fmla="*/ 213 w 229"/>
                  <a:gd name="T45" fmla="*/ 36 h 114"/>
                  <a:gd name="T46" fmla="*/ 219 w 229"/>
                  <a:gd name="T47" fmla="*/ 42 h 114"/>
                  <a:gd name="T48" fmla="*/ 228 w 229"/>
                  <a:gd name="T49" fmla="*/ 11 h 114"/>
                  <a:gd name="T50" fmla="*/ 221 w 229"/>
                  <a:gd name="T51" fmla="*/ 9 h 114"/>
                  <a:gd name="T52" fmla="*/ 206 w 229"/>
                  <a:gd name="T53" fmla="*/ 3 h 114"/>
                  <a:gd name="T54" fmla="*/ 195 w 229"/>
                  <a:gd name="T55" fmla="*/ 0 h 114"/>
                  <a:gd name="T56" fmla="*/ 180 w 229"/>
                  <a:gd name="T57" fmla="*/ 0 h 114"/>
                  <a:gd name="T58" fmla="*/ 167 w 229"/>
                  <a:gd name="T59" fmla="*/ 0 h 114"/>
                  <a:gd name="T60" fmla="*/ 155 w 229"/>
                  <a:gd name="T61" fmla="*/ 3 h 114"/>
                  <a:gd name="T62" fmla="*/ 140 w 229"/>
                  <a:gd name="T63" fmla="*/ 9 h 114"/>
                  <a:gd name="T64" fmla="*/ 127 w 229"/>
                  <a:gd name="T65" fmla="*/ 15 h 114"/>
                  <a:gd name="T66" fmla="*/ 124 w 229"/>
                  <a:gd name="T67" fmla="*/ 18 h 114"/>
                  <a:gd name="T68" fmla="*/ 109 w 229"/>
                  <a:gd name="T69" fmla="*/ 31 h 114"/>
                  <a:gd name="T70" fmla="*/ 97 w 229"/>
                  <a:gd name="T71" fmla="*/ 42 h 114"/>
                  <a:gd name="T72" fmla="*/ 88 w 229"/>
                  <a:gd name="T73" fmla="*/ 55 h 114"/>
                  <a:gd name="T74" fmla="*/ 76 w 229"/>
                  <a:gd name="T75" fmla="*/ 67 h 114"/>
                  <a:gd name="T76" fmla="*/ 69 w 229"/>
                  <a:gd name="T77" fmla="*/ 73 h 114"/>
                  <a:gd name="T78" fmla="*/ 61 w 229"/>
                  <a:gd name="T79" fmla="*/ 82 h 114"/>
                  <a:gd name="T80" fmla="*/ 51 w 229"/>
                  <a:gd name="T81" fmla="*/ 85 h 114"/>
                  <a:gd name="T82" fmla="*/ 43 w 229"/>
                  <a:gd name="T83" fmla="*/ 88 h 114"/>
                  <a:gd name="T84" fmla="*/ 30 w 229"/>
                  <a:gd name="T85" fmla="*/ 88 h 114"/>
                  <a:gd name="T86" fmla="*/ 24 w 229"/>
                  <a:gd name="T87" fmla="*/ 88 h 114"/>
                  <a:gd name="T88" fmla="*/ 18 w 229"/>
                  <a:gd name="T89" fmla="*/ 85 h 114"/>
                  <a:gd name="T90" fmla="*/ 6 w 229"/>
                  <a:gd name="T91" fmla="*/ 79 h 114"/>
                  <a:gd name="T92" fmla="*/ 0 w 229"/>
                  <a:gd name="T93"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 h="114">
                    <a:moveTo>
                      <a:pt x="0" y="110"/>
                    </a:moveTo>
                    <a:lnTo>
                      <a:pt x="6" y="113"/>
                    </a:lnTo>
                    <a:lnTo>
                      <a:pt x="18" y="113"/>
                    </a:lnTo>
                    <a:lnTo>
                      <a:pt x="28" y="113"/>
                    </a:lnTo>
                    <a:lnTo>
                      <a:pt x="36" y="110"/>
                    </a:lnTo>
                    <a:lnTo>
                      <a:pt x="48" y="107"/>
                    </a:lnTo>
                    <a:lnTo>
                      <a:pt x="58" y="103"/>
                    </a:lnTo>
                    <a:lnTo>
                      <a:pt x="64" y="101"/>
                    </a:lnTo>
                    <a:lnTo>
                      <a:pt x="69" y="92"/>
                    </a:lnTo>
                    <a:lnTo>
                      <a:pt x="76" y="82"/>
                    </a:lnTo>
                    <a:lnTo>
                      <a:pt x="79" y="77"/>
                    </a:lnTo>
                    <a:lnTo>
                      <a:pt x="82" y="70"/>
                    </a:lnTo>
                    <a:lnTo>
                      <a:pt x="94" y="55"/>
                    </a:lnTo>
                    <a:lnTo>
                      <a:pt x="106" y="39"/>
                    </a:lnTo>
                    <a:lnTo>
                      <a:pt x="115" y="36"/>
                    </a:lnTo>
                    <a:lnTo>
                      <a:pt x="130" y="31"/>
                    </a:lnTo>
                    <a:lnTo>
                      <a:pt x="143" y="24"/>
                    </a:lnTo>
                    <a:lnTo>
                      <a:pt x="155" y="21"/>
                    </a:lnTo>
                    <a:lnTo>
                      <a:pt x="164" y="18"/>
                    </a:lnTo>
                    <a:lnTo>
                      <a:pt x="176" y="21"/>
                    </a:lnTo>
                    <a:lnTo>
                      <a:pt x="191" y="24"/>
                    </a:lnTo>
                    <a:lnTo>
                      <a:pt x="206" y="31"/>
                    </a:lnTo>
                    <a:lnTo>
                      <a:pt x="213" y="36"/>
                    </a:lnTo>
                    <a:lnTo>
                      <a:pt x="219" y="42"/>
                    </a:lnTo>
                    <a:lnTo>
                      <a:pt x="228" y="11"/>
                    </a:lnTo>
                    <a:lnTo>
                      <a:pt x="221" y="9"/>
                    </a:lnTo>
                    <a:lnTo>
                      <a:pt x="206" y="3"/>
                    </a:lnTo>
                    <a:lnTo>
                      <a:pt x="195" y="0"/>
                    </a:lnTo>
                    <a:lnTo>
                      <a:pt x="180" y="0"/>
                    </a:lnTo>
                    <a:lnTo>
                      <a:pt x="167" y="0"/>
                    </a:lnTo>
                    <a:lnTo>
                      <a:pt x="155" y="3"/>
                    </a:lnTo>
                    <a:lnTo>
                      <a:pt x="140" y="9"/>
                    </a:lnTo>
                    <a:lnTo>
                      <a:pt x="127" y="15"/>
                    </a:lnTo>
                    <a:lnTo>
                      <a:pt x="124" y="18"/>
                    </a:lnTo>
                    <a:lnTo>
                      <a:pt x="109" y="31"/>
                    </a:lnTo>
                    <a:lnTo>
                      <a:pt x="97" y="42"/>
                    </a:lnTo>
                    <a:lnTo>
                      <a:pt x="88" y="55"/>
                    </a:lnTo>
                    <a:lnTo>
                      <a:pt x="76" y="67"/>
                    </a:lnTo>
                    <a:lnTo>
                      <a:pt x="69" y="73"/>
                    </a:lnTo>
                    <a:lnTo>
                      <a:pt x="61" y="82"/>
                    </a:lnTo>
                    <a:lnTo>
                      <a:pt x="51" y="85"/>
                    </a:lnTo>
                    <a:lnTo>
                      <a:pt x="43" y="88"/>
                    </a:lnTo>
                    <a:lnTo>
                      <a:pt x="30" y="88"/>
                    </a:lnTo>
                    <a:lnTo>
                      <a:pt x="24" y="88"/>
                    </a:lnTo>
                    <a:lnTo>
                      <a:pt x="18" y="85"/>
                    </a:lnTo>
                    <a:lnTo>
                      <a:pt x="6" y="79"/>
                    </a:lnTo>
                    <a:lnTo>
                      <a:pt x="0" y="11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2" name="Freeform 8"/>
              <p:cNvSpPr>
                <a:spLocks/>
              </p:cNvSpPr>
              <p:nvPr/>
            </p:nvSpPr>
            <p:spPr bwMode="ltGray">
              <a:xfrm>
                <a:off x="43" y="1862"/>
                <a:ext cx="233" cy="119"/>
              </a:xfrm>
              <a:custGeom>
                <a:avLst/>
                <a:gdLst>
                  <a:gd name="T0" fmla="*/ 0 w 233"/>
                  <a:gd name="T1" fmla="*/ 115 h 119"/>
                  <a:gd name="T2" fmla="*/ 7 w 233"/>
                  <a:gd name="T3" fmla="*/ 118 h 119"/>
                  <a:gd name="T4" fmla="*/ 19 w 233"/>
                  <a:gd name="T5" fmla="*/ 118 h 119"/>
                  <a:gd name="T6" fmla="*/ 28 w 233"/>
                  <a:gd name="T7" fmla="*/ 118 h 119"/>
                  <a:gd name="T8" fmla="*/ 40 w 233"/>
                  <a:gd name="T9" fmla="*/ 118 h 119"/>
                  <a:gd name="T10" fmla="*/ 49 w 233"/>
                  <a:gd name="T11" fmla="*/ 111 h 119"/>
                  <a:gd name="T12" fmla="*/ 58 w 233"/>
                  <a:gd name="T13" fmla="*/ 108 h 119"/>
                  <a:gd name="T14" fmla="*/ 65 w 233"/>
                  <a:gd name="T15" fmla="*/ 105 h 119"/>
                  <a:gd name="T16" fmla="*/ 73 w 233"/>
                  <a:gd name="T17" fmla="*/ 95 h 119"/>
                  <a:gd name="T18" fmla="*/ 76 w 233"/>
                  <a:gd name="T19" fmla="*/ 86 h 119"/>
                  <a:gd name="T20" fmla="*/ 83 w 233"/>
                  <a:gd name="T21" fmla="*/ 79 h 119"/>
                  <a:gd name="T22" fmla="*/ 86 w 233"/>
                  <a:gd name="T23" fmla="*/ 73 h 119"/>
                  <a:gd name="T24" fmla="*/ 95 w 233"/>
                  <a:gd name="T25" fmla="*/ 58 h 119"/>
                  <a:gd name="T26" fmla="*/ 110 w 233"/>
                  <a:gd name="T27" fmla="*/ 45 h 119"/>
                  <a:gd name="T28" fmla="*/ 116 w 233"/>
                  <a:gd name="T29" fmla="*/ 39 h 119"/>
                  <a:gd name="T30" fmla="*/ 131 w 233"/>
                  <a:gd name="T31" fmla="*/ 32 h 119"/>
                  <a:gd name="T32" fmla="*/ 146 w 233"/>
                  <a:gd name="T33" fmla="*/ 26 h 119"/>
                  <a:gd name="T34" fmla="*/ 156 w 233"/>
                  <a:gd name="T35" fmla="*/ 23 h 119"/>
                  <a:gd name="T36" fmla="*/ 164 w 233"/>
                  <a:gd name="T37" fmla="*/ 23 h 119"/>
                  <a:gd name="T38" fmla="*/ 177 w 233"/>
                  <a:gd name="T39" fmla="*/ 23 h 119"/>
                  <a:gd name="T40" fmla="*/ 192 w 233"/>
                  <a:gd name="T41" fmla="*/ 26 h 119"/>
                  <a:gd name="T42" fmla="*/ 207 w 233"/>
                  <a:gd name="T43" fmla="*/ 32 h 119"/>
                  <a:gd name="T44" fmla="*/ 217 w 233"/>
                  <a:gd name="T45" fmla="*/ 42 h 119"/>
                  <a:gd name="T46" fmla="*/ 220 w 233"/>
                  <a:gd name="T47" fmla="*/ 48 h 119"/>
                  <a:gd name="T48" fmla="*/ 232 w 233"/>
                  <a:gd name="T49" fmla="*/ 16 h 119"/>
                  <a:gd name="T50" fmla="*/ 222 w 233"/>
                  <a:gd name="T51" fmla="*/ 10 h 119"/>
                  <a:gd name="T52" fmla="*/ 210 w 233"/>
                  <a:gd name="T53" fmla="*/ 4 h 119"/>
                  <a:gd name="T54" fmla="*/ 195 w 233"/>
                  <a:gd name="T55" fmla="*/ 4 h 119"/>
                  <a:gd name="T56" fmla="*/ 183 w 233"/>
                  <a:gd name="T57" fmla="*/ 0 h 119"/>
                  <a:gd name="T58" fmla="*/ 167 w 233"/>
                  <a:gd name="T59" fmla="*/ 0 h 119"/>
                  <a:gd name="T60" fmla="*/ 156 w 233"/>
                  <a:gd name="T61" fmla="*/ 4 h 119"/>
                  <a:gd name="T62" fmla="*/ 141 w 233"/>
                  <a:gd name="T63" fmla="*/ 10 h 119"/>
                  <a:gd name="T64" fmla="*/ 131 w 233"/>
                  <a:gd name="T65" fmla="*/ 16 h 119"/>
                  <a:gd name="T66" fmla="*/ 126 w 233"/>
                  <a:gd name="T67" fmla="*/ 20 h 119"/>
                  <a:gd name="T68" fmla="*/ 110 w 233"/>
                  <a:gd name="T69" fmla="*/ 32 h 119"/>
                  <a:gd name="T70" fmla="*/ 101 w 233"/>
                  <a:gd name="T71" fmla="*/ 45 h 119"/>
                  <a:gd name="T72" fmla="*/ 88 w 233"/>
                  <a:gd name="T73" fmla="*/ 58 h 119"/>
                  <a:gd name="T74" fmla="*/ 80 w 233"/>
                  <a:gd name="T75" fmla="*/ 70 h 119"/>
                  <a:gd name="T76" fmla="*/ 73 w 233"/>
                  <a:gd name="T77" fmla="*/ 79 h 119"/>
                  <a:gd name="T78" fmla="*/ 61 w 233"/>
                  <a:gd name="T79" fmla="*/ 86 h 119"/>
                  <a:gd name="T80" fmla="*/ 52 w 233"/>
                  <a:gd name="T81" fmla="*/ 89 h 119"/>
                  <a:gd name="T82" fmla="*/ 43 w 233"/>
                  <a:gd name="T83" fmla="*/ 92 h 119"/>
                  <a:gd name="T84" fmla="*/ 34 w 233"/>
                  <a:gd name="T85" fmla="*/ 92 h 119"/>
                  <a:gd name="T86" fmla="*/ 25 w 233"/>
                  <a:gd name="T87" fmla="*/ 92 h 119"/>
                  <a:gd name="T88" fmla="*/ 19 w 233"/>
                  <a:gd name="T89" fmla="*/ 89 h 119"/>
                  <a:gd name="T90" fmla="*/ 7 w 233"/>
                  <a:gd name="T91" fmla="*/ 83 h 119"/>
                  <a:gd name="T92" fmla="*/ 0 w 233"/>
                  <a:gd name="T93" fmla="*/ 11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3" h="119">
                    <a:moveTo>
                      <a:pt x="0" y="115"/>
                    </a:moveTo>
                    <a:lnTo>
                      <a:pt x="7" y="118"/>
                    </a:lnTo>
                    <a:lnTo>
                      <a:pt x="19" y="118"/>
                    </a:lnTo>
                    <a:lnTo>
                      <a:pt x="28" y="118"/>
                    </a:lnTo>
                    <a:lnTo>
                      <a:pt x="40" y="118"/>
                    </a:lnTo>
                    <a:lnTo>
                      <a:pt x="49" y="111"/>
                    </a:lnTo>
                    <a:lnTo>
                      <a:pt x="58" y="108"/>
                    </a:lnTo>
                    <a:lnTo>
                      <a:pt x="65" y="105"/>
                    </a:lnTo>
                    <a:lnTo>
                      <a:pt x="73" y="95"/>
                    </a:lnTo>
                    <a:lnTo>
                      <a:pt x="76" y="86"/>
                    </a:lnTo>
                    <a:lnTo>
                      <a:pt x="83" y="79"/>
                    </a:lnTo>
                    <a:lnTo>
                      <a:pt x="86" y="73"/>
                    </a:lnTo>
                    <a:lnTo>
                      <a:pt x="95" y="58"/>
                    </a:lnTo>
                    <a:lnTo>
                      <a:pt x="110" y="45"/>
                    </a:lnTo>
                    <a:lnTo>
                      <a:pt x="116" y="39"/>
                    </a:lnTo>
                    <a:lnTo>
                      <a:pt x="131" y="32"/>
                    </a:lnTo>
                    <a:lnTo>
                      <a:pt x="146" y="26"/>
                    </a:lnTo>
                    <a:lnTo>
                      <a:pt x="156" y="23"/>
                    </a:lnTo>
                    <a:lnTo>
                      <a:pt x="164" y="23"/>
                    </a:lnTo>
                    <a:lnTo>
                      <a:pt x="177" y="23"/>
                    </a:lnTo>
                    <a:lnTo>
                      <a:pt x="192" y="26"/>
                    </a:lnTo>
                    <a:lnTo>
                      <a:pt x="207" y="32"/>
                    </a:lnTo>
                    <a:lnTo>
                      <a:pt x="217" y="42"/>
                    </a:lnTo>
                    <a:lnTo>
                      <a:pt x="220" y="48"/>
                    </a:lnTo>
                    <a:lnTo>
                      <a:pt x="232" y="16"/>
                    </a:lnTo>
                    <a:lnTo>
                      <a:pt x="222" y="10"/>
                    </a:lnTo>
                    <a:lnTo>
                      <a:pt x="210" y="4"/>
                    </a:lnTo>
                    <a:lnTo>
                      <a:pt x="195" y="4"/>
                    </a:lnTo>
                    <a:lnTo>
                      <a:pt x="183" y="0"/>
                    </a:lnTo>
                    <a:lnTo>
                      <a:pt x="167" y="0"/>
                    </a:lnTo>
                    <a:lnTo>
                      <a:pt x="156" y="4"/>
                    </a:lnTo>
                    <a:lnTo>
                      <a:pt x="141" y="10"/>
                    </a:lnTo>
                    <a:lnTo>
                      <a:pt x="131" y="16"/>
                    </a:lnTo>
                    <a:lnTo>
                      <a:pt x="126" y="20"/>
                    </a:lnTo>
                    <a:lnTo>
                      <a:pt x="110" y="32"/>
                    </a:lnTo>
                    <a:lnTo>
                      <a:pt x="101" y="45"/>
                    </a:lnTo>
                    <a:lnTo>
                      <a:pt x="88" y="58"/>
                    </a:lnTo>
                    <a:lnTo>
                      <a:pt x="80" y="70"/>
                    </a:lnTo>
                    <a:lnTo>
                      <a:pt x="73" y="79"/>
                    </a:lnTo>
                    <a:lnTo>
                      <a:pt x="61" y="86"/>
                    </a:lnTo>
                    <a:lnTo>
                      <a:pt x="52" y="89"/>
                    </a:lnTo>
                    <a:lnTo>
                      <a:pt x="43" y="92"/>
                    </a:lnTo>
                    <a:lnTo>
                      <a:pt x="34" y="92"/>
                    </a:lnTo>
                    <a:lnTo>
                      <a:pt x="25" y="92"/>
                    </a:lnTo>
                    <a:lnTo>
                      <a:pt x="19" y="89"/>
                    </a:lnTo>
                    <a:lnTo>
                      <a:pt x="7" y="83"/>
                    </a:lnTo>
                    <a:lnTo>
                      <a:pt x="0" y="11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3" name="Freeform 9"/>
              <p:cNvSpPr>
                <a:spLocks/>
              </p:cNvSpPr>
              <p:nvPr/>
            </p:nvSpPr>
            <p:spPr bwMode="ltGray">
              <a:xfrm>
                <a:off x="454" y="3914"/>
                <a:ext cx="232" cy="116"/>
              </a:xfrm>
              <a:custGeom>
                <a:avLst/>
                <a:gdLst>
                  <a:gd name="T0" fmla="*/ 0 w 232"/>
                  <a:gd name="T1" fmla="*/ 111 h 116"/>
                  <a:gd name="T2" fmla="*/ 9 w 232"/>
                  <a:gd name="T3" fmla="*/ 115 h 116"/>
                  <a:gd name="T4" fmla="*/ 19 w 232"/>
                  <a:gd name="T5" fmla="*/ 115 h 116"/>
                  <a:gd name="T6" fmla="*/ 30 w 232"/>
                  <a:gd name="T7" fmla="*/ 115 h 116"/>
                  <a:gd name="T8" fmla="*/ 40 w 232"/>
                  <a:gd name="T9" fmla="*/ 111 h 116"/>
                  <a:gd name="T10" fmla="*/ 49 w 232"/>
                  <a:gd name="T11" fmla="*/ 108 h 116"/>
                  <a:gd name="T12" fmla="*/ 61 w 232"/>
                  <a:gd name="T13" fmla="*/ 105 h 116"/>
                  <a:gd name="T14" fmla="*/ 64 w 232"/>
                  <a:gd name="T15" fmla="*/ 102 h 116"/>
                  <a:gd name="T16" fmla="*/ 73 w 232"/>
                  <a:gd name="T17" fmla="*/ 93 h 116"/>
                  <a:gd name="T18" fmla="*/ 76 w 232"/>
                  <a:gd name="T19" fmla="*/ 84 h 116"/>
                  <a:gd name="T20" fmla="*/ 82 w 232"/>
                  <a:gd name="T21" fmla="*/ 77 h 116"/>
                  <a:gd name="T22" fmla="*/ 85 w 232"/>
                  <a:gd name="T23" fmla="*/ 72 h 116"/>
                  <a:gd name="T24" fmla="*/ 95 w 232"/>
                  <a:gd name="T25" fmla="*/ 56 h 116"/>
                  <a:gd name="T26" fmla="*/ 110 w 232"/>
                  <a:gd name="T27" fmla="*/ 43 h 116"/>
                  <a:gd name="T28" fmla="*/ 116 w 232"/>
                  <a:gd name="T29" fmla="*/ 38 h 116"/>
                  <a:gd name="T30" fmla="*/ 131 w 232"/>
                  <a:gd name="T31" fmla="*/ 31 h 116"/>
                  <a:gd name="T32" fmla="*/ 146 w 232"/>
                  <a:gd name="T33" fmla="*/ 25 h 116"/>
                  <a:gd name="T34" fmla="*/ 155 w 232"/>
                  <a:gd name="T35" fmla="*/ 22 h 116"/>
                  <a:gd name="T36" fmla="*/ 167 w 232"/>
                  <a:gd name="T37" fmla="*/ 18 h 116"/>
                  <a:gd name="T38" fmla="*/ 176 w 232"/>
                  <a:gd name="T39" fmla="*/ 22 h 116"/>
                  <a:gd name="T40" fmla="*/ 191 w 232"/>
                  <a:gd name="T41" fmla="*/ 25 h 116"/>
                  <a:gd name="T42" fmla="*/ 206 w 232"/>
                  <a:gd name="T43" fmla="*/ 31 h 116"/>
                  <a:gd name="T44" fmla="*/ 216 w 232"/>
                  <a:gd name="T45" fmla="*/ 38 h 116"/>
                  <a:gd name="T46" fmla="*/ 219 w 232"/>
                  <a:gd name="T47" fmla="*/ 46 h 116"/>
                  <a:gd name="T48" fmla="*/ 231 w 232"/>
                  <a:gd name="T49" fmla="*/ 13 h 116"/>
                  <a:gd name="T50" fmla="*/ 222 w 232"/>
                  <a:gd name="T51" fmla="*/ 10 h 116"/>
                  <a:gd name="T52" fmla="*/ 209 w 232"/>
                  <a:gd name="T53" fmla="*/ 3 h 116"/>
                  <a:gd name="T54" fmla="*/ 194 w 232"/>
                  <a:gd name="T55" fmla="*/ 0 h 116"/>
                  <a:gd name="T56" fmla="*/ 182 w 232"/>
                  <a:gd name="T57" fmla="*/ 0 h 116"/>
                  <a:gd name="T58" fmla="*/ 167 w 232"/>
                  <a:gd name="T59" fmla="*/ 0 h 116"/>
                  <a:gd name="T60" fmla="*/ 155 w 232"/>
                  <a:gd name="T61" fmla="*/ 3 h 116"/>
                  <a:gd name="T62" fmla="*/ 143 w 232"/>
                  <a:gd name="T63" fmla="*/ 10 h 116"/>
                  <a:gd name="T64" fmla="*/ 131 w 232"/>
                  <a:gd name="T65" fmla="*/ 13 h 116"/>
                  <a:gd name="T66" fmla="*/ 125 w 232"/>
                  <a:gd name="T67" fmla="*/ 18 h 116"/>
                  <a:gd name="T68" fmla="*/ 113 w 232"/>
                  <a:gd name="T69" fmla="*/ 31 h 116"/>
                  <a:gd name="T70" fmla="*/ 100 w 232"/>
                  <a:gd name="T71" fmla="*/ 43 h 116"/>
                  <a:gd name="T72" fmla="*/ 88 w 232"/>
                  <a:gd name="T73" fmla="*/ 56 h 116"/>
                  <a:gd name="T74" fmla="*/ 80 w 232"/>
                  <a:gd name="T75" fmla="*/ 69 h 116"/>
                  <a:gd name="T76" fmla="*/ 73 w 232"/>
                  <a:gd name="T77" fmla="*/ 74 h 116"/>
                  <a:gd name="T78" fmla="*/ 61 w 232"/>
                  <a:gd name="T79" fmla="*/ 84 h 116"/>
                  <a:gd name="T80" fmla="*/ 52 w 232"/>
                  <a:gd name="T81" fmla="*/ 87 h 116"/>
                  <a:gd name="T82" fmla="*/ 45 w 232"/>
                  <a:gd name="T83" fmla="*/ 90 h 116"/>
                  <a:gd name="T84" fmla="*/ 34 w 232"/>
                  <a:gd name="T85" fmla="*/ 90 h 116"/>
                  <a:gd name="T86" fmla="*/ 25 w 232"/>
                  <a:gd name="T87" fmla="*/ 90 h 116"/>
                  <a:gd name="T88" fmla="*/ 19 w 232"/>
                  <a:gd name="T89" fmla="*/ 87 h 116"/>
                  <a:gd name="T90" fmla="*/ 7 w 232"/>
                  <a:gd name="T91" fmla="*/ 80 h 116"/>
                  <a:gd name="T92" fmla="*/ 0 w 232"/>
                  <a:gd name="T93" fmla="*/ 1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2" h="116">
                    <a:moveTo>
                      <a:pt x="0" y="111"/>
                    </a:moveTo>
                    <a:lnTo>
                      <a:pt x="9" y="115"/>
                    </a:lnTo>
                    <a:lnTo>
                      <a:pt x="19" y="115"/>
                    </a:lnTo>
                    <a:lnTo>
                      <a:pt x="30" y="115"/>
                    </a:lnTo>
                    <a:lnTo>
                      <a:pt x="40" y="111"/>
                    </a:lnTo>
                    <a:lnTo>
                      <a:pt x="49" y="108"/>
                    </a:lnTo>
                    <a:lnTo>
                      <a:pt x="61" y="105"/>
                    </a:lnTo>
                    <a:lnTo>
                      <a:pt x="64" y="102"/>
                    </a:lnTo>
                    <a:lnTo>
                      <a:pt x="73" y="93"/>
                    </a:lnTo>
                    <a:lnTo>
                      <a:pt x="76" y="84"/>
                    </a:lnTo>
                    <a:lnTo>
                      <a:pt x="82" y="77"/>
                    </a:lnTo>
                    <a:lnTo>
                      <a:pt x="85" y="72"/>
                    </a:lnTo>
                    <a:lnTo>
                      <a:pt x="95" y="56"/>
                    </a:lnTo>
                    <a:lnTo>
                      <a:pt x="110" y="43"/>
                    </a:lnTo>
                    <a:lnTo>
                      <a:pt x="116" y="38"/>
                    </a:lnTo>
                    <a:lnTo>
                      <a:pt x="131" y="31"/>
                    </a:lnTo>
                    <a:lnTo>
                      <a:pt x="146" y="25"/>
                    </a:lnTo>
                    <a:lnTo>
                      <a:pt x="155" y="22"/>
                    </a:lnTo>
                    <a:lnTo>
                      <a:pt x="167" y="18"/>
                    </a:lnTo>
                    <a:lnTo>
                      <a:pt x="176" y="22"/>
                    </a:lnTo>
                    <a:lnTo>
                      <a:pt x="191" y="25"/>
                    </a:lnTo>
                    <a:lnTo>
                      <a:pt x="206" y="31"/>
                    </a:lnTo>
                    <a:lnTo>
                      <a:pt x="216" y="38"/>
                    </a:lnTo>
                    <a:lnTo>
                      <a:pt x="219" y="46"/>
                    </a:lnTo>
                    <a:lnTo>
                      <a:pt x="231" y="13"/>
                    </a:lnTo>
                    <a:lnTo>
                      <a:pt x="222" y="10"/>
                    </a:lnTo>
                    <a:lnTo>
                      <a:pt x="209" y="3"/>
                    </a:lnTo>
                    <a:lnTo>
                      <a:pt x="194" y="0"/>
                    </a:lnTo>
                    <a:lnTo>
                      <a:pt x="182" y="0"/>
                    </a:lnTo>
                    <a:lnTo>
                      <a:pt x="167" y="0"/>
                    </a:lnTo>
                    <a:lnTo>
                      <a:pt x="155" y="3"/>
                    </a:lnTo>
                    <a:lnTo>
                      <a:pt x="143" y="10"/>
                    </a:lnTo>
                    <a:lnTo>
                      <a:pt x="131" y="13"/>
                    </a:lnTo>
                    <a:lnTo>
                      <a:pt x="125" y="18"/>
                    </a:lnTo>
                    <a:lnTo>
                      <a:pt x="113" y="31"/>
                    </a:lnTo>
                    <a:lnTo>
                      <a:pt x="100" y="43"/>
                    </a:lnTo>
                    <a:lnTo>
                      <a:pt x="88" y="56"/>
                    </a:lnTo>
                    <a:lnTo>
                      <a:pt x="80" y="69"/>
                    </a:lnTo>
                    <a:lnTo>
                      <a:pt x="73" y="74"/>
                    </a:lnTo>
                    <a:lnTo>
                      <a:pt x="61" y="84"/>
                    </a:lnTo>
                    <a:lnTo>
                      <a:pt x="52" y="87"/>
                    </a:lnTo>
                    <a:lnTo>
                      <a:pt x="45" y="90"/>
                    </a:lnTo>
                    <a:lnTo>
                      <a:pt x="34" y="90"/>
                    </a:lnTo>
                    <a:lnTo>
                      <a:pt x="25" y="90"/>
                    </a:lnTo>
                    <a:lnTo>
                      <a:pt x="19" y="87"/>
                    </a:lnTo>
                    <a:lnTo>
                      <a:pt x="7" y="80"/>
                    </a:lnTo>
                    <a:lnTo>
                      <a:pt x="0" y="11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4" name="Freeform 10"/>
              <p:cNvSpPr>
                <a:spLocks/>
              </p:cNvSpPr>
              <p:nvPr/>
            </p:nvSpPr>
            <p:spPr bwMode="ltGray">
              <a:xfrm>
                <a:off x="5314" y="1011"/>
                <a:ext cx="233" cy="119"/>
              </a:xfrm>
              <a:custGeom>
                <a:avLst/>
                <a:gdLst>
                  <a:gd name="T0" fmla="*/ 232 w 233"/>
                  <a:gd name="T1" fmla="*/ 115 h 119"/>
                  <a:gd name="T2" fmla="*/ 222 w 233"/>
                  <a:gd name="T3" fmla="*/ 115 h 119"/>
                  <a:gd name="T4" fmla="*/ 214 w 233"/>
                  <a:gd name="T5" fmla="*/ 118 h 119"/>
                  <a:gd name="T6" fmla="*/ 201 w 233"/>
                  <a:gd name="T7" fmla="*/ 118 h 119"/>
                  <a:gd name="T8" fmla="*/ 192 w 233"/>
                  <a:gd name="T9" fmla="*/ 115 h 119"/>
                  <a:gd name="T10" fmla="*/ 183 w 233"/>
                  <a:gd name="T11" fmla="*/ 112 h 119"/>
                  <a:gd name="T12" fmla="*/ 171 w 233"/>
                  <a:gd name="T13" fmla="*/ 106 h 119"/>
                  <a:gd name="T14" fmla="*/ 164 w 233"/>
                  <a:gd name="T15" fmla="*/ 102 h 119"/>
                  <a:gd name="T16" fmla="*/ 158 w 233"/>
                  <a:gd name="T17" fmla="*/ 94 h 119"/>
                  <a:gd name="T18" fmla="*/ 153 w 233"/>
                  <a:gd name="T19" fmla="*/ 84 h 119"/>
                  <a:gd name="T20" fmla="*/ 149 w 233"/>
                  <a:gd name="T21" fmla="*/ 78 h 119"/>
                  <a:gd name="T22" fmla="*/ 146 w 233"/>
                  <a:gd name="T23" fmla="*/ 71 h 119"/>
                  <a:gd name="T24" fmla="*/ 134 w 233"/>
                  <a:gd name="T25" fmla="*/ 59 h 119"/>
                  <a:gd name="T26" fmla="*/ 122 w 233"/>
                  <a:gd name="T27" fmla="*/ 44 h 119"/>
                  <a:gd name="T28" fmla="*/ 113 w 233"/>
                  <a:gd name="T29" fmla="*/ 37 h 119"/>
                  <a:gd name="T30" fmla="*/ 97 w 233"/>
                  <a:gd name="T31" fmla="*/ 31 h 119"/>
                  <a:gd name="T32" fmla="*/ 85 w 233"/>
                  <a:gd name="T33" fmla="*/ 28 h 119"/>
                  <a:gd name="T34" fmla="*/ 73 w 233"/>
                  <a:gd name="T35" fmla="*/ 24 h 119"/>
                  <a:gd name="T36" fmla="*/ 64 w 233"/>
                  <a:gd name="T37" fmla="*/ 21 h 119"/>
                  <a:gd name="T38" fmla="*/ 52 w 233"/>
                  <a:gd name="T39" fmla="*/ 24 h 119"/>
                  <a:gd name="T40" fmla="*/ 39 w 233"/>
                  <a:gd name="T41" fmla="*/ 28 h 119"/>
                  <a:gd name="T42" fmla="*/ 24 w 233"/>
                  <a:gd name="T43" fmla="*/ 31 h 119"/>
                  <a:gd name="T44" fmla="*/ 15 w 233"/>
                  <a:gd name="T45" fmla="*/ 40 h 119"/>
                  <a:gd name="T46" fmla="*/ 9 w 233"/>
                  <a:gd name="T47" fmla="*/ 47 h 119"/>
                  <a:gd name="T48" fmla="*/ 0 w 233"/>
                  <a:gd name="T49" fmla="*/ 16 h 119"/>
                  <a:gd name="T50" fmla="*/ 6 w 233"/>
                  <a:gd name="T51" fmla="*/ 9 h 119"/>
                  <a:gd name="T52" fmla="*/ 21 w 233"/>
                  <a:gd name="T53" fmla="*/ 6 h 119"/>
                  <a:gd name="T54" fmla="*/ 33 w 233"/>
                  <a:gd name="T55" fmla="*/ 3 h 119"/>
                  <a:gd name="T56" fmla="*/ 49 w 233"/>
                  <a:gd name="T57" fmla="*/ 0 h 119"/>
                  <a:gd name="T58" fmla="*/ 61 w 233"/>
                  <a:gd name="T59" fmla="*/ 3 h 119"/>
                  <a:gd name="T60" fmla="*/ 73 w 233"/>
                  <a:gd name="T61" fmla="*/ 6 h 119"/>
                  <a:gd name="T62" fmla="*/ 88 w 233"/>
                  <a:gd name="T63" fmla="*/ 13 h 119"/>
                  <a:gd name="T64" fmla="*/ 100 w 233"/>
                  <a:gd name="T65" fmla="*/ 16 h 119"/>
                  <a:gd name="T66" fmla="*/ 107 w 233"/>
                  <a:gd name="T67" fmla="*/ 21 h 119"/>
                  <a:gd name="T68" fmla="*/ 118 w 233"/>
                  <a:gd name="T69" fmla="*/ 31 h 119"/>
                  <a:gd name="T70" fmla="*/ 131 w 233"/>
                  <a:gd name="T71" fmla="*/ 47 h 119"/>
                  <a:gd name="T72" fmla="*/ 143 w 233"/>
                  <a:gd name="T73" fmla="*/ 59 h 119"/>
                  <a:gd name="T74" fmla="*/ 153 w 233"/>
                  <a:gd name="T75" fmla="*/ 71 h 119"/>
                  <a:gd name="T76" fmla="*/ 158 w 233"/>
                  <a:gd name="T77" fmla="*/ 78 h 119"/>
                  <a:gd name="T78" fmla="*/ 168 w 233"/>
                  <a:gd name="T79" fmla="*/ 84 h 119"/>
                  <a:gd name="T80" fmla="*/ 177 w 233"/>
                  <a:gd name="T81" fmla="*/ 91 h 119"/>
                  <a:gd name="T82" fmla="*/ 186 w 233"/>
                  <a:gd name="T83" fmla="*/ 94 h 119"/>
                  <a:gd name="T84" fmla="*/ 199 w 233"/>
                  <a:gd name="T85" fmla="*/ 94 h 119"/>
                  <a:gd name="T86" fmla="*/ 204 w 233"/>
                  <a:gd name="T87" fmla="*/ 91 h 119"/>
                  <a:gd name="T88" fmla="*/ 214 w 233"/>
                  <a:gd name="T89" fmla="*/ 91 h 119"/>
                  <a:gd name="T90" fmla="*/ 225 w 233"/>
                  <a:gd name="T91" fmla="*/ 84 h 119"/>
                  <a:gd name="T92" fmla="*/ 232 w 233"/>
                  <a:gd name="T93" fmla="*/ 11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3" h="119">
                    <a:moveTo>
                      <a:pt x="232" y="115"/>
                    </a:moveTo>
                    <a:lnTo>
                      <a:pt x="222" y="115"/>
                    </a:lnTo>
                    <a:lnTo>
                      <a:pt x="214" y="118"/>
                    </a:lnTo>
                    <a:lnTo>
                      <a:pt x="201" y="118"/>
                    </a:lnTo>
                    <a:lnTo>
                      <a:pt x="192" y="115"/>
                    </a:lnTo>
                    <a:lnTo>
                      <a:pt x="183" y="112"/>
                    </a:lnTo>
                    <a:lnTo>
                      <a:pt x="171" y="106"/>
                    </a:lnTo>
                    <a:lnTo>
                      <a:pt x="164" y="102"/>
                    </a:lnTo>
                    <a:lnTo>
                      <a:pt x="158" y="94"/>
                    </a:lnTo>
                    <a:lnTo>
                      <a:pt x="153" y="84"/>
                    </a:lnTo>
                    <a:lnTo>
                      <a:pt x="149" y="78"/>
                    </a:lnTo>
                    <a:lnTo>
                      <a:pt x="146" y="71"/>
                    </a:lnTo>
                    <a:lnTo>
                      <a:pt x="134" y="59"/>
                    </a:lnTo>
                    <a:lnTo>
                      <a:pt x="122" y="44"/>
                    </a:lnTo>
                    <a:lnTo>
                      <a:pt x="113" y="37"/>
                    </a:lnTo>
                    <a:lnTo>
                      <a:pt x="97" y="31"/>
                    </a:lnTo>
                    <a:lnTo>
                      <a:pt x="85" y="28"/>
                    </a:lnTo>
                    <a:lnTo>
                      <a:pt x="73" y="24"/>
                    </a:lnTo>
                    <a:lnTo>
                      <a:pt x="64" y="21"/>
                    </a:lnTo>
                    <a:lnTo>
                      <a:pt x="52" y="24"/>
                    </a:lnTo>
                    <a:lnTo>
                      <a:pt x="39" y="28"/>
                    </a:lnTo>
                    <a:lnTo>
                      <a:pt x="24" y="31"/>
                    </a:lnTo>
                    <a:lnTo>
                      <a:pt x="15" y="40"/>
                    </a:lnTo>
                    <a:lnTo>
                      <a:pt x="9" y="47"/>
                    </a:lnTo>
                    <a:lnTo>
                      <a:pt x="0" y="16"/>
                    </a:lnTo>
                    <a:lnTo>
                      <a:pt x="6" y="9"/>
                    </a:lnTo>
                    <a:lnTo>
                      <a:pt x="21" y="6"/>
                    </a:lnTo>
                    <a:lnTo>
                      <a:pt x="33" y="3"/>
                    </a:lnTo>
                    <a:lnTo>
                      <a:pt x="49" y="0"/>
                    </a:lnTo>
                    <a:lnTo>
                      <a:pt x="61" y="3"/>
                    </a:lnTo>
                    <a:lnTo>
                      <a:pt x="73" y="6"/>
                    </a:lnTo>
                    <a:lnTo>
                      <a:pt x="88" y="13"/>
                    </a:lnTo>
                    <a:lnTo>
                      <a:pt x="100" y="16"/>
                    </a:lnTo>
                    <a:lnTo>
                      <a:pt x="107" y="21"/>
                    </a:lnTo>
                    <a:lnTo>
                      <a:pt x="118" y="31"/>
                    </a:lnTo>
                    <a:lnTo>
                      <a:pt x="131" y="47"/>
                    </a:lnTo>
                    <a:lnTo>
                      <a:pt x="143" y="59"/>
                    </a:lnTo>
                    <a:lnTo>
                      <a:pt x="153" y="71"/>
                    </a:lnTo>
                    <a:lnTo>
                      <a:pt x="158" y="78"/>
                    </a:lnTo>
                    <a:lnTo>
                      <a:pt x="168" y="84"/>
                    </a:lnTo>
                    <a:lnTo>
                      <a:pt x="177" y="91"/>
                    </a:lnTo>
                    <a:lnTo>
                      <a:pt x="186" y="94"/>
                    </a:lnTo>
                    <a:lnTo>
                      <a:pt x="199" y="94"/>
                    </a:lnTo>
                    <a:lnTo>
                      <a:pt x="204" y="91"/>
                    </a:lnTo>
                    <a:lnTo>
                      <a:pt x="214" y="91"/>
                    </a:lnTo>
                    <a:lnTo>
                      <a:pt x="225" y="84"/>
                    </a:lnTo>
                    <a:lnTo>
                      <a:pt x="232" y="11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5" name="Freeform 11"/>
              <p:cNvSpPr>
                <a:spLocks/>
              </p:cNvSpPr>
              <p:nvPr/>
            </p:nvSpPr>
            <p:spPr bwMode="ltGray">
              <a:xfrm>
                <a:off x="1852" y="147"/>
                <a:ext cx="232" cy="114"/>
              </a:xfrm>
              <a:custGeom>
                <a:avLst/>
                <a:gdLst>
                  <a:gd name="T0" fmla="*/ 231 w 232"/>
                  <a:gd name="T1" fmla="*/ 110 h 114"/>
                  <a:gd name="T2" fmla="*/ 221 w 232"/>
                  <a:gd name="T3" fmla="*/ 113 h 114"/>
                  <a:gd name="T4" fmla="*/ 213 w 232"/>
                  <a:gd name="T5" fmla="*/ 113 h 114"/>
                  <a:gd name="T6" fmla="*/ 201 w 232"/>
                  <a:gd name="T7" fmla="*/ 113 h 114"/>
                  <a:gd name="T8" fmla="*/ 191 w 232"/>
                  <a:gd name="T9" fmla="*/ 113 h 114"/>
                  <a:gd name="T10" fmla="*/ 183 w 232"/>
                  <a:gd name="T11" fmla="*/ 110 h 114"/>
                  <a:gd name="T12" fmla="*/ 170 w 232"/>
                  <a:gd name="T13" fmla="*/ 104 h 114"/>
                  <a:gd name="T14" fmla="*/ 167 w 232"/>
                  <a:gd name="T15" fmla="*/ 102 h 114"/>
                  <a:gd name="T16" fmla="*/ 158 w 232"/>
                  <a:gd name="T17" fmla="*/ 92 h 114"/>
                  <a:gd name="T18" fmla="*/ 155 w 232"/>
                  <a:gd name="T19" fmla="*/ 82 h 114"/>
                  <a:gd name="T20" fmla="*/ 148 w 232"/>
                  <a:gd name="T21" fmla="*/ 77 h 114"/>
                  <a:gd name="T22" fmla="*/ 145 w 232"/>
                  <a:gd name="T23" fmla="*/ 71 h 114"/>
                  <a:gd name="T24" fmla="*/ 133 w 232"/>
                  <a:gd name="T25" fmla="*/ 56 h 114"/>
                  <a:gd name="T26" fmla="*/ 122 w 232"/>
                  <a:gd name="T27" fmla="*/ 43 h 114"/>
                  <a:gd name="T28" fmla="*/ 112 w 232"/>
                  <a:gd name="T29" fmla="*/ 36 h 114"/>
                  <a:gd name="T30" fmla="*/ 100 w 232"/>
                  <a:gd name="T31" fmla="*/ 31 h 114"/>
                  <a:gd name="T32" fmla="*/ 85 w 232"/>
                  <a:gd name="T33" fmla="*/ 25 h 114"/>
                  <a:gd name="T34" fmla="*/ 76 w 232"/>
                  <a:gd name="T35" fmla="*/ 21 h 114"/>
                  <a:gd name="T36" fmla="*/ 64 w 232"/>
                  <a:gd name="T37" fmla="*/ 21 h 114"/>
                  <a:gd name="T38" fmla="*/ 54 w 232"/>
                  <a:gd name="T39" fmla="*/ 21 h 114"/>
                  <a:gd name="T40" fmla="*/ 39 w 232"/>
                  <a:gd name="T41" fmla="*/ 25 h 114"/>
                  <a:gd name="T42" fmla="*/ 24 w 232"/>
                  <a:gd name="T43" fmla="*/ 31 h 114"/>
                  <a:gd name="T44" fmla="*/ 15 w 232"/>
                  <a:gd name="T45" fmla="*/ 36 h 114"/>
                  <a:gd name="T46" fmla="*/ 9 w 232"/>
                  <a:gd name="T47" fmla="*/ 46 h 114"/>
                  <a:gd name="T48" fmla="*/ 0 w 232"/>
                  <a:gd name="T49" fmla="*/ 15 h 114"/>
                  <a:gd name="T50" fmla="*/ 9 w 232"/>
                  <a:gd name="T51" fmla="*/ 10 h 114"/>
                  <a:gd name="T52" fmla="*/ 21 w 232"/>
                  <a:gd name="T53" fmla="*/ 3 h 114"/>
                  <a:gd name="T54" fmla="*/ 33 w 232"/>
                  <a:gd name="T55" fmla="*/ 0 h 114"/>
                  <a:gd name="T56" fmla="*/ 48 w 232"/>
                  <a:gd name="T57" fmla="*/ 0 h 114"/>
                  <a:gd name="T58" fmla="*/ 64 w 232"/>
                  <a:gd name="T59" fmla="*/ 0 h 114"/>
                  <a:gd name="T60" fmla="*/ 72 w 232"/>
                  <a:gd name="T61" fmla="*/ 3 h 114"/>
                  <a:gd name="T62" fmla="*/ 87 w 232"/>
                  <a:gd name="T63" fmla="*/ 10 h 114"/>
                  <a:gd name="T64" fmla="*/ 100 w 232"/>
                  <a:gd name="T65" fmla="*/ 15 h 114"/>
                  <a:gd name="T66" fmla="*/ 106 w 232"/>
                  <a:gd name="T67" fmla="*/ 18 h 114"/>
                  <a:gd name="T68" fmla="*/ 118 w 232"/>
                  <a:gd name="T69" fmla="*/ 31 h 114"/>
                  <a:gd name="T70" fmla="*/ 130 w 232"/>
                  <a:gd name="T71" fmla="*/ 43 h 114"/>
                  <a:gd name="T72" fmla="*/ 143 w 232"/>
                  <a:gd name="T73" fmla="*/ 58 h 114"/>
                  <a:gd name="T74" fmla="*/ 152 w 232"/>
                  <a:gd name="T75" fmla="*/ 67 h 114"/>
                  <a:gd name="T76" fmla="*/ 158 w 232"/>
                  <a:gd name="T77" fmla="*/ 77 h 114"/>
                  <a:gd name="T78" fmla="*/ 167 w 232"/>
                  <a:gd name="T79" fmla="*/ 82 h 114"/>
                  <a:gd name="T80" fmla="*/ 179 w 232"/>
                  <a:gd name="T81" fmla="*/ 86 h 114"/>
                  <a:gd name="T82" fmla="*/ 185 w 232"/>
                  <a:gd name="T83" fmla="*/ 89 h 114"/>
                  <a:gd name="T84" fmla="*/ 198 w 232"/>
                  <a:gd name="T85" fmla="*/ 89 h 114"/>
                  <a:gd name="T86" fmla="*/ 206 w 232"/>
                  <a:gd name="T87" fmla="*/ 89 h 114"/>
                  <a:gd name="T88" fmla="*/ 213 w 232"/>
                  <a:gd name="T89" fmla="*/ 86 h 114"/>
                  <a:gd name="T90" fmla="*/ 224 w 232"/>
                  <a:gd name="T91" fmla="*/ 79 h 114"/>
                  <a:gd name="T92" fmla="*/ 231 w 232"/>
                  <a:gd name="T93" fmla="*/ 11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2" h="114">
                    <a:moveTo>
                      <a:pt x="231" y="110"/>
                    </a:moveTo>
                    <a:lnTo>
                      <a:pt x="221" y="113"/>
                    </a:lnTo>
                    <a:lnTo>
                      <a:pt x="213" y="113"/>
                    </a:lnTo>
                    <a:lnTo>
                      <a:pt x="201" y="113"/>
                    </a:lnTo>
                    <a:lnTo>
                      <a:pt x="191" y="113"/>
                    </a:lnTo>
                    <a:lnTo>
                      <a:pt x="183" y="110"/>
                    </a:lnTo>
                    <a:lnTo>
                      <a:pt x="170" y="104"/>
                    </a:lnTo>
                    <a:lnTo>
                      <a:pt x="167" y="102"/>
                    </a:lnTo>
                    <a:lnTo>
                      <a:pt x="158" y="92"/>
                    </a:lnTo>
                    <a:lnTo>
                      <a:pt x="155" y="82"/>
                    </a:lnTo>
                    <a:lnTo>
                      <a:pt x="148" y="77"/>
                    </a:lnTo>
                    <a:lnTo>
                      <a:pt x="145" y="71"/>
                    </a:lnTo>
                    <a:lnTo>
                      <a:pt x="133" y="56"/>
                    </a:lnTo>
                    <a:lnTo>
                      <a:pt x="122" y="43"/>
                    </a:lnTo>
                    <a:lnTo>
                      <a:pt x="112" y="36"/>
                    </a:lnTo>
                    <a:lnTo>
                      <a:pt x="100" y="31"/>
                    </a:lnTo>
                    <a:lnTo>
                      <a:pt x="85" y="25"/>
                    </a:lnTo>
                    <a:lnTo>
                      <a:pt x="76" y="21"/>
                    </a:lnTo>
                    <a:lnTo>
                      <a:pt x="64" y="21"/>
                    </a:lnTo>
                    <a:lnTo>
                      <a:pt x="54" y="21"/>
                    </a:lnTo>
                    <a:lnTo>
                      <a:pt x="39" y="25"/>
                    </a:lnTo>
                    <a:lnTo>
                      <a:pt x="24" y="31"/>
                    </a:lnTo>
                    <a:lnTo>
                      <a:pt x="15" y="36"/>
                    </a:lnTo>
                    <a:lnTo>
                      <a:pt x="9" y="46"/>
                    </a:lnTo>
                    <a:lnTo>
                      <a:pt x="0" y="15"/>
                    </a:lnTo>
                    <a:lnTo>
                      <a:pt x="9" y="10"/>
                    </a:lnTo>
                    <a:lnTo>
                      <a:pt x="21" y="3"/>
                    </a:lnTo>
                    <a:lnTo>
                      <a:pt x="33" y="0"/>
                    </a:lnTo>
                    <a:lnTo>
                      <a:pt x="48" y="0"/>
                    </a:lnTo>
                    <a:lnTo>
                      <a:pt x="64" y="0"/>
                    </a:lnTo>
                    <a:lnTo>
                      <a:pt x="72" y="3"/>
                    </a:lnTo>
                    <a:lnTo>
                      <a:pt x="87" y="10"/>
                    </a:lnTo>
                    <a:lnTo>
                      <a:pt x="100" y="15"/>
                    </a:lnTo>
                    <a:lnTo>
                      <a:pt x="106" y="18"/>
                    </a:lnTo>
                    <a:lnTo>
                      <a:pt x="118" y="31"/>
                    </a:lnTo>
                    <a:lnTo>
                      <a:pt x="130" y="43"/>
                    </a:lnTo>
                    <a:lnTo>
                      <a:pt x="143" y="58"/>
                    </a:lnTo>
                    <a:lnTo>
                      <a:pt x="152" y="67"/>
                    </a:lnTo>
                    <a:lnTo>
                      <a:pt x="158" y="77"/>
                    </a:lnTo>
                    <a:lnTo>
                      <a:pt x="167" y="82"/>
                    </a:lnTo>
                    <a:lnTo>
                      <a:pt x="179" y="86"/>
                    </a:lnTo>
                    <a:lnTo>
                      <a:pt x="185" y="89"/>
                    </a:lnTo>
                    <a:lnTo>
                      <a:pt x="198" y="89"/>
                    </a:lnTo>
                    <a:lnTo>
                      <a:pt x="206" y="89"/>
                    </a:lnTo>
                    <a:lnTo>
                      <a:pt x="213" y="86"/>
                    </a:lnTo>
                    <a:lnTo>
                      <a:pt x="224" y="79"/>
                    </a:lnTo>
                    <a:lnTo>
                      <a:pt x="231" y="11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6" name="Freeform 12"/>
              <p:cNvSpPr>
                <a:spLocks/>
              </p:cNvSpPr>
              <p:nvPr/>
            </p:nvSpPr>
            <p:spPr bwMode="ltGray">
              <a:xfrm>
                <a:off x="151" y="121"/>
                <a:ext cx="233" cy="120"/>
              </a:xfrm>
              <a:custGeom>
                <a:avLst/>
                <a:gdLst>
                  <a:gd name="T0" fmla="*/ 232 w 233"/>
                  <a:gd name="T1" fmla="*/ 116 h 120"/>
                  <a:gd name="T2" fmla="*/ 223 w 233"/>
                  <a:gd name="T3" fmla="*/ 116 h 120"/>
                  <a:gd name="T4" fmla="*/ 214 w 233"/>
                  <a:gd name="T5" fmla="*/ 119 h 120"/>
                  <a:gd name="T6" fmla="*/ 204 w 233"/>
                  <a:gd name="T7" fmla="*/ 119 h 120"/>
                  <a:gd name="T8" fmla="*/ 193 w 233"/>
                  <a:gd name="T9" fmla="*/ 116 h 120"/>
                  <a:gd name="T10" fmla="*/ 183 w 233"/>
                  <a:gd name="T11" fmla="*/ 112 h 120"/>
                  <a:gd name="T12" fmla="*/ 174 w 233"/>
                  <a:gd name="T13" fmla="*/ 106 h 120"/>
                  <a:gd name="T14" fmla="*/ 168 w 233"/>
                  <a:gd name="T15" fmla="*/ 103 h 120"/>
                  <a:gd name="T16" fmla="*/ 158 w 233"/>
                  <a:gd name="T17" fmla="*/ 94 h 120"/>
                  <a:gd name="T18" fmla="*/ 156 w 233"/>
                  <a:gd name="T19" fmla="*/ 85 h 120"/>
                  <a:gd name="T20" fmla="*/ 150 w 233"/>
                  <a:gd name="T21" fmla="*/ 78 h 120"/>
                  <a:gd name="T22" fmla="*/ 147 w 233"/>
                  <a:gd name="T23" fmla="*/ 72 h 120"/>
                  <a:gd name="T24" fmla="*/ 137 w 233"/>
                  <a:gd name="T25" fmla="*/ 60 h 120"/>
                  <a:gd name="T26" fmla="*/ 122 w 233"/>
                  <a:gd name="T27" fmla="*/ 44 h 120"/>
                  <a:gd name="T28" fmla="*/ 116 w 233"/>
                  <a:gd name="T29" fmla="*/ 38 h 120"/>
                  <a:gd name="T30" fmla="*/ 101 w 233"/>
                  <a:gd name="T31" fmla="*/ 31 h 120"/>
                  <a:gd name="T32" fmla="*/ 86 w 233"/>
                  <a:gd name="T33" fmla="*/ 25 h 120"/>
                  <a:gd name="T34" fmla="*/ 76 w 233"/>
                  <a:gd name="T35" fmla="*/ 22 h 120"/>
                  <a:gd name="T36" fmla="*/ 67 w 233"/>
                  <a:gd name="T37" fmla="*/ 22 h 120"/>
                  <a:gd name="T38" fmla="*/ 55 w 233"/>
                  <a:gd name="T39" fmla="*/ 22 h 120"/>
                  <a:gd name="T40" fmla="*/ 40 w 233"/>
                  <a:gd name="T41" fmla="*/ 28 h 120"/>
                  <a:gd name="T42" fmla="*/ 25 w 233"/>
                  <a:gd name="T43" fmla="*/ 31 h 120"/>
                  <a:gd name="T44" fmla="*/ 18 w 233"/>
                  <a:gd name="T45" fmla="*/ 41 h 120"/>
                  <a:gd name="T46" fmla="*/ 12 w 233"/>
                  <a:gd name="T47" fmla="*/ 47 h 120"/>
                  <a:gd name="T48" fmla="*/ 0 w 233"/>
                  <a:gd name="T49" fmla="*/ 16 h 120"/>
                  <a:gd name="T50" fmla="*/ 10 w 233"/>
                  <a:gd name="T51" fmla="*/ 10 h 120"/>
                  <a:gd name="T52" fmla="*/ 21 w 233"/>
                  <a:gd name="T53" fmla="*/ 7 h 120"/>
                  <a:gd name="T54" fmla="*/ 36 w 233"/>
                  <a:gd name="T55" fmla="*/ 3 h 120"/>
                  <a:gd name="T56" fmla="*/ 49 w 233"/>
                  <a:gd name="T57" fmla="*/ 0 h 120"/>
                  <a:gd name="T58" fmla="*/ 64 w 233"/>
                  <a:gd name="T59" fmla="*/ 3 h 120"/>
                  <a:gd name="T60" fmla="*/ 76 w 233"/>
                  <a:gd name="T61" fmla="*/ 7 h 120"/>
                  <a:gd name="T62" fmla="*/ 89 w 233"/>
                  <a:gd name="T63" fmla="*/ 13 h 120"/>
                  <a:gd name="T64" fmla="*/ 101 w 233"/>
                  <a:gd name="T65" fmla="*/ 16 h 120"/>
                  <a:gd name="T66" fmla="*/ 107 w 233"/>
                  <a:gd name="T67" fmla="*/ 22 h 120"/>
                  <a:gd name="T68" fmla="*/ 119 w 233"/>
                  <a:gd name="T69" fmla="*/ 31 h 120"/>
                  <a:gd name="T70" fmla="*/ 132 w 233"/>
                  <a:gd name="T71" fmla="*/ 47 h 120"/>
                  <a:gd name="T72" fmla="*/ 143 w 233"/>
                  <a:gd name="T73" fmla="*/ 60 h 120"/>
                  <a:gd name="T74" fmla="*/ 153 w 233"/>
                  <a:gd name="T75" fmla="*/ 72 h 120"/>
                  <a:gd name="T76" fmla="*/ 158 w 233"/>
                  <a:gd name="T77" fmla="*/ 78 h 120"/>
                  <a:gd name="T78" fmla="*/ 171 w 233"/>
                  <a:gd name="T79" fmla="*/ 85 h 120"/>
                  <a:gd name="T80" fmla="*/ 180 w 233"/>
                  <a:gd name="T81" fmla="*/ 91 h 120"/>
                  <a:gd name="T82" fmla="*/ 189 w 233"/>
                  <a:gd name="T83" fmla="*/ 94 h 120"/>
                  <a:gd name="T84" fmla="*/ 199 w 233"/>
                  <a:gd name="T85" fmla="*/ 94 h 120"/>
                  <a:gd name="T86" fmla="*/ 208 w 233"/>
                  <a:gd name="T87" fmla="*/ 91 h 120"/>
                  <a:gd name="T88" fmla="*/ 214 w 233"/>
                  <a:gd name="T89" fmla="*/ 91 h 120"/>
                  <a:gd name="T90" fmla="*/ 226 w 233"/>
                  <a:gd name="T91" fmla="*/ 85 h 120"/>
                  <a:gd name="T92" fmla="*/ 232 w 233"/>
                  <a:gd name="T93" fmla="*/ 11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3" h="120">
                    <a:moveTo>
                      <a:pt x="232" y="116"/>
                    </a:moveTo>
                    <a:lnTo>
                      <a:pt x="223" y="116"/>
                    </a:lnTo>
                    <a:lnTo>
                      <a:pt x="214" y="119"/>
                    </a:lnTo>
                    <a:lnTo>
                      <a:pt x="204" y="119"/>
                    </a:lnTo>
                    <a:lnTo>
                      <a:pt x="193" y="116"/>
                    </a:lnTo>
                    <a:lnTo>
                      <a:pt x="183" y="112"/>
                    </a:lnTo>
                    <a:lnTo>
                      <a:pt x="174" y="106"/>
                    </a:lnTo>
                    <a:lnTo>
                      <a:pt x="168" y="103"/>
                    </a:lnTo>
                    <a:lnTo>
                      <a:pt x="158" y="94"/>
                    </a:lnTo>
                    <a:lnTo>
                      <a:pt x="156" y="85"/>
                    </a:lnTo>
                    <a:lnTo>
                      <a:pt x="150" y="78"/>
                    </a:lnTo>
                    <a:lnTo>
                      <a:pt x="147" y="72"/>
                    </a:lnTo>
                    <a:lnTo>
                      <a:pt x="137" y="60"/>
                    </a:lnTo>
                    <a:lnTo>
                      <a:pt x="122" y="44"/>
                    </a:lnTo>
                    <a:lnTo>
                      <a:pt x="116" y="38"/>
                    </a:lnTo>
                    <a:lnTo>
                      <a:pt x="101" y="31"/>
                    </a:lnTo>
                    <a:lnTo>
                      <a:pt x="86" y="25"/>
                    </a:lnTo>
                    <a:lnTo>
                      <a:pt x="76" y="22"/>
                    </a:lnTo>
                    <a:lnTo>
                      <a:pt x="67" y="22"/>
                    </a:lnTo>
                    <a:lnTo>
                      <a:pt x="55" y="22"/>
                    </a:lnTo>
                    <a:lnTo>
                      <a:pt x="40" y="28"/>
                    </a:lnTo>
                    <a:lnTo>
                      <a:pt x="25" y="31"/>
                    </a:lnTo>
                    <a:lnTo>
                      <a:pt x="18" y="41"/>
                    </a:lnTo>
                    <a:lnTo>
                      <a:pt x="12" y="47"/>
                    </a:lnTo>
                    <a:lnTo>
                      <a:pt x="0" y="16"/>
                    </a:lnTo>
                    <a:lnTo>
                      <a:pt x="10" y="10"/>
                    </a:lnTo>
                    <a:lnTo>
                      <a:pt x="21" y="7"/>
                    </a:lnTo>
                    <a:lnTo>
                      <a:pt x="36" y="3"/>
                    </a:lnTo>
                    <a:lnTo>
                      <a:pt x="49" y="0"/>
                    </a:lnTo>
                    <a:lnTo>
                      <a:pt x="64" y="3"/>
                    </a:lnTo>
                    <a:lnTo>
                      <a:pt x="76" y="7"/>
                    </a:lnTo>
                    <a:lnTo>
                      <a:pt x="89" y="13"/>
                    </a:lnTo>
                    <a:lnTo>
                      <a:pt x="101" y="16"/>
                    </a:lnTo>
                    <a:lnTo>
                      <a:pt x="107" y="22"/>
                    </a:lnTo>
                    <a:lnTo>
                      <a:pt x="119" y="31"/>
                    </a:lnTo>
                    <a:lnTo>
                      <a:pt x="132" y="47"/>
                    </a:lnTo>
                    <a:lnTo>
                      <a:pt x="143" y="60"/>
                    </a:lnTo>
                    <a:lnTo>
                      <a:pt x="153" y="72"/>
                    </a:lnTo>
                    <a:lnTo>
                      <a:pt x="158" y="78"/>
                    </a:lnTo>
                    <a:lnTo>
                      <a:pt x="171" y="85"/>
                    </a:lnTo>
                    <a:lnTo>
                      <a:pt x="180" y="91"/>
                    </a:lnTo>
                    <a:lnTo>
                      <a:pt x="189" y="94"/>
                    </a:lnTo>
                    <a:lnTo>
                      <a:pt x="199" y="94"/>
                    </a:lnTo>
                    <a:lnTo>
                      <a:pt x="208" y="91"/>
                    </a:lnTo>
                    <a:lnTo>
                      <a:pt x="214" y="91"/>
                    </a:lnTo>
                    <a:lnTo>
                      <a:pt x="226" y="85"/>
                    </a:lnTo>
                    <a:lnTo>
                      <a:pt x="232" y="11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7" name="Freeform 13"/>
              <p:cNvSpPr>
                <a:spLocks/>
              </p:cNvSpPr>
              <p:nvPr/>
            </p:nvSpPr>
            <p:spPr bwMode="ltGray">
              <a:xfrm>
                <a:off x="1756" y="3890"/>
                <a:ext cx="228" cy="116"/>
              </a:xfrm>
              <a:custGeom>
                <a:avLst/>
                <a:gdLst>
                  <a:gd name="T0" fmla="*/ 227 w 228"/>
                  <a:gd name="T1" fmla="*/ 112 h 116"/>
                  <a:gd name="T2" fmla="*/ 220 w 228"/>
                  <a:gd name="T3" fmla="*/ 115 h 116"/>
                  <a:gd name="T4" fmla="*/ 209 w 228"/>
                  <a:gd name="T5" fmla="*/ 115 h 116"/>
                  <a:gd name="T6" fmla="*/ 200 w 228"/>
                  <a:gd name="T7" fmla="*/ 115 h 116"/>
                  <a:gd name="T8" fmla="*/ 187 w 228"/>
                  <a:gd name="T9" fmla="*/ 112 h 116"/>
                  <a:gd name="T10" fmla="*/ 179 w 228"/>
                  <a:gd name="T11" fmla="*/ 108 h 116"/>
                  <a:gd name="T12" fmla="*/ 169 w 228"/>
                  <a:gd name="T13" fmla="*/ 105 h 116"/>
                  <a:gd name="T14" fmla="*/ 164 w 228"/>
                  <a:gd name="T15" fmla="*/ 100 h 116"/>
                  <a:gd name="T16" fmla="*/ 157 w 228"/>
                  <a:gd name="T17" fmla="*/ 90 h 116"/>
                  <a:gd name="T18" fmla="*/ 151 w 228"/>
                  <a:gd name="T19" fmla="*/ 84 h 116"/>
                  <a:gd name="T20" fmla="*/ 148 w 228"/>
                  <a:gd name="T21" fmla="*/ 77 h 116"/>
                  <a:gd name="T22" fmla="*/ 145 w 228"/>
                  <a:gd name="T23" fmla="*/ 72 h 116"/>
                  <a:gd name="T24" fmla="*/ 133 w 228"/>
                  <a:gd name="T25" fmla="*/ 56 h 116"/>
                  <a:gd name="T26" fmla="*/ 118 w 228"/>
                  <a:gd name="T27" fmla="*/ 41 h 116"/>
                  <a:gd name="T28" fmla="*/ 112 w 228"/>
                  <a:gd name="T29" fmla="*/ 35 h 116"/>
                  <a:gd name="T30" fmla="*/ 96 w 228"/>
                  <a:gd name="T31" fmla="*/ 31 h 116"/>
                  <a:gd name="T32" fmla="*/ 84 w 228"/>
                  <a:gd name="T33" fmla="*/ 25 h 116"/>
                  <a:gd name="T34" fmla="*/ 73 w 228"/>
                  <a:gd name="T35" fmla="*/ 22 h 116"/>
                  <a:gd name="T36" fmla="*/ 63 w 228"/>
                  <a:gd name="T37" fmla="*/ 19 h 116"/>
                  <a:gd name="T38" fmla="*/ 51 w 228"/>
                  <a:gd name="T39" fmla="*/ 22 h 116"/>
                  <a:gd name="T40" fmla="*/ 36 w 228"/>
                  <a:gd name="T41" fmla="*/ 25 h 116"/>
                  <a:gd name="T42" fmla="*/ 21 w 228"/>
                  <a:gd name="T43" fmla="*/ 31 h 116"/>
                  <a:gd name="T44" fmla="*/ 15 w 228"/>
                  <a:gd name="T45" fmla="*/ 38 h 116"/>
                  <a:gd name="T46" fmla="*/ 9 w 228"/>
                  <a:gd name="T47" fmla="*/ 43 h 116"/>
                  <a:gd name="T48" fmla="*/ 0 w 228"/>
                  <a:gd name="T49" fmla="*/ 13 h 116"/>
                  <a:gd name="T50" fmla="*/ 6 w 228"/>
                  <a:gd name="T51" fmla="*/ 10 h 116"/>
                  <a:gd name="T52" fmla="*/ 21 w 228"/>
                  <a:gd name="T53" fmla="*/ 4 h 116"/>
                  <a:gd name="T54" fmla="*/ 33 w 228"/>
                  <a:gd name="T55" fmla="*/ 0 h 116"/>
                  <a:gd name="T56" fmla="*/ 48 w 228"/>
                  <a:gd name="T57" fmla="*/ 0 h 116"/>
                  <a:gd name="T58" fmla="*/ 61 w 228"/>
                  <a:gd name="T59" fmla="*/ 0 h 116"/>
                  <a:gd name="T60" fmla="*/ 73 w 228"/>
                  <a:gd name="T61" fmla="*/ 4 h 116"/>
                  <a:gd name="T62" fmla="*/ 88 w 228"/>
                  <a:gd name="T63" fmla="*/ 10 h 116"/>
                  <a:gd name="T64" fmla="*/ 96 w 228"/>
                  <a:gd name="T65" fmla="*/ 13 h 116"/>
                  <a:gd name="T66" fmla="*/ 103 w 228"/>
                  <a:gd name="T67" fmla="*/ 19 h 116"/>
                  <a:gd name="T68" fmla="*/ 118 w 228"/>
                  <a:gd name="T69" fmla="*/ 31 h 116"/>
                  <a:gd name="T70" fmla="*/ 130 w 228"/>
                  <a:gd name="T71" fmla="*/ 43 h 116"/>
                  <a:gd name="T72" fmla="*/ 139 w 228"/>
                  <a:gd name="T73" fmla="*/ 56 h 116"/>
                  <a:gd name="T74" fmla="*/ 148 w 228"/>
                  <a:gd name="T75" fmla="*/ 69 h 116"/>
                  <a:gd name="T76" fmla="*/ 157 w 228"/>
                  <a:gd name="T77" fmla="*/ 74 h 116"/>
                  <a:gd name="T78" fmla="*/ 166 w 228"/>
                  <a:gd name="T79" fmla="*/ 84 h 116"/>
                  <a:gd name="T80" fmla="*/ 175 w 228"/>
                  <a:gd name="T81" fmla="*/ 87 h 116"/>
                  <a:gd name="T82" fmla="*/ 184 w 228"/>
                  <a:gd name="T83" fmla="*/ 90 h 116"/>
                  <a:gd name="T84" fmla="*/ 194 w 228"/>
                  <a:gd name="T85" fmla="*/ 90 h 116"/>
                  <a:gd name="T86" fmla="*/ 202 w 228"/>
                  <a:gd name="T87" fmla="*/ 90 h 116"/>
                  <a:gd name="T88" fmla="*/ 209 w 228"/>
                  <a:gd name="T89" fmla="*/ 87 h 116"/>
                  <a:gd name="T90" fmla="*/ 220 w 228"/>
                  <a:gd name="T91" fmla="*/ 81 h 116"/>
                  <a:gd name="T92" fmla="*/ 227 w 228"/>
                  <a:gd name="T93" fmla="*/ 11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8" h="116">
                    <a:moveTo>
                      <a:pt x="227" y="112"/>
                    </a:moveTo>
                    <a:lnTo>
                      <a:pt x="220" y="115"/>
                    </a:lnTo>
                    <a:lnTo>
                      <a:pt x="209" y="115"/>
                    </a:lnTo>
                    <a:lnTo>
                      <a:pt x="200" y="115"/>
                    </a:lnTo>
                    <a:lnTo>
                      <a:pt x="187" y="112"/>
                    </a:lnTo>
                    <a:lnTo>
                      <a:pt x="179" y="108"/>
                    </a:lnTo>
                    <a:lnTo>
                      <a:pt x="169" y="105"/>
                    </a:lnTo>
                    <a:lnTo>
                      <a:pt x="164" y="100"/>
                    </a:lnTo>
                    <a:lnTo>
                      <a:pt x="157" y="90"/>
                    </a:lnTo>
                    <a:lnTo>
                      <a:pt x="151" y="84"/>
                    </a:lnTo>
                    <a:lnTo>
                      <a:pt x="148" y="77"/>
                    </a:lnTo>
                    <a:lnTo>
                      <a:pt x="145" y="72"/>
                    </a:lnTo>
                    <a:lnTo>
                      <a:pt x="133" y="56"/>
                    </a:lnTo>
                    <a:lnTo>
                      <a:pt x="118" y="41"/>
                    </a:lnTo>
                    <a:lnTo>
                      <a:pt x="112" y="35"/>
                    </a:lnTo>
                    <a:lnTo>
                      <a:pt x="96" y="31"/>
                    </a:lnTo>
                    <a:lnTo>
                      <a:pt x="84" y="25"/>
                    </a:lnTo>
                    <a:lnTo>
                      <a:pt x="73" y="22"/>
                    </a:lnTo>
                    <a:lnTo>
                      <a:pt x="63" y="19"/>
                    </a:lnTo>
                    <a:lnTo>
                      <a:pt x="51" y="22"/>
                    </a:lnTo>
                    <a:lnTo>
                      <a:pt x="36" y="25"/>
                    </a:lnTo>
                    <a:lnTo>
                      <a:pt x="21" y="31"/>
                    </a:lnTo>
                    <a:lnTo>
                      <a:pt x="15" y="38"/>
                    </a:lnTo>
                    <a:lnTo>
                      <a:pt x="9" y="43"/>
                    </a:lnTo>
                    <a:lnTo>
                      <a:pt x="0" y="13"/>
                    </a:lnTo>
                    <a:lnTo>
                      <a:pt x="6" y="10"/>
                    </a:lnTo>
                    <a:lnTo>
                      <a:pt x="21" y="4"/>
                    </a:lnTo>
                    <a:lnTo>
                      <a:pt x="33" y="0"/>
                    </a:lnTo>
                    <a:lnTo>
                      <a:pt x="48" y="0"/>
                    </a:lnTo>
                    <a:lnTo>
                      <a:pt x="61" y="0"/>
                    </a:lnTo>
                    <a:lnTo>
                      <a:pt x="73" y="4"/>
                    </a:lnTo>
                    <a:lnTo>
                      <a:pt x="88" y="10"/>
                    </a:lnTo>
                    <a:lnTo>
                      <a:pt x="96" y="13"/>
                    </a:lnTo>
                    <a:lnTo>
                      <a:pt x="103" y="19"/>
                    </a:lnTo>
                    <a:lnTo>
                      <a:pt x="118" y="31"/>
                    </a:lnTo>
                    <a:lnTo>
                      <a:pt x="130" y="43"/>
                    </a:lnTo>
                    <a:lnTo>
                      <a:pt x="139" y="56"/>
                    </a:lnTo>
                    <a:lnTo>
                      <a:pt x="148" y="69"/>
                    </a:lnTo>
                    <a:lnTo>
                      <a:pt x="157" y="74"/>
                    </a:lnTo>
                    <a:lnTo>
                      <a:pt x="166" y="84"/>
                    </a:lnTo>
                    <a:lnTo>
                      <a:pt x="175" y="87"/>
                    </a:lnTo>
                    <a:lnTo>
                      <a:pt x="184" y="90"/>
                    </a:lnTo>
                    <a:lnTo>
                      <a:pt x="194" y="90"/>
                    </a:lnTo>
                    <a:lnTo>
                      <a:pt x="202" y="90"/>
                    </a:lnTo>
                    <a:lnTo>
                      <a:pt x="209" y="87"/>
                    </a:lnTo>
                    <a:lnTo>
                      <a:pt x="220" y="81"/>
                    </a:lnTo>
                    <a:lnTo>
                      <a:pt x="227" y="112"/>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8" name="Freeform 14"/>
              <p:cNvSpPr>
                <a:spLocks/>
              </p:cNvSpPr>
              <p:nvPr/>
            </p:nvSpPr>
            <p:spPr bwMode="ltGray">
              <a:xfrm>
                <a:off x="5489" y="3411"/>
                <a:ext cx="228" cy="116"/>
              </a:xfrm>
              <a:custGeom>
                <a:avLst/>
                <a:gdLst>
                  <a:gd name="T0" fmla="*/ 227 w 228"/>
                  <a:gd name="T1" fmla="*/ 3 h 116"/>
                  <a:gd name="T2" fmla="*/ 220 w 228"/>
                  <a:gd name="T3" fmla="*/ 3 h 116"/>
                  <a:gd name="T4" fmla="*/ 209 w 228"/>
                  <a:gd name="T5" fmla="*/ 0 h 116"/>
                  <a:gd name="T6" fmla="*/ 200 w 228"/>
                  <a:gd name="T7" fmla="*/ 0 h 116"/>
                  <a:gd name="T8" fmla="*/ 190 w 228"/>
                  <a:gd name="T9" fmla="*/ 3 h 116"/>
                  <a:gd name="T10" fmla="*/ 179 w 228"/>
                  <a:gd name="T11" fmla="*/ 6 h 116"/>
                  <a:gd name="T12" fmla="*/ 169 w 228"/>
                  <a:gd name="T13" fmla="*/ 9 h 116"/>
                  <a:gd name="T14" fmla="*/ 164 w 228"/>
                  <a:gd name="T15" fmla="*/ 16 h 116"/>
                  <a:gd name="T16" fmla="*/ 157 w 228"/>
                  <a:gd name="T17" fmla="*/ 24 h 116"/>
                  <a:gd name="T18" fmla="*/ 151 w 228"/>
                  <a:gd name="T19" fmla="*/ 34 h 116"/>
                  <a:gd name="T20" fmla="*/ 148 w 228"/>
                  <a:gd name="T21" fmla="*/ 40 h 116"/>
                  <a:gd name="T22" fmla="*/ 145 w 228"/>
                  <a:gd name="T23" fmla="*/ 47 h 116"/>
                  <a:gd name="T24" fmla="*/ 133 w 228"/>
                  <a:gd name="T25" fmla="*/ 58 h 116"/>
                  <a:gd name="T26" fmla="*/ 118 w 228"/>
                  <a:gd name="T27" fmla="*/ 74 h 116"/>
                  <a:gd name="T28" fmla="*/ 112 w 228"/>
                  <a:gd name="T29" fmla="*/ 78 h 116"/>
                  <a:gd name="T30" fmla="*/ 96 w 228"/>
                  <a:gd name="T31" fmla="*/ 87 h 116"/>
                  <a:gd name="T32" fmla="*/ 84 w 228"/>
                  <a:gd name="T33" fmla="*/ 90 h 116"/>
                  <a:gd name="T34" fmla="*/ 73 w 228"/>
                  <a:gd name="T35" fmla="*/ 94 h 116"/>
                  <a:gd name="T36" fmla="*/ 63 w 228"/>
                  <a:gd name="T37" fmla="*/ 96 h 116"/>
                  <a:gd name="T38" fmla="*/ 51 w 228"/>
                  <a:gd name="T39" fmla="*/ 94 h 116"/>
                  <a:gd name="T40" fmla="*/ 36 w 228"/>
                  <a:gd name="T41" fmla="*/ 90 h 116"/>
                  <a:gd name="T42" fmla="*/ 21 w 228"/>
                  <a:gd name="T43" fmla="*/ 84 h 116"/>
                  <a:gd name="T44" fmla="*/ 15 w 228"/>
                  <a:gd name="T45" fmla="*/ 78 h 116"/>
                  <a:gd name="T46" fmla="*/ 9 w 228"/>
                  <a:gd name="T47" fmla="*/ 71 h 116"/>
                  <a:gd name="T48" fmla="*/ 0 w 228"/>
                  <a:gd name="T49" fmla="*/ 102 h 116"/>
                  <a:gd name="T50" fmla="*/ 6 w 228"/>
                  <a:gd name="T51" fmla="*/ 109 h 116"/>
                  <a:gd name="T52" fmla="*/ 18 w 228"/>
                  <a:gd name="T53" fmla="*/ 112 h 116"/>
                  <a:gd name="T54" fmla="*/ 33 w 228"/>
                  <a:gd name="T55" fmla="*/ 115 h 116"/>
                  <a:gd name="T56" fmla="*/ 48 w 228"/>
                  <a:gd name="T57" fmla="*/ 115 h 116"/>
                  <a:gd name="T58" fmla="*/ 61 w 228"/>
                  <a:gd name="T59" fmla="*/ 115 h 116"/>
                  <a:gd name="T60" fmla="*/ 73 w 228"/>
                  <a:gd name="T61" fmla="*/ 112 h 116"/>
                  <a:gd name="T62" fmla="*/ 88 w 228"/>
                  <a:gd name="T63" fmla="*/ 109 h 116"/>
                  <a:gd name="T64" fmla="*/ 96 w 228"/>
                  <a:gd name="T65" fmla="*/ 102 h 116"/>
                  <a:gd name="T66" fmla="*/ 103 w 228"/>
                  <a:gd name="T67" fmla="*/ 96 h 116"/>
                  <a:gd name="T68" fmla="*/ 118 w 228"/>
                  <a:gd name="T69" fmla="*/ 84 h 116"/>
                  <a:gd name="T70" fmla="*/ 130 w 228"/>
                  <a:gd name="T71" fmla="*/ 71 h 116"/>
                  <a:gd name="T72" fmla="*/ 139 w 228"/>
                  <a:gd name="T73" fmla="*/ 58 h 116"/>
                  <a:gd name="T74" fmla="*/ 148 w 228"/>
                  <a:gd name="T75" fmla="*/ 47 h 116"/>
                  <a:gd name="T76" fmla="*/ 157 w 228"/>
                  <a:gd name="T77" fmla="*/ 40 h 116"/>
                  <a:gd name="T78" fmla="*/ 166 w 228"/>
                  <a:gd name="T79" fmla="*/ 34 h 116"/>
                  <a:gd name="T80" fmla="*/ 175 w 228"/>
                  <a:gd name="T81" fmla="*/ 27 h 116"/>
                  <a:gd name="T82" fmla="*/ 184 w 228"/>
                  <a:gd name="T83" fmla="*/ 24 h 116"/>
                  <a:gd name="T84" fmla="*/ 194 w 228"/>
                  <a:gd name="T85" fmla="*/ 24 h 116"/>
                  <a:gd name="T86" fmla="*/ 202 w 228"/>
                  <a:gd name="T87" fmla="*/ 24 h 116"/>
                  <a:gd name="T88" fmla="*/ 209 w 228"/>
                  <a:gd name="T89" fmla="*/ 27 h 116"/>
                  <a:gd name="T90" fmla="*/ 220 w 228"/>
                  <a:gd name="T91" fmla="*/ 34 h 116"/>
                  <a:gd name="T92" fmla="*/ 227 w 228"/>
                  <a:gd name="T93" fmla="*/ 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8" h="116">
                    <a:moveTo>
                      <a:pt x="227" y="3"/>
                    </a:moveTo>
                    <a:lnTo>
                      <a:pt x="220" y="3"/>
                    </a:lnTo>
                    <a:lnTo>
                      <a:pt x="209" y="0"/>
                    </a:lnTo>
                    <a:lnTo>
                      <a:pt x="200" y="0"/>
                    </a:lnTo>
                    <a:lnTo>
                      <a:pt x="190" y="3"/>
                    </a:lnTo>
                    <a:lnTo>
                      <a:pt x="179" y="6"/>
                    </a:lnTo>
                    <a:lnTo>
                      <a:pt x="169" y="9"/>
                    </a:lnTo>
                    <a:lnTo>
                      <a:pt x="164" y="16"/>
                    </a:lnTo>
                    <a:lnTo>
                      <a:pt x="157" y="24"/>
                    </a:lnTo>
                    <a:lnTo>
                      <a:pt x="151" y="34"/>
                    </a:lnTo>
                    <a:lnTo>
                      <a:pt x="148" y="40"/>
                    </a:lnTo>
                    <a:lnTo>
                      <a:pt x="145" y="47"/>
                    </a:lnTo>
                    <a:lnTo>
                      <a:pt x="133" y="58"/>
                    </a:lnTo>
                    <a:lnTo>
                      <a:pt x="118" y="74"/>
                    </a:lnTo>
                    <a:lnTo>
                      <a:pt x="112" y="78"/>
                    </a:lnTo>
                    <a:lnTo>
                      <a:pt x="96" y="87"/>
                    </a:lnTo>
                    <a:lnTo>
                      <a:pt x="84" y="90"/>
                    </a:lnTo>
                    <a:lnTo>
                      <a:pt x="73" y="94"/>
                    </a:lnTo>
                    <a:lnTo>
                      <a:pt x="63" y="96"/>
                    </a:lnTo>
                    <a:lnTo>
                      <a:pt x="51" y="94"/>
                    </a:lnTo>
                    <a:lnTo>
                      <a:pt x="36" y="90"/>
                    </a:lnTo>
                    <a:lnTo>
                      <a:pt x="21" y="84"/>
                    </a:lnTo>
                    <a:lnTo>
                      <a:pt x="15" y="78"/>
                    </a:lnTo>
                    <a:lnTo>
                      <a:pt x="9" y="71"/>
                    </a:lnTo>
                    <a:lnTo>
                      <a:pt x="0" y="102"/>
                    </a:lnTo>
                    <a:lnTo>
                      <a:pt x="6" y="109"/>
                    </a:lnTo>
                    <a:lnTo>
                      <a:pt x="18" y="112"/>
                    </a:lnTo>
                    <a:lnTo>
                      <a:pt x="33" y="115"/>
                    </a:lnTo>
                    <a:lnTo>
                      <a:pt x="48" y="115"/>
                    </a:lnTo>
                    <a:lnTo>
                      <a:pt x="61" y="115"/>
                    </a:lnTo>
                    <a:lnTo>
                      <a:pt x="73" y="112"/>
                    </a:lnTo>
                    <a:lnTo>
                      <a:pt x="88" y="109"/>
                    </a:lnTo>
                    <a:lnTo>
                      <a:pt x="96" y="102"/>
                    </a:lnTo>
                    <a:lnTo>
                      <a:pt x="103" y="96"/>
                    </a:lnTo>
                    <a:lnTo>
                      <a:pt x="118" y="84"/>
                    </a:lnTo>
                    <a:lnTo>
                      <a:pt x="130" y="71"/>
                    </a:lnTo>
                    <a:lnTo>
                      <a:pt x="139" y="58"/>
                    </a:lnTo>
                    <a:lnTo>
                      <a:pt x="148" y="47"/>
                    </a:lnTo>
                    <a:lnTo>
                      <a:pt x="157" y="40"/>
                    </a:lnTo>
                    <a:lnTo>
                      <a:pt x="166" y="34"/>
                    </a:lnTo>
                    <a:lnTo>
                      <a:pt x="175" y="27"/>
                    </a:lnTo>
                    <a:lnTo>
                      <a:pt x="184" y="24"/>
                    </a:lnTo>
                    <a:lnTo>
                      <a:pt x="194" y="24"/>
                    </a:lnTo>
                    <a:lnTo>
                      <a:pt x="202" y="24"/>
                    </a:lnTo>
                    <a:lnTo>
                      <a:pt x="209" y="27"/>
                    </a:lnTo>
                    <a:lnTo>
                      <a:pt x="220" y="34"/>
                    </a:lnTo>
                    <a:lnTo>
                      <a:pt x="227" y="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39" name="Freeform 15"/>
              <p:cNvSpPr>
                <a:spLocks/>
              </p:cNvSpPr>
              <p:nvPr/>
            </p:nvSpPr>
            <p:spPr bwMode="ltGray">
              <a:xfrm>
                <a:off x="5442" y="2855"/>
                <a:ext cx="66" cy="61"/>
              </a:xfrm>
              <a:custGeom>
                <a:avLst/>
                <a:gdLst>
                  <a:gd name="T0" fmla="*/ 21 w 66"/>
                  <a:gd name="T1" fmla="*/ 0 h 61"/>
                  <a:gd name="T2" fmla="*/ 0 w 66"/>
                  <a:gd name="T3" fmla="*/ 39 h 61"/>
                  <a:gd name="T4" fmla="*/ 41 w 66"/>
                  <a:gd name="T5" fmla="*/ 60 h 61"/>
                  <a:gd name="T6" fmla="*/ 65 w 66"/>
                  <a:gd name="T7" fmla="*/ 20 h 61"/>
                  <a:gd name="T8" fmla="*/ 21 w 66"/>
                  <a:gd name="T9" fmla="*/ 0 h 61"/>
                </a:gdLst>
                <a:ahLst/>
                <a:cxnLst>
                  <a:cxn ang="0">
                    <a:pos x="T0" y="T1"/>
                  </a:cxn>
                  <a:cxn ang="0">
                    <a:pos x="T2" y="T3"/>
                  </a:cxn>
                  <a:cxn ang="0">
                    <a:pos x="T4" y="T5"/>
                  </a:cxn>
                  <a:cxn ang="0">
                    <a:pos x="T6" y="T7"/>
                  </a:cxn>
                  <a:cxn ang="0">
                    <a:pos x="T8" y="T9"/>
                  </a:cxn>
                </a:cxnLst>
                <a:rect l="0" t="0" r="r" b="b"/>
                <a:pathLst>
                  <a:path w="66" h="61">
                    <a:moveTo>
                      <a:pt x="21" y="0"/>
                    </a:moveTo>
                    <a:lnTo>
                      <a:pt x="0" y="39"/>
                    </a:lnTo>
                    <a:lnTo>
                      <a:pt x="41" y="60"/>
                    </a:lnTo>
                    <a:lnTo>
                      <a:pt x="65" y="20"/>
                    </a:lnTo>
                    <a:lnTo>
                      <a:pt x="2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0" name="Freeform 16"/>
              <p:cNvSpPr>
                <a:spLocks/>
              </p:cNvSpPr>
              <p:nvPr/>
            </p:nvSpPr>
            <p:spPr bwMode="ltGray">
              <a:xfrm>
                <a:off x="3764" y="4046"/>
                <a:ext cx="61" cy="65"/>
              </a:xfrm>
              <a:custGeom>
                <a:avLst/>
                <a:gdLst>
                  <a:gd name="T0" fmla="*/ 20 w 61"/>
                  <a:gd name="T1" fmla="*/ 0 h 65"/>
                  <a:gd name="T2" fmla="*/ 0 w 61"/>
                  <a:gd name="T3" fmla="*/ 44 h 65"/>
                  <a:gd name="T4" fmla="*/ 40 w 61"/>
                  <a:gd name="T5" fmla="*/ 64 h 65"/>
                  <a:gd name="T6" fmla="*/ 60 w 61"/>
                  <a:gd name="T7" fmla="*/ 20 h 65"/>
                  <a:gd name="T8" fmla="*/ 20 w 61"/>
                  <a:gd name="T9" fmla="*/ 0 h 65"/>
                </a:gdLst>
                <a:ahLst/>
                <a:cxnLst>
                  <a:cxn ang="0">
                    <a:pos x="T0" y="T1"/>
                  </a:cxn>
                  <a:cxn ang="0">
                    <a:pos x="T2" y="T3"/>
                  </a:cxn>
                  <a:cxn ang="0">
                    <a:pos x="T4" y="T5"/>
                  </a:cxn>
                  <a:cxn ang="0">
                    <a:pos x="T6" y="T7"/>
                  </a:cxn>
                  <a:cxn ang="0">
                    <a:pos x="T8" y="T9"/>
                  </a:cxn>
                </a:cxnLst>
                <a:rect l="0" t="0" r="r" b="b"/>
                <a:pathLst>
                  <a:path w="61" h="65">
                    <a:moveTo>
                      <a:pt x="20" y="0"/>
                    </a:moveTo>
                    <a:lnTo>
                      <a:pt x="0" y="44"/>
                    </a:lnTo>
                    <a:lnTo>
                      <a:pt x="40" y="64"/>
                    </a:lnTo>
                    <a:lnTo>
                      <a:pt x="60" y="20"/>
                    </a:lnTo>
                    <a:lnTo>
                      <a:pt x="2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1" name="Freeform 17"/>
              <p:cNvSpPr>
                <a:spLocks/>
              </p:cNvSpPr>
              <p:nvPr/>
            </p:nvSpPr>
            <p:spPr bwMode="ltGray">
              <a:xfrm>
                <a:off x="500" y="541"/>
                <a:ext cx="57" cy="65"/>
              </a:xfrm>
              <a:custGeom>
                <a:avLst/>
                <a:gdLst>
                  <a:gd name="T0" fmla="*/ 18 w 57"/>
                  <a:gd name="T1" fmla="*/ 0 h 65"/>
                  <a:gd name="T2" fmla="*/ 0 w 57"/>
                  <a:gd name="T3" fmla="*/ 44 h 65"/>
                  <a:gd name="T4" fmla="*/ 38 w 57"/>
                  <a:gd name="T5" fmla="*/ 64 h 65"/>
                  <a:gd name="T6" fmla="*/ 56 w 57"/>
                  <a:gd name="T7" fmla="*/ 23 h 65"/>
                  <a:gd name="T8" fmla="*/ 18 w 57"/>
                  <a:gd name="T9" fmla="*/ 0 h 65"/>
                </a:gdLst>
                <a:ahLst/>
                <a:cxnLst>
                  <a:cxn ang="0">
                    <a:pos x="T0" y="T1"/>
                  </a:cxn>
                  <a:cxn ang="0">
                    <a:pos x="T2" y="T3"/>
                  </a:cxn>
                  <a:cxn ang="0">
                    <a:pos x="T4" y="T5"/>
                  </a:cxn>
                  <a:cxn ang="0">
                    <a:pos x="T6" y="T7"/>
                  </a:cxn>
                  <a:cxn ang="0">
                    <a:pos x="T8" y="T9"/>
                  </a:cxn>
                </a:cxnLst>
                <a:rect l="0" t="0" r="r" b="b"/>
                <a:pathLst>
                  <a:path w="57" h="65">
                    <a:moveTo>
                      <a:pt x="18" y="0"/>
                    </a:moveTo>
                    <a:lnTo>
                      <a:pt x="0" y="44"/>
                    </a:lnTo>
                    <a:lnTo>
                      <a:pt x="38" y="64"/>
                    </a:lnTo>
                    <a:lnTo>
                      <a:pt x="56" y="23"/>
                    </a:lnTo>
                    <a:lnTo>
                      <a:pt x="1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2" name="Freeform 18"/>
              <p:cNvSpPr>
                <a:spLocks/>
              </p:cNvSpPr>
              <p:nvPr/>
            </p:nvSpPr>
            <p:spPr bwMode="ltGray">
              <a:xfrm>
                <a:off x="2644" y="186"/>
                <a:ext cx="57" cy="102"/>
              </a:xfrm>
              <a:custGeom>
                <a:avLst/>
                <a:gdLst>
                  <a:gd name="T0" fmla="*/ 16 w 57"/>
                  <a:gd name="T1" fmla="*/ 0 h 102"/>
                  <a:gd name="T2" fmla="*/ 0 w 57"/>
                  <a:gd name="T3" fmla="*/ 101 h 102"/>
                  <a:gd name="T4" fmla="*/ 56 w 57"/>
                  <a:gd name="T5" fmla="*/ 49 h 102"/>
                  <a:gd name="T6" fmla="*/ 16 w 57"/>
                  <a:gd name="T7" fmla="*/ 0 h 102"/>
                </a:gdLst>
                <a:ahLst/>
                <a:cxnLst>
                  <a:cxn ang="0">
                    <a:pos x="T0" y="T1"/>
                  </a:cxn>
                  <a:cxn ang="0">
                    <a:pos x="T2" y="T3"/>
                  </a:cxn>
                  <a:cxn ang="0">
                    <a:pos x="T4" y="T5"/>
                  </a:cxn>
                  <a:cxn ang="0">
                    <a:pos x="T6" y="T7"/>
                  </a:cxn>
                </a:cxnLst>
                <a:rect l="0" t="0" r="r" b="b"/>
                <a:pathLst>
                  <a:path w="57" h="102">
                    <a:moveTo>
                      <a:pt x="16" y="0"/>
                    </a:moveTo>
                    <a:lnTo>
                      <a:pt x="0" y="101"/>
                    </a:lnTo>
                    <a:lnTo>
                      <a:pt x="56" y="49"/>
                    </a:lnTo>
                    <a:lnTo>
                      <a:pt x="16"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3" name="Freeform 19"/>
              <p:cNvSpPr>
                <a:spLocks/>
              </p:cNvSpPr>
              <p:nvPr/>
            </p:nvSpPr>
            <p:spPr bwMode="ltGray">
              <a:xfrm>
                <a:off x="5673" y="2034"/>
                <a:ext cx="58" cy="102"/>
              </a:xfrm>
              <a:custGeom>
                <a:avLst/>
                <a:gdLst>
                  <a:gd name="T0" fmla="*/ 16 w 58"/>
                  <a:gd name="T1" fmla="*/ 0 h 102"/>
                  <a:gd name="T2" fmla="*/ 0 w 58"/>
                  <a:gd name="T3" fmla="*/ 101 h 102"/>
                  <a:gd name="T4" fmla="*/ 57 w 58"/>
                  <a:gd name="T5" fmla="*/ 49 h 102"/>
                  <a:gd name="T6" fmla="*/ 16 w 58"/>
                  <a:gd name="T7" fmla="*/ 0 h 102"/>
                </a:gdLst>
                <a:ahLst/>
                <a:cxnLst>
                  <a:cxn ang="0">
                    <a:pos x="T0" y="T1"/>
                  </a:cxn>
                  <a:cxn ang="0">
                    <a:pos x="T2" y="T3"/>
                  </a:cxn>
                  <a:cxn ang="0">
                    <a:pos x="T4" y="T5"/>
                  </a:cxn>
                  <a:cxn ang="0">
                    <a:pos x="T6" y="T7"/>
                  </a:cxn>
                </a:cxnLst>
                <a:rect l="0" t="0" r="r" b="b"/>
                <a:pathLst>
                  <a:path w="58" h="102">
                    <a:moveTo>
                      <a:pt x="16" y="0"/>
                    </a:moveTo>
                    <a:lnTo>
                      <a:pt x="0" y="101"/>
                    </a:lnTo>
                    <a:lnTo>
                      <a:pt x="57" y="49"/>
                    </a:lnTo>
                    <a:lnTo>
                      <a:pt x="16"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4" name="Freeform 20"/>
              <p:cNvSpPr>
                <a:spLocks/>
              </p:cNvSpPr>
              <p:nvPr/>
            </p:nvSpPr>
            <p:spPr bwMode="ltGray">
              <a:xfrm>
                <a:off x="3478" y="3974"/>
                <a:ext cx="59" cy="104"/>
              </a:xfrm>
              <a:custGeom>
                <a:avLst/>
                <a:gdLst>
                  <a:gd name="T0" fmla="*/ 16 w 59"/>
                  <a:gd name="T1" fmla="*/ 0 h 104"/>
                  <a:gd name="T2" fmla="*/ 0 w 59"/>
                  <a:gd name="T3" fmla="*/ 103 h 104"/>
                  <a:gd name="T4" fmla="*/ 58 w 59"/>
                  <a:gd name="T5" fmla="*/ 50 h 104"/>
                  <a:gd name="T6" fmla="*/ 16 w 59"/>
                  <a:gd name="T7" fmla="*/ 0 h 104"/>
                </a:gdLst>
                <a:ahLst/>
                <a:cxnLst>
                  <a:cxn ang="0">
                    <a:pos x="T0" y="T1"/>
                  </a:cxn>
                  <a:cxn ang="0">
                    <a:pos x="T2" y="T3"/>
                  </a:cxn>
                  <a:cxn ang="0">
                    <a:pos x="T4" y="T5"/>
                  </a:cxn>
                  <a:cxn ang="0">
                    <a:pos x="T6" y="T7"/>
                  </a:cxn>
                </a:cxnLst>
                <a:rect l="0" t="0" r="r" b="b"/>
                <a:pathLst>
                  <a:path w="59" h="104">
                    <a:moveTo>
                      <a:pt x="16" y="0"/>
                    </a:moveTo>
                    <a:lnTo>
                      <a:pt x="0" y="103"/>
                    </a:lnTo>
                    <a:lnTo>
                      <a:pt x="58" y="50"/>
                    </a:lnTo>
                    <a:lnTo>
                      <a:pt x="16"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5" name="Freeform 21"/>
              <p:cNvSpPr>
                <a:spLocks/>
              </p:cNvSpPr>
              <p:nvPr/>
            </p:nvSpPr>
            <p:spPr bwMode="ltGray">
              <a:xfrm>
                <a:off x="426" y="4149"/>
                <a:ext cx="56" cy="102"/>
              </a:xfrm>
              <a:custGeom>
                <a:avLst/>
                <a:gdLst>
                  <a:gd name="T0" fmla="*/ 14 w 56"/>
                  <a:gd name="T1" fmla="*/ 0 h 102"/>
                  <a:gd name="T2" fmla="*/ 0 w 56"/>
                  <a:gd name="T3" fmla="*/ 101 h 102"/>
                  <a:gd name="T4" fmla="*/ 55 w 56"/>
                  <a:gd name="T5" fmla="*/ 49 h 102"/>
                  <a:gd name="T6" fmla="*/ 14 w 56"/>
                  <a:gd name="T7" fmla="*/ 0 h 102"/>
                </a:gdLst>
                <a:ahLst/>
                <a:cxnLst>
                  <a:cxn ang="0">
                    <a:pos x="T0" y="T1"/>
                  </a:cxn>
                  <a:cxn ang="0">
                    <a:pos x="T2" y="T3"/>
                  </a:cxn>
                  <a:cxn ang="0">
                    <a:pos x="T4" y="T5"/>
                  </a:cxn>
                  <a:cxn ang="0">
                    <a:pos x="T6" y="T7"/>
                  </a:cxn>
                </a:cxnLst>
                <a:rect l="0" t="0" r="r" b="b"/>
                <a:pathLst>
                  <a:path w="56" h="102">
                    <a:moveTo>
                      <a:pt x="14" y="0"/>
                    </a:moveTo>
                    <a:lnTo>
                      <a:pt x="0" y="101"/>
                    </a:lnTo>
                    <a:lnTo>
                      <a:pt x="55" y="49"/>
                    </a:lnTo>
                    <a:lnTo>
                      <a:pt x="14"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6" name="Freeform 22"/>
              <p:cNvSpPr>
                <a:spLocks/>
              </p:cNvSpPr>
              <p:nvPr/>
            </p:nvSpPr>
            <p:spPr bwMode="ltGray">
              <a:xfrm>
                <a:off x="1604" y="4043"/>
                <a:ext cx="57" cy="102"/>
              </a:xfrm>
              <a:custGeom>
                <a:avLst/>
                <a:gdLst>
                  <a:gd name="T0" fmla="*/ 16 w 57"/>
                  <a:gd name="T1" fmla="*/ 101 h 102"/>
                  <a:gd name="T2" fmla="*/ 0 w 57"/>
                  <a:gd name="T3" fmla="*/ 0 h 102"/>
                  <a:gd name="T4" fmla="*/ 56 w 57"/>
                  <a:gd name="T5" fmla="*/ 51 h 102"/>
                  <a:gd name="T6" fmla="*/ 16 w 57"/>
                  <a:gd name="T7" fmla="*/ 101 h 102"/>
                </a:gdLst>
                <a:ahLst/>
                <a:cxnLst>
                  <a:cxn ang="0">
                    <a:pos x="T0" y="T1"/>
                  </a:cxn>
                  <a:cxn ang="0">
                    <a:pos x="T2" y="T3"/>
                  </a:cxn>
                  <a:cxn ang="0">
                    <a:pos x="T4" y="T5"/>
                  </a:cxn>
                  <a:cxn ang="0">
                    <a:pos x="T6" y="T7"/>
                  </a:cxn>
                </a:cxnLst>
                <a:rect l="0" t="0" r="r" b="b"/>
                <a:pathLst>
                  <a:path w="57" h="102">
                    <a:moveTo>
                      <a:pt x="16" y="101"/>
                    </a:moveTo>
                    <a:lnTo>
                      <a:pt x="0" y="0"/>
                    </a:lnTo>
                    <a:lnTo>
                      <a:pt x="56" y="51"/>
                    </a:lnTo>
                    <a:lnTo>
                      <a:pt x="16"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7" name="Freeform 23"/>
              <p:cNvSpPr>
                <a:spLocks/>
              </p:cNvSpPr>
              <p:nvPr/>
            </p:nvSpPr>
            <p:spPr bwMode="ltGray">
              <a:xfrm>
                <a:off x="5453" y="1573"/>
                <a:ext cx="46" cy="88"/>
              </a:xfrm>
              <a:custGeom>
                <a:avLst/>
                <a:gdLst>
                  <a:gd name="T0" fmla="*/ 27 w 46"/>
                  <a:gd name="T1" fmla="*/ 87 h 88"/>
                  <a:gd name="T2" fmla="*/ 45 w 46"/>
                  <a:gd name="T3" fmla="*/ 46 h 88"/>
                  <a:gd name="T4" fmla="*/ 18 w 46"/>
                  <a:gd name="T5" fmla="*/ 0 h 88"/>
                  <a:gd name="T6" fmla="*/ 0 w 46"/>
                  <a:gd name="T7" fmla="*/ 49 h 88"/>
                  <a:gd name="T8" fmla="*/ 27 w 46"/>
                  <a:gd name="T9" fmla="*/ 87 h 88"/>
                </a:gdLst>
                <a:ahLst/>
                <a:cxnLst>
                  <a:cxn ang="0">
                    <a:pos x="T0" y="T1"/>
                  </a:cxn>
                  <a:cxn ang="0">
                    <a:pos x="T2" y="T3"/>
                  </a:cxn>
                  <a:cxn ang="0">
                    <a:pos x="T4" y="T5"/>
                  </a:cxn>
                  <a:cxn ang="0">
                    <a:pos x="T6" y="T7"/>
                  </a:cxn>
                  <a:cxn ang="0">
                    <a:pos x="T8" y="T9"/>
                  </a:cxn>
                </a:cxnLst>
                <a:rect l="0" t="0" r="r" b="b"/>
                <a:pathLst>
                  <a:path w="46" h="88">
                    <a:moveTo>
                      <a:pt x="27" y="87"/>
                    </a:moveTo>
                    <a:lnTo>
                      <a:pt x="45" y="46"/>
                    </a:lnTo>
                    <a:lnTo>
                      <a:pt x="18" y="0"/>
                    </a:lnTo>
                    <a:lnTo>
                      <a:pt x="0" y="49"/>
                    </a:lnTo>
                    <a:lnTo>
                      <a:pt x="27" y="87"/>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8" name="Freeform 24"/>
              <p:cNvSpPr>
                <a:spLocks/>
              </p:cNvSpPr>
              <p:nvPr/>
            </p:nvSpPr>
            <p:spPr bwMode="ltGray">
              <a:xfrm>
                <a:off x="5571" y="3729"/>
                <a:ext cx="47" cy="85"/>
              </a:xfrm>
              <a:custGeom>
                <a:avLst/>
                <a:gdLst>
                  <a:gd name="T0" fmla="*/ 19 w 47"/>
                  <a:gd name="T1" fmla="*/ 84 h 85"/>
                  <a:gd name="T2" fmla="*/ 0 w 47"/>
                  <a:gd name="T3" fmla="*/ 45 h 85"/>
                  <a:gd name="T4" fmla="*/ 27 w 47"/>
                  <a:gd name="T5" fmla="*/ 0 h 85"/>
                  <a:gd name="T6" fmla="*/ 46 w 47"/>
                  <a:gd name="T7" fmla="*/ 45 h 85"/>
                  <a:gd name="T8" fmla="*/ 19 w 47"/>
                  <a:gd name="T9" fmla="*/ 84 h 85"/>
                </a:gdLst>
                <a:ahLst/>
                <a:cxnLst>
                  <a:cxn ang="0">
                    <a:pos x="T0" y="T1"/>
                  </a:cxn>
                  <a:cxn ang="0">
                    <a:pos x="T2" y="T3"/>
                  </a:cxn>
                  <a:cxn ang="0">
                    <a:pos x="T4" y="T5"/>
                  </a:cxn>
                  <a:cxn ang="0">
                    <a:pos x="T6" y="T7"/>
                  </a:cxn>
                  <a:cxn ang="0">
                    <a:pos x="T8" y="T9"/>
                  </a:cxn>
                </a:cxnLst>
                <a:rect l="0" t="0" r="r" b="b"/>
                <a:pathLst>
                  <a:path w="47" h="85">
                    <a:moveTo>
                      <a:pt x="19" y="84"/>
                    </a:moveTo>
                    <a:lnTo>
                      <a:pt x="0" y="45"/>
                    </a:lnTo>
                    <a:lnTo>
                      <a:pt x="27" y="0"/>
                    </a:lnTo>
                    <a:lnTo>
                      <a:pt x="46" y="45"/>
                    </a:lnTo>
                    <a:lnTo>
                      <a:pt x="19" y="8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49" name="Freeform 25"/>
              <p:cNvSpPr>
                <a:spLocks/>
              </p:cNvSpPr>
              <p:nvPr/>
            </p:nvSpPr>
            <p:spPr bwMode="ltGray">
              <a:xfrm>
                <a:off x="5394" y="746"/>
                <a:ext cx="45" cy="86"/>
              </a:xfrm>
              <a:custGeom>
                <a:avLst/>
                <a:gdLst>
                  <a:gd name="T0" fmla="*/ 18 w 45"/>
                  <a:gd name="T1" fmla="*/ 85 h 86"/>
                  <a:gd name="T2" fmla="*/ 0 w 45"/>
                  <a:gd name="T3" fmla="*/ 45 h 86"/>
                  <a:gd name="T4" fmla="*/ 26 w 45"/>
                  <a:gd name="T5" fmla="*/ 0 h 86"/>
                  <a:gd name="T6" fmla="*/ 44 w 45"/>
                  <a:gd name="T7" fmla="*/ 49 h 86"/>
                  <a:gd name="T8" fmla="*/ 18 w 45"/>
                  <a:gd name="T9" fmla="*/ 85 h 86"/>
                </a:gdLst>
                <a:ahLst/>
                <a:cxnLst>
                  <a:cxn ang="0">
                    <a:pos x="T0" y="T1"/>
                  </a:cxn>
                  <a:cxn ang="0">
                    <a:pos x="T2" y="T3"/>
                  </a:cxn>
                  <a:cxn ang="0">
                    <a:pos x="T4" y="T5"/>
                  </a:cxn>
                  <a:cxn ang="0">
                    <a:pos x="T6" y="T7"/>
                  </a:cxn>
                  <a:cxn ang="0">
                    <a:pos x="T8" y="T9"/>
                  </a:cxn>
                </a:cxnLst>
                <a:rect l="0" t="0" r="r" b="b"/>
                <a:pathLst>
                  <a:path w="45" h="86">
                    <a:moveTo>
                      <a:pt x="18" y="85"/>
                    </a:moveTo>
                    <a:lnTo>
                      <a:pt x="0" y="45"/>
                    </a:lnTo>
                    <a:lnTo>
                      <a:pt x="26" y="0"/>
                    </a:lnTo>
                    <a:lnTo>
                      <a:pt x="44" y="49"/>
                    </a:lnTo>
                    <a:lnTo>
                      <a:pt x="18" y="8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0" name="Freeform 26"/>
              <p:cNvSpPr>
                <a:spLocks/>
              </p:cNvSpPr>
              <p:nvPr/>
            </p:nvSpPr>
            <p:spPr bwMode="ltGray">
              <a:xfrm>
                <a:off x="5394" y="746"/>
                <a:ext cx="45" cy="86"/>
              </a:xfrm>
              <a:custGeom>
                <a:avLst/>
                <a:gdLst>
                  <a:gd name="T0" fmla="*/ 18 w 45"/>
                  <a:gd name="T1" fmla="*/ 85 h 86"/>
                  <a:gd name="T2" fmla="*/ 0 w 45"/>
                  <a:gd name="T3" fmla="*/ 45 h 86"/>
                  <a:gd name="T4" fmla="*/ 26 w 45"/>
                  <a:gd name="T5" fmla="*/ 0 h 86"/>
                  <a:gd name="T6" fmla="*/ 44 w 45"/>
                  <a:gd name="T7" fmla="*/ 49 h 86"/>
                  <a:gd name="T8" fmla="*/ 18 w 45"/>
                  <a:gd name="T9" fmla="*/ 85 h 86"/>
                </a:gdLst>
                <a:ahLst/>
                <a:cxnLst>
                  <a:cxn ang="0">
                    <a:pos x="T0" y="T1"/>
                  </a:cxn>
                  <a:cxn ang="0">
                    <a:pos x="T2" y="T3"/>
                  </a:cxn>
                  <a:cxn ang="0">
                    <a:pos x="T4" y="T5"/>
                  </a:cxn>
                  <a:cxn ang="0">
                    <a:pos x="T6" y="T7"/>
                  </a:cxn>
                  <a:cxn ang="0">
                    <a:pos x="T8" y="T9"/>
                  </a:cxn>
                </a:cxnLst>
                <a:rect l="0" t="0" r="r" b="b"/>
                <a:pathLst>
                  <a:path w="45" h="86">
                    <a:moveTo>
                      <a:pt x="18" y="85"/>
                    </a:moveTo>
                    <a:lnTo>
                      <a:pt x="0" y="45"/>
                    </a:lnTo>
                    <a:lnTo>
                      <a:pt x="26" y="0"/>
                    </a:lnTo>
                    <a:lnTo>
                      <a:pt x="44" y="49"/>
                    </a:lnTo>
                    <a:lnTo>
                      <a:pt x="18" y="85"/>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1" name="Freeform 27"/>
              <p:cNvSpPr>
                <a:spLocks/>
              </p:cNvSpPr>
              <p:nvPr/>
            </p:nvSpPr>
            <p:spPr bwMode="ltGray">
              <a:xfrm>
                <a:off x="4854" y="237"/>
                <a:ext cx="159" cy="72"/>
              </a:xfrm>
              <a:custGeom>
                <a:avLst/>
                <a:gdLst>
                  <a:gd name="T0" fmla="*/ 152 w 159"/>
                  <a:gd name="T1" fmla="*/ 27 h 72"/>
                  <a:gd name="T2" fmla="*/ 143 w 159"/>
                  <a:gd name="T3" fmla="*/ 24 h 72"/>
                  <a:gd name="T4" fmla="*/ 130 w 159"/>
                  <a:gd name="T5" fmla="*/ 24 h 72"/>
                  <a:gd name="T6" fmla="*/ 122 w 159"/>
                  <a:gd name="T7" fmla="*/ 27 h 72"/>
                  <a:gd name="T8" fmla="*/ 115 w 159"/>
                  <a:gd name="T9" fmla="*/ 36 h 72"/>
                  <a:gd name="T10" fmla="*/ 109 w 159"/>
                  <a:gd name="T11" fmla="*/ 44 h 72"/>
                  <a:gd name="T12" fmla="*/ 97 w 159"/>
                  <a:gd name="T13" fmla="*/ 59 h 72"/>
                  <a:gd name="T14" fmla="*/ 89 w 159"/>
                  <a:gd name="T15" fmla="*/ 68 h 72"/>
                  <a:gd name="T16" fmla="*/ 73 w 159"/>
                  <a:gd name="T17" fmla="*/ 71 h 72"/>
                  <a:gd name="T18" fmla="*/ 61 w 159"/>
                  <a:gd name="T19" fmla="*/ 68 h 72"/>
                  <a:gd name="T20" fmla="*/ 51 w 159"/>
                  <a:gd name="T21" fmla="*/ 62 h 72"/>
                  <a:gd name="T22" fmla="*/ 39 w 159"/>
                  <a:gd name="T23" fmla="*/ 56 h 72"/>
                  <a:gd name="T24" fmla="*/ 28 w 159"/>
                  <a:gd name="T25" fmla="*/ 53 h 72"/>
                  <a:gd name="T26" fmla="*/ 15 w 159"/>
                  <a:gd name="T27" fmla="*/ 53 h 72"/>
                  <a:gd name="T28" fmla="*/ 6 w 159"/>
                  <a:gd name="T29" fmla="*/ 56 h 72"/>
                  <a:gd name="T30" fmla="*/ 3 w 159"/>
                  <a:gd name="T31" fmla="*/ 51 h 72"/>
                  <a:gd name="T32" fmla="*/ 9 w 159"/>
                  <a:gd name="T33" fmla="*/ 47 h 72"/>
                  <a:gd name="T34" fmla="*/ 21 w 159"/>
                  <a:gd name="T35" fmla="*/ 44 h 72"/>
                  <a:gd name="T36" fmla="*/ 30 w 159"/>
                  <a:gd name="T37" fmla="*/ 44 h 72"/>
                  <a:gd name="T38" fmla="*/ 43 w 159"/>
                  <a:gd name="T39" fmla="*/ 53 h 72"/>
                  <a:gd name="T40" fmla="*/ 54 w 159"/>
                  <a:gd name="T41" fmla="*/ 56 h 72"/>
                  <a:gd name="T42" fmla="*/ 67 w 159"/>
                  <a:gd name="T43" fmla="*/ 59 h 72"/>
                  <a:gd name="T44" fmla="*/ 79 w 159"/>
                  <a:gd name="T45" fmla="*/ 59 h 72"/>
                  <a:gd name="T46" fmla="*/ 89 w 159"/>
                  <a:gd name="T47" fmla="*/ 56 h 72"/>
                  <a:gd name="T48" fmla="*/ 97 w 159"/>
                  <a:gd name="T49" fmla="*/ 51 h 72"/>
                  <a:gd name="T50" fmla="*/ 107 w 159"/>
                  <a:gd name="T51" fmla="*/ 39 h 72"/>
                  <a:gd name="T52" fmla="*/ 115 w 159"/>
                  <a:gd name="T53" fmla="*/ 21 h 72"/>
                  <a:gd name="T54" fmla="*/ 122 w 159"/>
                  <a:gd name="T55" fmla="*/ 6 h 72"/>
                  <a:gd name="T56" fmla="*/ 130 w 159"/>
                  <a:gd name="T57" fmla="*/ 0 h 72"/>
                  <a:gd name="T58" fmla="*/ 137 w 159"/>
                  <a:gd name="T59" fmla="*/ 0 h 72"/>
                  <a:gd name="T60" fmla="*/ 146 w 159"/>
                  <a:gd name="T61" fmla="*/ 3 h 72"/>
                  <a:gd name="T62" fmla="*/ 158 w 159"/>
                  <a:gd name="T63"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72">
                    <a:moveTo>
                      <a:pt x="158" y="30"/>
                    </a:moveTo>
                    <a:lnTo>
                      <a:pt x="152" y="27"/>
                    </a:lnTo>
                    <a:lnTo>
                      <a:pt x="146" y="24"/>
                    </a:lnTo>
                    <a:lnTo>
                      <a:pt x="143" y="24"/>
                    </a:lnTo>
                    <a:lnTo>
                      <a:pt x="137" y="24"/>
                    </a:lnTo>
                    <a:lnTo>
                      <a:pt x="130" y="24"/>
                    </a:lnTo>
                    <a:lnTo>
                      <a:pt x="125" y="27"/>
                    </a:lnTo>
                    <a:lnTo>
                      <a:pt x="122" y="27"/>
                    </a:lnTo>
                    <a:lnTo>
                      <a:pt x="119" y="30"/>
                    </a:lnTo>
                    <a:lnTo>
                      <a:pt x="115" y="36"/>
                    </a:lnTo>
                    <a:lnTo>
                      <a:pt x="109" y="41"/>
                    </a:lnTo>
                    <a:lnTo>
                      <a:pt x="109" y="44"/>
                    </a:lnTo>
                    <a:lnTo>
                      <a:pt x="104" y="53"/>
                    </a:lnTo>
                    <a:lnTo>
                      <a:pt x="97" y="59"/>
                    </a:lnTo>
                    <a:lnTo>
                      <a:pt x="94" y="65"/>
                    </a:lnTo>
                    <a:lnTo>
                      <a:pt x="89" y="68"/>
                    </a:lnTo>
                    <a:lnTo>
                      <a:pt x="79" y="71"/>
                    </a:lnTo>
                    <a:lnTo>
                      <a:pt x="73" y="71"/>
                    </a:lnTo>
                    <a:lnTo>
                      <a:pt x="67" y="71"/>
                    </a:lnTo>
                    <a:lnTo>
                      <a:pt x="61" y="68"/>
                    </a:lnTo>
                    <a:lnTo>
                      <a:pt x="54" y="65"/>
                    </a:lnTo>
                    <a:lnTo>
                      <a:pt x="51" y="62"/>
                    </a:lnTo>
                    <a:lnTo>
                      <a:pt x="46" y="59"/>
                    </a:lnTo>
                    <a:lnTo>
                      <a:pt x="39" y="56"/>
                    </a:lnTo>
                    <a:lnTo>
                      <a:pt x="33" y="53"/>
                    </a:lnTo>
                    <a:lnTo>
                      <a:pt x="28" y="53"/>
                    </a:lnTo>
                    <a:lnTo>
                      <a:pt x="21" y="51"/>
                    </a:lnTo>
                    <a:lnTo>
                      <a:pt x="15" y="53"/>
                    </a:lnTo>
                    <a:lnTo>
                      <a:pt x="9" y="53"/>
                    </a:lnTo>
                    <a:lnTo>
                      <a:pt x="6" y="56"/>
                    </a:lnTo>
                    <a:lnTo>
                      <a:pt x="0" y="59"/>
                    </a:lnTo>
                    <a:lnTo>
                      <a:pt x="3" y="51"/>
                    </a:lnTo>
                    <a:lnTo>
                      <a:pt x="6" y="47"/>
                    </a:lnTo>
                    <a:lnTo>
                      <a:pt x="9" y="47"/>
                    </a:lnTo>
                    <a:lnTo>
                      <a:pt x="15" y="44"/>
                    </a:lnTo>
                    <a:lnTo>
                      <a:pt x="21" y="44"/>
                    </a:lnTo>
                    <a:lnTo>
                      <a:pt x="24" y="44"/>
                    </a:lnTo>
                    <a:lnTo>
                      <a:pt x="30" y="44"/>
                    </a:lnTo>
                    <a:lnTo>
                      <a:pt x="33" y="47"/>
                    </a:lnTo>
                    <a:lnTo>
                      <a:pt x="43" y="53"/>
                    </a:lnTo>
                    <a:lnTo>
                      <a:pt x="49" y="56"/>
                    </a:lnTo>
                    <a:lnTo>
                      <a:pt x="54" y="56"/>
                    </a:lnTo>
                    <a:lnTo>
                      <a:pt x="58" y="59"/>
                    </a:lnTo>
                    <a:lnTo>
                      <a:pt x="67" y="59"/>
                    </a:lnTo>
                    <a:lnTo>
                      <a:pt x="76" y="59"/>
                    </a:lnTo>
                    <a:lnTo>
                      <a:pt x="79" y="59"/>
                    </a:lnTo>
                    <a:lnTo>
                      <a:pt x="85" y="59"/>
                    </a:lnTo>
                    <a:lnTo>
                      <a:pt x="89" y="56"/>
                    </a:lnTo>
                    <a:lnTo>
                      <a:pt x="94" y="53"/>
                    </a:lnTo>
                    <a:lnTo>
                      <a:pt x="97" y="51"/>
                    </a:lnTo>
                    <a:lnTo>
                      <a:pt x="100" y="47"/>
                    </a:lnTo>
                    <a:lnTo>
                      <a:pt x="107" y="39"/>
                    </a:lnTo>
                    <a:lnTo>
                      <a:pt x="109" y="32"/>
                    </a:lnTo>
                    <a:lnTo>
                      <a:pt x="115" y="21"/>
                    </a:lnTo>
                    <a:lnTo>
                      <a:pt x="122" y="12"/>
                    </a:lnTo>
                    <a:lnTo>
                      <a:pt x="122" y="6"/>
                    </a:lnTo>
                    <a:lnTo>
                      <a:pt x="128" y="3"/>
                    </a:lnTo>
                    <a:lnTo>
                      <a:pt x="130" y="0"/>
                    </a:lnTo>
                    <a:lnTo>
                      <a:pt x="134" y="0"/>
                    </a:lnTo>
                    <a:lnTo>
                      <a:pt x="137" y="0"/>
                    </a:lnTo>
                    <a:lnTo>
                      <a:pt x="143" y="0"/>
                    </a:lnTo>
                    <a:lnTo>
                      <a:pt x="146" y="3"/>
                    </a:lnTo>
                    <a:lnTo>
                      <a:pt x="152" y="6"/>
                    </a:lnTo>
                    <a:lnTo>
                      <a:pt x="158"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2" name="Freeform 28"/>
              <p:cNvSpPr>
                <a:spLocks/>
              </p:cNvSpPr>
              <p:nvPr/>
            </p:nvSpPr>
            <p:spPr bwMode="ltGray">
              <a:xfrm>
                <a:off x="5357" y="3223"/>
                <a:ext cx="154" cy="73"/>
              </a:xfrm>
              <a:custGeom>
                <a:avLst/>
                <a:gdLst>
                  <a:gd name="T0" fmla="*/ 147 w 154"/>
                  <a:gd name="T1" fmla="*/ 27 h 73"/>
                  <a:gd name="T2" fmla="*/ 138 w 154"/>
                  <a:gd name="T3" fmla="*/ 24 h 73"/>
                  <a:gd name="T4" fmla="*/ 127 w 154"/>
                  <a:gd name="T5" fmla="*/ 24 h 73"/>
                  <a:gd name="T6" fmla="*/ 117 w 154"/>
                  <a:gd name="T7" fmla="*/ 27 h 73"/>
                  <a:gd name="T8" fmla="*/ 112 w 154"/>
                  <a:gd name="T9" fmla="*/ 36 h 73"/>
                  <a:gd name="T10" fmla="*/ 105 w 154"/>
                  <a:gd name="T11" fmla="*/ 48 h 73"/>
                  <a:gd name="T12" fmla="*/ 97 w 154"/>
                  <a:gd name="T13" fmla="*/ 60 h 73"/>
                  <a:gd name="T14" fmla="*/ 84 w 154"/>
                  <a:gd name="T15" fmla="*/ 69 h 73"/>
                  <a:gd name="T16" fmla="*/ 69 w 154"/>
                  <a:gd name="T17" fmla="*/ 72 h 73"/>
                  <a:gd name="T18" fmla="*/ 57 w 154"/>
                  <a:gd name="T19" fmla="*/ 69 h 73"/>
                  <a:gd name="T20" fmla="*/ 49 w 154"/>
                  <a:gd name="T21" fmla="*/ 63 h 73"/>
                  <a:gd name="T22" fmla="*/ 37 w 154"/>
                  <a:gd name="T23" fmla="*/ 57 h 73"/>
                  <a:gd name="T24" fmla="*/ 24 w 154"/>
                  <a:gd name="T25" fmla="*/ 54 h 73"/>
                  <a:gd name="T26" fmla="*/ 12 w 154"/>
                  <a:gd name="T27" fmla="*/ 54 h 73"/>
                  <a:gd name="T28" fmla="*/ 4 w 154"/>
                  <a:gd name="T29" fmla="*/ 57 h 73"/>
                  <a:gd name="T30" fmla="*/ 0 w 154"/>
                  <a:gd name="T31" fmla="*/ 54 h 73"/>
                  <a:gd name="T32" fmla="*/ 7 w 154"/>
                  <a:gd name="T33" fmla="*/ 48 h 73"/>
                  <a:gd name="T34" fmla="*/ 19 w 154"/>
                  <a:gd name="T35" fmla="*/ 45 h 73"/>
                  <a:gd name="T36" fmla="*/ 27 w 154"/>
                  <a:gd name="T37" fmla="*/ 48 h 73"/>
                  <a:gd name="T38" fmla="*/ 39 w 154"/>
                  <a:gd name="T39" fmla="*/ 54 h 73"/>
                  <a:gd name="T40" fmla="*/ 52 w 154"/>
                  <a:gd name="T41" fmla="*/ 60 h 73"/>
                  <a:gd name="T42" fmla="*/ 64 w 154"/>
                  <a:gd name="T43" fmla="*/ 60 h 73"/>
                  <a:gd name="T44" fmla="*/ 75 w 154"/>
                  <a:gd name="T45" fmla="*/ 60 h 73"/>
                  <a:gd name="T46" fmla="*/ 84 w 154"/>
                  <a:gd name="T47" fmla="*/ 57 h 73"/>
                  <a:gd name="T48" fmla="*/ 93 w 154"/>
                  <a:gd name="T49" fmla="*/ 51 h 73"/>
                  <a:gd name="T50" fmla="*/ 102 w 154"/>
                  <a:gd name="T51" fmla="*/ 39 h 73"/>
                  <a:gd name="T52" fmla="*/ 112 w 154"/>
                  <a:gd name="T53" fmla="*/ 22 h 73"/>
                  <a:gd name="T54" fmla="*/ 120 w 154"/>
                  <a:gd name="T55" fmla="*/ 7 h 73"/>
                  <a:gd name="T56" fmla="*/ 127 w 154"/>
                  <a:gd name="T57" fmla="*/ 0 h 73"/>
                  <a:gd name="T58" fmla="*/ 135 w 154"/>
                  <a:gd name="T59" fmla="*/ 0 h 73"/>
                  <a:gd name="T60" fmla="*/ 145 w 154"/>
                  <a:gd name="T61" fmla="*/ 3 h 73"/>
                  <a:gd name="T62" fmla="*/ 153 w 154"/>
                  <a:gd name="T63"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4" h="73">
                    <a:moveTo>
                      <a:pt x="153" y="30"/>
                    </a:moveTo>
                    <a:lnTo>
                      <a:pt x="147" y="27"/>
                    </a:lnTo>
                    <a:lnTo>
                      <a:pt x="142" y="24"/>
                    </a:lnTo>
                    <a:lnTo>
                      <a:pt x="138" y="24"/>
                    </a:lnTo>
                    <a:lnTo>
                      <a:pt x="132" y="24"/>
                    </a:lnTo>
                    <a:lnTo>
                      <a:pt x="127" y="24"/>
                    </a:lnTo>
                    <a:lnTo>
                      <a:pt x="123" y="27"/>
                    </a:lnTo>
                    <a:lnTo>
                      <a:pt x="117" y="27"/>
                    </a:lnTo>
                    <a:lnTo>
                      <a:pt x="115" y="30"/>
                    </a:lnTo>
                    <a:lnTo>
                      <a:pt x="112" y="36"/>
                    </a:lnTo>
                    <a:lnTo>
                      <a:pt x="105" y="42"/>
                    </a:lnTo>
                    <a:lnTo>
                      <a:pt x="105" y="48"/>
                    </a:lnTo>
                    <a:lnTo>
                      <a:pt x="99" y="54"/>
                    </a:lnTo>
                    <a:lnTo>
                      <a:pt x="97" y="60"/>
                    </a:lnTo>
                    <a:lnTo>
                      <a:pt x="90" y="66"/>
                    </a:lnTo>
                    <a:lnTo>
                      <a:pt x="84" y="69"/>
                    </a:lnTo>
                    <a:lnTo>
                      <a:pt x="75" y="72"/>
                    </a:lnTo>
                    <a:lnTo>
                      <a:pt x="69" y="72"/>
                    </a:lnTo>
                    <a:lnTo>
                      <a:pt x="64" y="72"/>
                    </a:lnTo>
                    <a:lnTo>
                      <a:pt x="57" y="69"/>
                    </a:lnTo>
                    <a:lnTo>
                      <a:pt x="52" y="66"/>
                    </a:lnTo>
                    <a:lnTo>
                      <a:pt x="49" y="63"/>
                    </a:lnTo>
                    <a:lnTo>
                      <a:pt x="42" y="60"/>
                    </a:lnTo>
                    <a:lnTo>
                      <a:pt x="37" y="57"/>
                    </a:lnTo>
                    <a:lnTo>
                      <a:pt x="30" y="54"/>
                    </a:lnTo>
                    <a:lnTo>
                      <a:pt x="24" y="54"/>
                    </a:lnTo>
                    <a:lnTo>
                      <a:pt x="19" y="51"/>
                    </a:lnTo>
                    <a:lnTo>
                      <a:pt x="12" y="54"/>
                    </a:lnTo>
                    <a:lnTo>
                      <a:pt x="7" y="54"/>
                    </a:lnTo>
                    <a:lnTo>
                      <a:pt x="4" y="57"/>
                    </a:lnTo>
                    <a:lnTo>
                      <a:pt x="0" y="60"/>
                    </a:lnTo>
                    <a:lnTo>
                      <a:pt x="0" y="54"/>
                    </a:lnTo>
                    <a:lnTo>
                      <a:pt x="4" y="51"/>
                    </a:lnTo>
                    <a:lnTo>
                      <a:pt x="7" y="48"/>
                    </a:lnTo>
                    <a:lnTo>
                      <a:pt x="12" y="45"/>
                    </a:lnTo>
                    <a:lnTo>
                      <a:pt x="19" y="45"/>
                    </a:lnTo>
                    <a:lnTo>
                      <a:pt x="22" y="45"/>
                    </a:lnTo>
                    <a:lnTo>
                      <a:pt x="27" y="48"/>
                    </a:lnTo>
                    <a:lnTo>
                      <a:pt x="30" y="48"/>
                    </a:lnTo>
                    <a:lnTo>
                      <a:pt x="39" y="54"/>
                    </a:lnTo>
                    <a:lnTo>
                      <a:pt x="49" y="57"/>
                    </a:lnTo>
                    <a:lnTo>
                      <a:pt x="52" y="60"/>
                    </a:lnTo>
                    <a:lnTo>
                      <a:pt x="57" y="60"/>
                    </a:lnTo>
                    <a:lnTo>
                      <a:pt x="64" y="60"/>
                    </a:lnTo>
                    <a:lnTo>
                      <a:pt x="72" y="60"/>
                    </a:lnTo>
                    <a:lnTo>
                      <a:pt x="75" y="60"/>
                    </a:lnTo>
                    <a:lnTo>
                      <a:pt x="82" y="60"/>
                    </a:lnTo>
                    <a:lnTo>
                      <a:pt x="84" y="57"/>
                    </a:lnTo>
                    <a:lnTo>
                      <a:pt x="90" y="54"/>
                    </a:lnTo>
                    <a:lnTo>
                      <a:pt x="93" y="51"/>
                    </a:lnTo>
                    <a:lnTo>
                      <a:pt x="97" y="48"/>
                    </a:lnTo>
                    <a:lnTo>
                      <a:pt x="102" y="39"/>
                    </a:lnTo>
                    <a:lnTo>
                      <a:pt x="108" y="33"/>
                    </a:lnTo>
                    <a:lnTo>
                      <a:pt x="112" y="22"/>
                    </a:lnTo>
                    <a:lnTo>
                      <a:pt x="117" y="12"/>
                    </a:lnTo>
                    <a:lnTo>
                      <a:pt x="120" y="7"/>
                    </a:lnTo>
                    <a:lnTo>
                      <a:pt x="123" y="3"/>
                    </a:lnTo>
                    <a:lnTo>
                      <a:pt x="127" y="0"/>
                    </a:lnTo>
                    <a:lnTo>
                      <a:pt x="132" y="0"/>
                    </a:lnTo>
                    <a:lnTo>
                      <a:pt x="135" y="0"/>
                    </a:lnTo>
                    <a:lnTo>
                      <a:pt x="138" y="0"/>
                    </a:lnTo>
                    <a:lnTo>
                      <a:pt x="145" y="3"/>
                    </a:lnTo>
                    <a:lnTo>
                      <a:pt x="147" y="7"/>
                    </a:lnTo>
                    <a:lnTo>
                      <a:pt x="153"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3" name="Freeform 29"/>
              <p:cNvSpPr>
                <a:spLocks/>
              </p:cNvSpPr>
              <p:nvPr/>
            </p:nvSpPr>
            <p:spPr bwMode="ltGray">
              <a:xfrm>
                <a:off x="224" y="1995"/>
                <a:ext cx="157" cy="74"/>
              </a:xfrm>
              <a:custGeom>
                <a:avLst/>
                <a:gdLst>
                  <a:gd name="T0" fmla="*/ 149 w 157"/>
                  <a:gd name="T1" fmla="*/ 27 h 74"/>
                  <a:gd name="T2" fmla="*/ 141 w 157"/>
                  <a:gd name="T3" fmla="*/ 25 h 74"/>
                  <a:gd name="T4" fmla="*/ 129 w 157"/>
                  <a:gd name="T5" fmla="*/ 25 h 74"/>
                  <a:gd name="T6" fmla="*/ 120 w 157"/>
                  <a:gd name="T7" fmla="*/ 27 h 74"/>
                  <a:gd name="T8" fmla="*/ 114 w 157"/>
                  <a:gd name="T9" fmla="*/ 36 h 74"/>
                  <a:gd name="T10" fmla="*/ 105 w 157"/>
                  <a:gd name="T11" fmla="*/ 48 h 74"/>
                  <a:gd name="T12" fmla="*/ 99 w 157"/>
                  <a:gd name="T13" fmla="*/ 61 h 74"/>
                  <a:gd name="T14" fmla="*/ 84 w 157"/>
                  <a:gd name="T15" fmla="*/ 70 h 74"/>
                  <a:gd name="T16" fmla="*/ 72 w 157"/>
                  <a:gd name="T17" fmla="*/ 73 h 74"/>
                  <a:gd name="T18" fmla="*/ 60 w 157"/>
                  <a:gd name="T19" fmla="*/ 70 h 74"/>
                  <a:gd name="T20" fmla="*/ 51 w 157"/>
                  <a:gd name="T21" fmla="*/ 64 h 74"/>
                  <a:gd name="T22" fmla="*/ 39 w 157"/>
                  <a:gd name="T23" fmla="*/ 58 h 74"/>
                  <a:gd name="T24" fmla="*/ 27 w 157"/>
                  <a:gd name="T25" fmla="*/ 51 h 74"/>
                  <a:gd name="T26" fmla="*/ 15 w 157"/>
                  <a:gd name="T27" fmla="*/ 51 h 74"/>
                  <a:gd name="T28" fmla="*/ 7 w 157"/>
                  <a:gd name="T29" fmla="*/ 58 h 74"/>
                  <a:gd name="T30" fmla="*/ 3 w 157"/>
                  <a:gd name="T31" fmla="*/ 51 h 74"/>
                  <a:gd name="T32" fmla="*/ 9 w 157"/>
                  <a:gd name="T33" fmla="*/ 48 h 74"/>
                  <a:gd name="T34" fmla="*/ 21 w 157"/>
                  <a:gd name="T35" fmla="*/ 46 h 74"/>
                  <a:gd name="T36" fmla="*/ 30 w 157"/>
                  <a:gd name="T37" fmla="*/ 46 h 74"/>
                  <a:gd name="T38" fmla="*/ 42 w 157"/>
                  <a:gd name="T39" fmla="*/ 51 h 74"/>
                  <a:gd name="T40" fmla="*/ 54 w 157"/>
                  <a:gd name="T41" fmla="*/ 58 h 74"/>
                  <a:gd name="T42" fmla="*/ 66 w 157"/>
                  <a:gd name="T43" fmla="*/ 61 h 74"/>
                  <a:gd name="T44" fmla="*/ 78 w 157"/>
                  <a:gd name="T45" fmla="*/ 61 h 74"/>
                  <a:gd name="T46" fmla="*/ 87 w 157"/>
                  <a:gd name="T47" fmla="*/ 58 h 74"/>
                  <a:gd name="T48" fmla="*/ 96 w 157"/>
                  <a:gd name="T49" fmla="*/ 51 h 74"/>
                  <a:gd name="T50" fmla="*/ 105 w 157"/>
                  <a:gd name="T51" fmla="*/ 40 h 74"/>
                  <a:gd name="T52" fmla="*/ 114 w 157"/>
                  <a:gd name="T53" fmla="*/ 21 h 74"/>
                  <a:gd name="T54" fmla="*/ 120 w 157"/>
                  <a:gd name="T55" fmla="*/ 6 h 74"/>
                  <a:gd name="T56" fmla="*/ 129 w 157"/>
                  <a:gd name="T57" fmla="*/ 0 h 74"/>
                  <a:gd name="T58" fmla="*/ 135 w 157"/>
                  <a:gd name="T59" fmla="*/ 0 h 74"/>
                  <a:gd name="T60" fmla="*/ 144 w 157"/>
                  <a:gd name="T61" fmla="*/ 3 h 74"/>
                  <a:gd name="T62" fmla="*/ 156 w 157"/>
                  <a:gd name="T63" fmla="*/ 3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7" h="74">
                    <a:moveTo>
                      <a:pt x="156" y="30"/>
                    </a:moveTo>
                    <a:lnTo>
                      <a:pt x="149" y="27"/>
                    </a:lnTo>
                    <a:lnTo>
                      <a:pt x="144" y="25"/>
                    </a:lnTo>
                    <a:lnTo>
                      <a:pt x="141" y="25"/>
                    </a:lnTo>
                    <a:lnTo>
                      <a:pt x="135" y="25"/>
                    </a:lnTo>
                    <a:lnTo>
                      <a:pt x="129" y="25"/>
                    </a:lnTo>
                    <a:lnTo>
                      <a:pt x="122" y="27"/>
                    </a:lnTo>
                    <a:lnTo>
                      <a:pt x="120" y="27"/>
                    </a:lnTo>
                    <a:lnTo>
                      <a:pt x="117" y="30"/>
                    </a:lnTo>
                    <a:lnTo>
                      <a:pt x="114" y="36"/>
                    </a:lnTo>
                    <a:lnTo>
                      <a:pt x="107" y="43"/>
                    </a:lnTo>
                    <a:lnTo>
                      <a:pt x="105" y="48"/>
                    </a:lnTo>
                    <a:lnTo>
                      <a:pt x="102" y="55"/>
                    </a:lnTo>
                    <a:lnTo>
                      <a:pt x="99" y="61"/>
                    </a:lnTo>
                    <a:lnTo>
                      <a:pt x="92" y="66"/>
                    </a:lnTo>
                    <a:lnTo>
                      <a:pt x="84" y="70"/>
                    </a:lnTo>
                    <a:lnTo>
                      <a:pt x="78" y="73"/>
                    </a:lnTo>
                    <a:lnTo>
                      <a:pt x="72" y="73"/>
                    </a:lnTo>
                    <a:lnTo>
                      <a:pt x="66" y="73"/>
                    </a:lnTo>
                    <a:lnTo>
                      <a:pt x="60" y="70"/>
                    </a:lnTo>
                    <a:lnTo>
                      <a:pt x="54" y="66"/>
                    </a:lnTo>
                    <a:lnTo>
                      <a:pt x="51" y="64"/>
                    </a:lnTo>
                    <a:lnTo>
                      <a:pt x="45" y="61"/>
                    </a:lnTo>
                    <a:lnTo>
                      <a:pt x="39" y="58"/>
                    </a:lnTo>
                    <a:lnTo>
                      <a:pt x="33" y="55"/>
                    </a:lnTo>
                    <a:lnTo>
                      <a:pt x="27" y="51"/>
                    </a:lnTo>
                    <a:lnTo>
                      <a:pt x="21" y="51"/>
                    </a:lnTo>
                    <a:lnTo>
                      <a:pt x="15" y="51"/>
                    </a:lnTo>
                    <a:lnTo>
                      <a:pt x="9" y="55"/>
                    </a:lnTo>
                    <a:lnTo>
                      <a:pt x="7" y="58"/>
                    </a:lnTo>
                    <a:lnTo>
                      <a:pt x="0" y="58"/>
                    </a:lnTo>
                    <a:lnTo>
                      <a:pt x="3" y="51"/>
                    </a:lnTo>
                    <a:lnTo>
                      <a:pt x="7" y="48"/>
                    </a:lnTo>
                    <a:lnTo>
                      <a:pt x="9" y="48"/>
                    </a:lnTo>
                    <a:lnTo>
                      <a:pt x="15" y="46"/>
                    </a:lnTo>
                    <a:lnTo>
                      <a:pt x="21" y="46"/>
                    </a:lnTo>
                    <a:lnTo>
                      <a:pt x="24" y="46"/>
                    </a:lnTo>
                    <a:lnTo>
                      <a:pt x="30" y="46"/>
                    </a:lnTo>
                    <a:lnTo>
                      <a:pt x="33" y="48"/>
                    </a:lnTo>
                    <a:lnTo>
                      <a:pt x="42" y="51"/>
                    </a:lnTo>
                    <a:lnTo>
                      <a:pt x="51" y="58"/>
                    </a:lnTo>
                    <a:lnTo>
                      <a:pt x="54" y="58"/>
                    </a:lnTo>
                    <a:lnTo>
                      <a:pt x="57" y="61"/>
                    </a:lnTo>
                    <a:lnTo>
                      <a:pt x="66" y="61"/>
                    </a:lnTo>
                    <a:lnTo>
                      <a:pt x="72" y="61"/>
                    </a:lnTo>
                    <a:lnTo>
                      <a:pt x="78" y="61"/>
                    </a:lnTo>
                    <a:lnTo>
                      <a:pt x="84" y="58"/>
                    </a:lnTo>
                    <a:lnTo>
                      <a:pt x="87" y="58"/>
                    </a:lnTo>
                    <a:lnTo>
                      <a:pt x="92" y="55"/>
                    </a:lnTo>
                    <a:lnTo>
                      <a:pt x="96" y="51"/>
                    </a:lnTo>
                    <a:lnTo>
                      <a:pt x="99" y="48"/>
                    </a:lnTo>
                    <a:lnTo>
                      <a:pt x="105" y="40"/>
                    </a:lnTo>
                    <a:lnTo>
                      <a:pt x="107" y="30"/>
                    </a:lnTo>
                    <a:lnTo>
                      <a:pt x="114" y="21"/>
                    </a:lnTo>
                    <a:lnTo>
                      <a:pt x="117" y="12"/>
                    </a:lnTo>
                    <a:lnTo>
                      <a:pt x="120" y="6"/>
                    </a:lnTo>
                    <a:lnTo>
                      <a:pt x="126" y="3"/>
                    </a:lnTo>
                    <a:lnTo>
                      <a:pt x="129" y="0"/>
                    </a:lnTo>
                    <a:lnTo>
                      <a:pt x="132" y="0"/>
                    </a:lnTo>
                    <a:lnTo>
                      <a:pt x="135" y="0"/>
                    </a:lnTo>
                    <a:lnTo>
                      <a:pt x="141" y="0"/>
                    </a:lnTo>
                    <a:lnTo>
                      <a:pt x="144" y="3"/>
                    </a:lnTo>
                    <a:lnTo>
                      <a:pt x="149" y="6"/>
                    </a:lnTo>
                    <a:lnTo>
                      <a:pt x="156"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4" name="Freeform 30"/>
              <p:cNvSpPr>
                <a:spLocks/>
              </p:cNvSpPr>
              <p:nvPr/>
            </p:nvSpPr>
            <p:spPr bwMode="ltGray">
              <a:xfrm>
                <a:off x="3594" y="91"/>
                <a:ext cx="158" cy="75"/>
              </a:xfrm>
              <a:custGeom>
                <a:avLst/>
                <a:gdLst>
                  <a:gd name="T0" fmla="*/ 4 w 158"/>
                  <a:gd name="T1" fmla="*/ 30 h 75"/>
                  <a:gd name="T2" fmla="*/ 15 w 158"/>
                  <a:gd name="T3" fmla="*/ 27 h 75"/>
                  <a:gd name="T4" fmla="*/ 27 w 158"/>
                  <a:gd name="T5" fmla="*/ 27 h 75"/>
                  <a:gd name="T6" fmla="*/ 37 w 158"/>
                  <a:gd name="T7" fmla="*/ 30 h 75"/>
                  <a:gd name="T8" fmla="*/ 42 w 158"/>
                  <a:gd name="T9" fmla="*/ 36 h 75"/>
                  <a:gd name="T10" fmla="*/ 49 w 158"/>
                  <a:gd name="T11" fmla="*/ 48 h 75"/>
                  <a:gd name="T12" fmla="*/ 57 w 158"/>
                  <a:gd name="T13" fmla="*/ 63 h 75"/>
                  <a:gd name="T14" fmla="*/ 70 w 158"/>
                  <a:gd name="T15" fmla="*/ 71 h 75"/>
                  <a:gd name="T16" fmla="*/ 85 w 158"/>
                  <a:gd name="T17" fmla="*/ 74 h 75"/>
                  <a:gd name="T18" fmla="*/ 97 w 158"/>
                  <a:gd name="T19" fmla="*/ 71 h 75"/>
                  <a:gd name="T20" fmla="*/ 105 w 158"/>
                  <a:gd name="T21" fmla="*/ 63 h 75"/>
                  <a:gd name="T22" fmla="*/ 118 w 158"/>
                  <a:gd name="T23" fmla="*/ 56 h 75"/>
                  <a:gd name="T24" fmla="*/ 130 w 158"/>
                  <a:gd name="T25" fmla="*/ 54 h 75"/>
                  <a:gd name="T26" fmla="*/ 142 w 158"/>
                  <a:gd name="T27" fmla="*/ 54 h 75"/>
                  <a:gd name="T28" fmla="*/ 150 w 158"/>
                  <a:gd name="T29" fmla="*/ 56 h 75"/>
                  <a:gd name="T30" fmla="*/ 154 w 158"/>
                  <a:gd name="T31" fmla="*/ 54 h 75"/>
                  <a:gd name="T32" fmla="*/ 145 w 158"/>
                  <a:gd name="T33" fmla="*/ 48 h 75"/>
                  <a:gd name="T34" fmla="*/ 135 w 158"/>
                  <a:gd name="T35" fmla="*/ 48 h 75"/>
                  <a:gd name="T36" fmla="*/ 127 w 158"/>
                  <a:gd name="T37" fmla="*/ 48 h 75"/>
                  <a:gd name="T38" fmla="*/ 115 w 158"/>
                  <a:gd name="T39" fmla="*/ 54 h 75"/>
                  <a:gd name="T40" fmla="*/ 102 w 158"/>
                  <a:gd name="T41" fmla="*/ 59 h 75"/>
                  <a:gd name="T42" fmla="*/ 87 w 158"/>
                  <a:gd name="T43" fmla="*/ 59 h 75"/>
                  <a:gd name="T44" fmla="*/ 79 w 158"/>
                  <a:gd name="T45" fmla="*/ 59 h 75"/>
                  <a:gd name="T46" fmla="*/ 70 w 158"/>
                  <a:gd name="T47" fmla="*/ 56 h 75"/>
                  <a:gd name="T48" fmla="*/ 60 w 158"/>
                  <a:gd name="T49" fmla="*/ 54 h 75"/>
                  <a:gd name="T50" fmla="*/ 52 w 158"/>
                  <a:gd name="T51" fmla="*/ 42 h 75"/>
                  <a:gd name="T52" fmla="*/ 42 w 158"/>
                  <a:gd name="T53" fmla="*/ 24 h 75"/>
                  <a:gd name="T54" fmla="*/ 34 w 158"/>
                  <a:gd name="T55" fmla="*/ 9 h 75"/>
                  <a:gd name="T56" fmla="*/ 27 w 158"/>
                  <a:gd name="T57" fmla="*/ 4 h 75"/>
                  <a:gd name="T58" fmla="*/ 19 w 158"/>
                  <a:gd name="T59" fmla="*/ 0 h 75"/>
                  <a:gd name="T60" fmla="*/ 9 w 158"/>
                  <a:gd name="T61" fmla="*/ 6 h 75"/>
                  <a:gd name="T62" fmla="*/ 0 w 158"/>
                  <a:gd name="T63" fmla="*/ 3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75">
                    <a:moveTo>
                      <a:pt x="0" y="33"/>
                    </a:moveTo>
                    <a:lnTo>
                      <a:pt x="4" y="30"/>
                    </a:lnTo>
                    <a:lnTo>
                      <a:pt x="12" y="27"/>
                    </a:lnTo>
                    <a:lnTo>
                      <a:pt x="15" y="27"/>
                    </a:lnTo>
                    <a:lnTo>
                      <a:pt x="22" y="27"/>
                    </a:lnTo>
                    <a:lnTo>
                      <a:pt x="27" y="27"/>
                    </a:lnTo>
                    <a:lnTo>
                      <a:pt x="30" y="27"/>
                    </a:lnTo>
                    <a:lnTo>
                      <a:pt x="37" y="30"/>
                    </a:lnTo>
                    <a:lnTo>
                      <a:pt x="37" y="33"/>
                    </a:lnTo>
                    <a:lnTo>
                      <a:pt x="42" y="36"/>
                    </a:lnTo>
                    <a:lnTo>
                      <a:pt x="45" y="42"/>
                    </a:lnTo>
                    <a:lnTo>
                      <a:pt x="49" y="48"/>
                    </a:lnTo>
                    <a:lnTo>
                      <a:pt x="52" y="54"/>
                    </a:lnTo>
                    <a:lnTo>
                      <a:pt x="57" y="63"/>
                    </a:lnTo>
                    <a:lnTo>
                      <a:pt x="64" y="66"/>
                    </a:lnTo>
                    <a:lnTo>
                      <a:pt x="70" y="71"/>
                    </a:lnTo>
                    <a:lnTo>
                      <a:pt x="75" y="74"/>
                    </a:lnTo>
                    <a:lnTo>
                      <a:pt x="85" y="74"/>
                    </a:lnTo>
                    <a:lnTo>
                      <a:pt x="90" y="74"/>
                    </a:lnTo>
                    <a:lnTo>
                      <a:pt x="97" y="71"/>
                    </a:lnTo>
                    <a:lnTo>
                      <a:pt x="102" y="68"/>
                    </a:lnTo>
                    <a:lnTo>
                      <a:pt x="105" y="63"/>
                    </a:lnTo>
                    <a:lnTo>
                      <a:pt x="112" y="59"/>
                    </a:lnTo>
                    <a:lnTo>
                      <a:pt x="118" y="56"/>
                    </a:lnTo>
                    <a:lnTo>
                      <a:pt x="124" y="54"/>
                    </a:lnTo>
                    <a:lnTo>
                      <a:pt x="130" y="54"/>
                    </a:lnTo>
                    <a:lnTo>
                      <a:pt x="133" y="54"/>
                    </a:lnTo>
                    <a:lnTo>
                      <a:pt x="142" y="54"/>
                    </a:lnTo>
                    <a:lnTo>
                      <a:pt x="148" y="56"/>
                    </a:lnTo>
                    <a:lnTo>
                      <a:pt x="150" y="56"/>
                    </a:lnTo>
                    <a:lnTo>
                      <a:pt x="157" y="59"/>
                    </a:lnTo>
                    <a:lnTo>
                      <a:pt x="154" y="54"/>
                    </a:lnTo>
                    <a:lnTo>
                      <a:pt x="150" y="51"/>
                    </a:lnTo>
                    <a:lnTo>
                      <a:pt x="145" y="48"/>
                    </a:lnTo>
                    <a:lnTo>
                      <a:pt x="142" y="48"/>
                    </a:lnTo>
                    <a:lnTo>
                      <a:pt x="135" y="48"/>
                    </a:lnTo>
                    <a:lnTo>
                      <a:pt x="133" y="48"/>
                    </a:lnTo>
                    <a:lnTo>
                      <a:pt x="127" y="48"/>
                    </a:lnTo>
                    <a:lnTo>
                      <a:pt x="124" y="51"/>
                    </a:lnTo>
                    <a:lnTo>
                      <a:pt x="115" y="54"/>
                    </a:lnTo>
                    <a:lnTo>
                      <a:pt x="105" y="59"/>
                    </a:lnTo>
                    <a:lnTo>
                      <a:pt x="102" y="59"/>
                    </a:lnTo>
                    <a:lnTo>
                      <a:pt x="97" y="59"/>
                    </a:lnTo>
                    <a:lnTo>
                      <a:pt x="87" y="59"/>
                    </a:lnTo>
                    <a:lnTo>
                      <a:pt x="82" y="63"/>
                    </a:lnTo>
                    <a:lnTo>
                      <a:pt x="79" y="59"/>
                    </a:lnTo>
                    <a:lnTo>
                      <a:pt x="72" y="59"/>
                    </a:lnTo>
                    <a:lnTo>
                      <a:pt x="70" y="56"/>
                    </a:lnTo>
                    <a:lnTo>
                      <a:pt x="64" y="56"/>
                    </a:lnTo>
                    <a:lnTo>
                      <a:pt x="60" y="54"/>
                    </a:lnTo>
                    <a:lnTo>
                      <a:pt x="57" y="48"/>
                    </a:lnTo>
                    <a:lnTo>
                      <a:pt x="52" y="42"/>
                    </a:lnTo>
                    <a:lnTo>
                      <a:pt x="45" y="33"/>
                    </a:lnTo>
                    <a:lnTo>
                      <a:pt x="42" y="24"/>
                    </a:lnTo>
                    <a:lnTo>
                      <a:pt x="37" y="12"/>
                    </a:lnTo>
                    <a:lnTo>
                      <a:pt x="34" y="9"/>
                    </a:lnTo>
                    <a:lnTo>
                      <a:pt x="30" y="4"/>
                    </a:lnTo>
                    <a:lnTo>
                      <a:pt x="27" y="4"/>
                    </a:lnTo>
                    <a:lnTo>
                      <a:pt x="24" y="0"/>
                    </a:lnTo>
                    <a:lnTo>
                      <a:pt x="19" y="0"/>
                    </a:lnTo>
                    <a:lnTo>
                      <a:pt x="15" y="4"/>
                    </a:lnTo>
                    <a:lnTo>
                      <a:pt x="9" y="6"/>
                    </a:lnTo>
                    <a:lnTo>
                      <a:pt x="7" y="9"/>
                    </a:lnTo>
                    <a:lnTo>
                      <a:pt x="0" y="3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5" name="Freeform 31"/>
              <p:cNvSpPr>
                <a:spLocks/>
              </p:cNvSpPr>
              <p:nvPr/>
            </p:nvSpPr>
            <p:spPr bwMode="ltGray">
              <a:xfrm>
                <a:off x="148" y="3372"/>
                <a:ext cx="160" cy="73"/>
              </a:xfrm>
              <a:custGeom>
                <a:avLst/>
                <a:gdLst>
                  <a:gd name="T0" fmla="*/ 7 w 160"/>
                  <a:gd name="T1" fmla="*/ 27 h 73"/>
                  <a:gd name="T2" fmla="*/ 15 w 160"/>
                  <a:gd name="T3" fmla="*/ 24 h 73"/>
                  <a:gd name="T4" fmla="*/ 28 w 160"/>
                  <a:gd name="T5" fmla="*/ 24 h 73"/>
                  <a:gd name="T6" fmla="*/ 37 w 160"/>
                  <a:gd name="T7" fmla="*/ 30 h 73"/>
                  <a:gd name="T8" fmla="*/ 43 w 160"/>
                  <a:gd name="T9" fmla="*/ 36 h 73"/>
                  <a:gd name="T10" fmla="*/ 50 w 160"/>
                  <a:gd name="T11" fmla="*/ 49 h 73"/>
                  <a:gd name="T12" fmla="*/ 58 w 160"/>
                  <a:gd name="T13" fmla="*/ 60 h 73"/>
                  <a:gd name="T14" fmla="*/ 70 w 160"/>
                  <a:gd name="T15" fmla="*/ 69 h 73"/>
                  <a:gd name="T16" fmla="*/ 86 w 160"/>
                  <a:gd name="T17" fmla="*/ 72 h 73"/>
                  <a:gd name="T18" fmla="*/ 98 w 160"/>
                  <a:gd name="T19" fmla="*/ 72 h 73"/>
                  <a:gd name="T20" fmla="*/ 107 w 160"/>
                  <a:gd name="T21" fmla="*/ 64 h 73"/>
                  <a:gd name="T22" fmla="*/ 119 w 160"/>
                  <a:gd name="T23" fmla="*/ 57 h 73"/>
                  <a:gd name="T24" fmla="*/ 131 w 160"/>
                  <a:gd name="T25" fmla="*/ 54 h 73"/>
                  <a:gd name="T26" fmla="*/ 144 w 160"/>
                  <a:gd name="T27" fmla="*/ 54 h 73"/>
                  <a:gd name="T28" fmla="*/ 152 w 160"/>
                  <a:gd name="T29" fmla="*/ 57 h 73"/>
                  <a:gd name="T30" fmla="*/ 156 w 160"/>
                  <a:gd name="T31" fmla="*/ 54 h 73"/>
                  <a:gd name="T32" fmla="*/ 147 w 160"/>
                  <a:gd name="T33" fmla="*/ 49 h 73"/>
                  <a:gd name="T34" fmla="*/ 137 w 160"/>
                  <a:gd name="T35" fmla="*/ 45 h 73"/>
                  <a:gd name="T36" fmla="*/ 129 w 160"/>
                  <a:gd name="T37" fmla="*/ 49 h 73"/>
                  <a:gd name="T38" fmla="*/ 116 w 160"/>
                  <a:gd name="T39" fmla="*/ 54 h 73"/>
                  <a:gd name="T40" fmla="*/ 104 w 160"/>
                  <a:gd name="T41" fmla="*/ 60 h 73"/>
                  <a:gd name="T42" fmla="*/ 89 w 160"/>
                  <a:gd name="T43" fmla="*/ 60 h 73"/>
                  <a:gd name="T44" fmla="*/ 80 w 160"/>
                  <a:gd name="T45" fmla="*/ 60 h 73"/>
                  <a:gd name="T46" fmla="*/ 70 w 160"/>
                  <a:gd name="T47" fmla="*/ 57 h 73"/>
                  <a:gd name="T48" fmla="*/ 61 w 160"/>
                  <a:gd name="T49" fmla="*/ 51 h 73"/>
                  <a:gd name="T50" fmla="*/ 52 w 160"/>
                  <a:gd name="T51" fmla="*/ 39 h 73"/>
                  <a:gd name="T52" fmla="*/ 43 w 160"/>
                  <a:gd name="T53" fmla="*/ 24 h 73"/>
                  <a:gd name="T54" fmla="*/ 34 w 160"/>
                  <a:gd name="T55" fmla="*/ 7 h 73"/>
                  <a:gd name="T56" fmla="*/ 28 w 160"/>
                  <a:gd name="T57" fmla="*/ 0 h 73"/>
                  <a:gd name="T58" fmla="*/ 22 w 160"/>
                  <a:gd name="T59" fmla="*/ 0 h 73"/>
                  <a:gd name="T60" fmla="*/ 10 w 160"/>
                  <a:gd name="T61" fmla="*/ 4 h 73"/>
                  <a:gd name="T62" fmla="*/ 0 w 160"/>
                  <a:gd name="T63"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0" h="73">
                    <a:moveTo>
                      <a:pt x="0" y="30"/>
                    </a:moveTo>
                    <a:lnTo>
                      <a:pt x="7" y="27"/>
                    </a:lnTo>
                    <a:lnTo>
                      <a:pt x="12" y="24"/>
                    </a:lnTo>
                    <a:lnTo>
                      <a:pt x="15" y="24"/>
                    </a:lnTo>
                    <a:lnTo>
                      <a:pt x="22" y="24"/>
                    </a:lnTo>
                    <a:lnTo>
                      <a:pt x="28" y="24"/>
                    </a:lnTo>
                    <a:lnTo>
                      <a:pt x="30" y="27"/>
                    </a:lnTo>
                    <a:lnTo>
                      <a:pt x="37" y="30"/>
                    </a:lnTo>
                    <a:lnTo>
                      <a:pt x="40" y="30"/>
                    </a:lnTo>
                    <a:lnTo>
                      <a:pt x="43" y="36"/>
                    </a:lnTo>
                    <a:lnTo>
                      <a:pt x="46" y="42"/>
                    </a:lnTo>
                    <a:lnTo>
                      <a:pt x="50" y="49"/>
                    </a:lnTo>
                    <a:lnTo>
                      <a:pt x="55" y="54"/>
                    </a:lnTo>
                    <a:lnTo>
                      <a:pt x="58" y="60"/>
                    </a:lnTo>
                    <a:lnTo>
                      <a:pt x="65" y="66"/>
                    </a:lnTo>
                    <a:lnTo>
                      <a:pt x="70" y="69"/>
                    </a:lnTo>
                    <a:lnTo>
                      <a:pt x="80" y="72"/>
                    </a:lnTo>
                    <a:lnTo>
                      <a:pt x="86" y="72"/>
                    </a:lnTo>
                    <a:lnTo>
                      <a:pt x="91" y="72"/>
                    </a:lnTo>
                    <a:lnTo>
                      <a:pt x="98" y="72"/>
                    </a:lnTo>
                    <a:lnTo>
                      <a:pt x="104" y="66"/>
                    </a:lnTo>
                    <a:lnTo>
                      <a:pt x="107" y="64"/>
                    </a:lnTo>
                    <a:lnTo>
                      <a:pt x="113" y="60"/>
                    </a:lnTo>
                    <a:lnTo>
                      <a:pt x="119" y="57"/>
                    </a:lnTo>
                    <a:lnTo>
                      <a:pt x="126" y="54"/>
                    </a:lnTo>
                    <a:lnTo>
                      <a:pt x="131" y="54"/>
                    </a:lnTo>
                    <a:lnTo>
                      <a:pt x="137" y="54"/>
                    </a:lnTo>
                    <a:lnTo>
                      <a:pt x="144" y="54"/>
                    </a:lnTo>
                    <a:lnTo>
                      <a:pt x="149" y="54"/>
                    </a:lnTo>
                    <a:lnTo>
                      <a:pt x="152" y="57"/>
                    </a:lnTo>
                    <a:lnTo>
                      <a:pt x="159" y="60"/>
                    </a:lnTo>
                    <a:lnTo>
                      <a:pt x="156" y="54"/>
                    </a:lnTo>
                    <a:lnTo>
                      <a:pt x="152" y="51"/>
                    </a:lnTo>
                    <a:lnTo>
                      <a:pt x="147" y="49"/>
                    </a:lnTo>
                    <a:lnTo>
                      <a:pt x="144" y="45"/>
                    </a:lnTo>
                    <a:lnTo>
                      <a:pt x="137" y="45"/>
                    </a:lnTo>
                    <a:lnTo>
                      <a:pt x="134" y="45"/>
                    </a:lnTo>
                    <a:lnTo>
                      <a:pt x="129" y="49"/>
                    </a:lnTo>
                    <a:lnTo>
                      <a:pt x="126" y="49"/>
                    </a:lnTo>
                    <a:lnTo>
                      <a:pt x="116" y="54"/>
                    </a:lnTo>
                    <a:lnTo>
                      <a:pt x="107" y="57"/>
                    </a:lnTo>
                    <a:lnTo>
                      <a:pt x="104" y="60"/>
                    </a:lnTo>
                    <a:lnTo>
                      <a:pt x="98" y="60"/>
                    </a:lnTo>
                    <a:lnTo>
                      <a:pt x="89" y="60"/>
                    </a:lnTo>
                    <a:lnTo>
                      <a:pt x="83" y="60"/>
                    </a:lnTo>
                    <a:lnTo>
                      <a:pt x="80" y="60"/>
                    </a:lnTo>
                    <a:lnTo>
                      <a:pt x="73" y="60"/>
                    </a:lnTo>
                    <a:lnTo>
                      <a:pt x="70" y="57"/>
                    </a:lnTo>
                    <a:lnTo>
                      <a:pt x="65" y="54"/>
                    </a:lnTo>
                    <a:lnTo>
                      <a:pt x="61" y="51"/>
                    </a:lnTo>
                    <a:lnTo>
                      <a:pt x="58" y="49"/>
                    </a:lnTo>
                    <a:lnTo>
                      <a:pt x="52" y="39"/>
                    </a:lnTo>
                    <a:lnTo>
                      <a:pt x="46" y="34"/>
                    </a:lnTo>
                    <a:lnTo>
                      <a:pt x="43" y="24"/>
                    </a:lnTo>
                    <a:lnTo>
                      <a:pt x="37" y="12"/>
                    </a:lnTo>
                    <a:lnTo>
                      <a:pt x="34" y="7"/>
                    </a:lnTo>
                    <a:lnTo>
                      <a:pt x="30" y="4"/>
                    </a:lnTo>
                    <a:lnTo>
                      <a:pt x="28" y="0"/>
                    </a:lnTo>
                    <a:lnTo>
                      <a:pt x="25" y="0"/>
                    </a:lnTo>
                    <a:lnTo>
                      <a:pt x="22" y="0"/>
                    </a:lnTo>
                    <a:lnTo>
                      <a:pt x="15" y="0"/>
                    </a:lnTo>
                    <a:lnTo>
                      <a:pt x="10" y="4"/>
                    </a:lnTo>
                    <a:lnTo>
                      <a:pt x="7" y="7"/>
                    </a:lnTo>
                    <a:lnTo>
                      <a:pt x="0"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6" name="Freeform 32"/>
              <p:cNvSpPr>
                <a:spLocks/>
              </p:cNvSpPr>
              <p:nvPr/>
            </p:nvSpPr>
            <p:spPr bwMode="ltGray">
              <a:xfrm>
                <a:off x="4006" y="3905"/>
                <a:ext cx="158" cy="75"/>
              </a:xfrm>
              <a:custGeom>
                <a:avLst/>
                <a:gdLst>
                  <a:gd name="T0" fmla="*/ 6 w 158"/>
                  <a:gd name="T1" fmla="*/ 30 h 75"/>
                  <a:gd name="T2" fmla="*/ 15 w 158"/>
                  <a:gd name="T3" fmla="*/ 27 h 75"/>
                  <a:gd name="T4" fmla="*/ 27 w 158"/>
                  <a:gd name="T5" fmla="*/ 27 h 75"/>
                  <a:gd name="T6" fmla="*/ 36 w 158"/>
                  <a:gd name="T7" fmla="*/ 30 h 75"/>
                  <a:gd name="T8" fmla="*/ 43 w 158"/>
                  <a:gd name="T9" fmla="*/ 35 h 75"/>
                  <a:gd name="T10" fmla="*/ 48 w 158"/>
                  <a:gd name="T11" fmla="*/ 47 h 75"/>
                  <a:gd name="T12" fmla="*/ 58 w 158"/>
                  <a:gd name="T13" fmla="*/ 62 h 75"/>
                  <a:gd name="T14" fmla="*/ 69 w 158"/>
                  <a:gd name="T15" fmla="*/ 71 h 75"/>
                  <a:gd name="T16" fmla="*/ 84 w 158"/>
                  <a:gd name="T17" fmla="*/ 74 h 75"/>
                  <a:gd name="T18" fmla="*/ 96 w 158"/>
                  <a:gd name="T19" fmla="*/ 71 h 75"/>
                  <a:gd name="T20" fmla="*/ 106 w 158"/>
                  <a:gd name="T21" fmla="*/ 62 h 75"/>
                  <a:gd name="T22" fmla="*/ 118 w 158"/>
                  <a:gd name="T23" fmla="*/ 56 h 75"/>
                  <a:gd name="T24" fmla="*/ 130 w 158"/>
                  <a:gd name="T25" fmla="*/ 54 h 75"/>
                  <a:gd name="T26" fmla="*/ 142 w 158"/>
                  <a:gd name="T27" fmla="*/ 54 h 75"/>
                  <a:gd name="T28" fmla="*/ 151 w 158"/>
                  <a:gd name="T29" fmla="*/ 56 h 75"/>
                  <a:gd name="T30" fmla="*/ 154 w 158"/>
                  <a:gd name="T31" fmla="*/ 54 h 75"/>
                  <a:gd name="T32" fmla="*/ 145 w 158"/>
                  <a:gd name="T33" fmla="*/ 47 h 75"/>
                  <a:gd name="T34" fmla="*/ 136 w 158"/>
                  <a:gd name="T35" fmla="*/ 47 h 75"/>
                  <a:gd name="T36" fmla="*/ 127 w 158"/>
                  <a:gd name="T37" fmla="*/ 47 h 75"/>
                  <a:gd name="T38" fmla="*/ 114 w 158"/>
                  <a:gd name="T39" fmla="*/ 54 h 75"/>
                  <a:gd name="T40" fmla="*/ 103 w 158"/>
                  <a:gd name="T41" fmla="*/ 59 h 75"/>
                  <a:gd name="T42" fmla="*/ 91 w 158"/>
                  <a:gd name="T43" fmla="*/ 62 h 75"/>
                  <a:gd name="T44" fmla="*/ 79 w 158"/>
                  <a:gd name="T45" fmla="*/ 62 h 75"/>
                  <a:gd name="T46" fmla="*/ 69 w 158"/>
                  <a:gd name="T47" fmla="*/ 56 h 75"/>
                  <a:gd name="T48" fmla="*/ 61 w 158"/>
                  <a:gd name="T49" fmla="*/ 54 h 75"/>
                  <a:gd name="T50" fmla="*/ 51 w 158"/>
                  <a:gd name="T51" fmla="*/ 42 h 75"/>
                  <a:gd name="T52" fmla="*/ 43 w 158"/>
                  <a:gd name="T53" fmla="*/ 24 h 75"/>
                  <a:gd name="T54" fmla="*/ 36 w 158"/>
                  <a:gd name="T55" fmla="*/ 9 h 75"/>
                  <a:gd name="T56" fmla="*/ 27 w 158"/>
                  <a:gd name="T57" fmla="*/ 3 h 75"/>
                  <a:gd name="T58" fmla="*/ 18 w 158"/>
                  <a:gd name="T59" fmla="*/ 0 h 75"/>
                  <a:gd name="T60" fmla="*/ 9 w 158"/>
                  <a:gd name="T61" fmla="*/ 3 h 75"/>
                  <a:gd name="T62" fmla="*/ 0 w 158"/>
                  <a:gd name="T63" fmla="*/ 3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75">
                    <a:moveTo>
                      <a:pt x="0" y="32"/>
                    </a:moveTo>
                    <a:lnTo>
                      <a:pt x="6" y="30"/>
                    </a:lnTo>
                    <a:lnTo>
                      <a:pt x="12" y="27"/>
                    </a:lnTo>
                    <a:lnTo>
                      <a:pt x="15" y="27"/>
                    </a:lnTo>
                    <a:lnTo>
                      <a:pt x="21" y="27"/>
                    </a:lnTo>
                    <a:lnTo>
                      <a:pt x="27" y="27"/>
                    </a:lnTo>
                    <a:lnTo>
                      <a:pt x="30" y="27"/>
                    </a:lnTo>
                    <a:lnTo>
                      <a:pt x="36" y="30"/>
                    </a:lnTo>
                    <a:lnTo>
                      <a:pt x="39" y="32"/>
                    </a:lnTo>
                    <a:lnTo>
                      <a:pt x="43" y="35"/>
                    </a:lnTo>
                    <a:lnTo>
                      <a:pt x="48" y="44"/>
                    </a:lnTo>
                    <a:lnTo>
                      <a:pt x="48" y="47"/>
                    </a:lnTo>
                    <a:lnTo>
                      <a:pt x="54" y="54"/>
                    </a:lnTo>
                    <a:lnTo>
                      <a:pt x="58" y="62"/>
                    </a:lnTo>
                    <a:lnTo>
                      <a:pt x="63" y="65"/>
                    </a:lnTo>
                    <a:lnTo>
                      <a:pt x="69" y="71"/>
                    </a:lnTo>
                    <a:lnTo>
                      <a:pt x="76" y="74"/>
                    </a:lnTo>
                    <a:lnTo>
                      <a:pt x="84" y="74"/>
                    </a:lnTo>
                    <a:lnTo>
                      <a:pt x="91" y="74"/>
                    </a:lnTo>
                    <a:lnTo>
                      <a:pt x="96" y="71"/>
                    </a:lnTo>
                    <a:lnTo>
                      <a:pt x="103" y="68"/>
                    </a:lnTo>
                    <a:lnTo>
                      <a:pt x="106" y="62"/>
                    </a:lnTo>
                    <a:lnTo>
                      <a:pt x="112" y="62"/>
                    </a:lnTo>
                    <a:lnTo>
                      <a:pt x="118" y="56"/>
                    </a:lnTo>
                    <a:lnTo>
                      <a:pt x="124" y="54"/>
                    </a:lnTo>
                    <a:lnTo>
                      <a:pt x="130" y="54"/>
                    </a:lnTo>
                    <a:lnTo>
                      <a:pt x="136" y="54"/>
                    </a:lnTo>
                    <a:lnTo>
                      <a:pt x="142" y="54"/>
                    </a:lnTo>
                    <a:lnTo>
                      <a:pt x="148" y="56"/>
                    </a:lnTo>
                    <a:lnTo>
                      <a:pt x="151" y="56"/>
                    </a:lnTo>
                    <a:lnTo>
                      <a:pt x="157" y="59"/>
                    </a:lnTo>
                    <a:lnTo>
                      <a:pt x="154" y="54"/>
                    </a:lnTo>
                    <a:lnTo>
                      <a:pt x="151" y="50"/>
                    </a:lnTo>
                    <a:lnTo>
                      <a:pt x="145" y="47"/>
                    </a:lnTo>
                    <a:lnTo>
                      <a:pt x="142" y="47"/>
                    </a:lnTo>
                    <a:lnTo>
                      <a:pt x="136" y="47"/>
                    </a:lnTo>
                    <a:lnTo>
                      <a:pt x="133" y="47"/>
                    </a:lnTo>
                    <a:lnTo>
                      <a:pt x="127" y="47"/>
                    </a:lnTo>
                    <a:lnTo>
                      <a:pt x="124" y="47"/>
                    </a:lnTo>
                    <a:lnTo>
                      <a:pt x="114" y="54"/>
                    </a:lnTo>
                    <a:lnTo>
                      <a:pt x="106" y="59"/>
                    </a:lnTo>
                    <a:lnTo>
                      <a:pt x="103" y="59"/>
                    </a:lnTo>
                    <a:lnTo>
                      <a:pt x="96" y="59"/>
                    </a:lnTo>
                    <a:lnTo>
                      <a:pt x="91" y="62"/>
                    </a:lnTo>
                    <a:lnTo>
                      <a:pt x="81" y="62"/>
                    </a:lnTo>
                    <a:lnTo>
                      <a:pt x="79" y="62"/>
                    </a:lnTo>
                    <a:lnTo>
                      <a:pt x="73" y="59"/>
                    </a:lnTo>
                    <a:lnTo>
                      <a:pt x="69" y="56"/>
                    </a:lnTo>
                    <a:lnTo>
                      <a:pt x="63" y="56"/>
                    </a:lnTo>
                    <a:lnTo>
                      <a:pt x="61" y="54"/>
                    </a:lnTo>
                    <a:lnTo>
                      <a:pt x="58" y="47"/>
                    </a:lnTo>
                    <a:lnTo>
                      <a:pt x="51" y="42"/>
                    </a:lnTo>
                    <a:lnTo>
                      <a:pt x="45" y="32"/>
                    </a:lnTo>
                    <a:lnTo>
                      <a:pt x="43" y="24"/>
                    </a:lnTo>
                    <a:lnTo>
                      <a:pt x="36" y="12"/>
                    </a:lnTo>
                    <a:lnTo>
                      <a:pt x="36" y="9"/>
                    </a:lnTo>
                    <a:lnTo>
                      <a:pt x="30" y="3"/>
                    </a:lnTo>
                    <a:lnTo>
                      <a:pt x="27" y="3"/>
                    </a:lnTo>
                    <a:lnTo>
                      <a:pt x="24" y="0"/>
                    </a:lnTo>
                    <a:lnTo>
                      <a:pt x="18" y="0"/>
                    </a:lnTo>
                    <a:lnTo>
                      <a:pt x="15" y="3"/>
                    </a:lnTo>
                    <a:lnTo>
                      <a:pt x="9" y="3"/>
                    </a:lnTo>
                    <a:lnTo>
                      <a:pt x="6" y="9"/>
                    </a:lnTo>
                    <a:lnTo>
                      <a:pt x="0" y="32"/>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7" name="Freeform 33"/>
              <p:cNvSpPr>
                <a:spLocks/>
              </p:cNvSpPr>
              <p:nvPr/>
            </p:nvSpPr>
            <p:spPr bwMode="ltGray">
              <a:xfrm>
                <a:off x="954" y="220"/>
                <a:ext cx="158" cy="73"/>
              </a:xfrm>
              <a:custGeom>
                <a:avLst/>
                <a:gdLst>
                  <a:gd name="T0" fmla="*/ 7 w 158"/>
                  <a:gd name="T1" fmla="*/ 27 h 73"/>
                  <a:gd name="T2" fmla="*/ 15 w 158"/>
                  <a:gd name="T3" fmla="*/ 24 h 73"/>
                  <a:gd name="T4" fmla="*/ 27 w 158"/>
                  <a:gd name="T5" fmla="*/ 27 h 73"/>
                  <a:gd name="T6" fmla="*/ 37 w 158"/>
                  <a:gd name="T7" fmla="*/ 30 h 73"/>
                  <a:gd name="T8" fmla="*/ 42 w 158"/>
                  <a:gd name="T9" fmla="*/ 36 h 73"/>
                  <a:gd name="T10" fmla="*/ 48 w 158"/>
                  <a:gd name="T11" fmla="*/ 48 h 73"/>
                  <a:gd name="T12" fmla="*/ 60 w 158"/>
                  <a:gd name="T13" fmla="*/ 63 h 73"/>
                  <a:gd name="T14" fmla="*/ 72 w 158"/>
                  <a:gd name="T15" fmla="*/ 69 h 73"/>
                  <a:gd name="T16" fmla="*/ 85 w 158"/>
                  <a:gd name="T17" fmla="*/ 72 h 73"/>
                  <a:gd name="T18" fmla="*/ 97 w 158"/>
                  <a:gd name="T19" fmla="*/ 72 h 73"/>
                  <a:gd name="T20" fmla="*/ 105 w 158"/>
                  <a:gd name="T21" fmla="*/ 63 h 73"/>
                  <a:gd name="T22" fmla="*/ 118 w 158"/>
                  <a:gd name="T23" fmla="*/ 57 h 73"/>
                  <a:gd name="T24" fmla="*/ 130 w 158"/>
                  <a:gd name="T25" fmla="*/ 54 h 73"/>
                  <a:gd name="T26" fmla="*/ 142 w 158"/>
                  <a:gd name="T27" fmla="*/ 54 h 73"/>
                  <a:gd name="T28" fmla="*/ 150 w 158"/>
                  <a:gd name="T29" fmla="*/ 57 h 73"/>
                  <a:gd name="T30" fmla="*/ 153 w 158"/>
                  <a:gd name="T31" fmla="*/ 54 h 73"/>
                  <a:gd name="T32" fmla="*/ 148 w 158"/>
                  <a:gd name="T33" fmla="*/ 48 h 73"/>
                  <a:gd name="T34" fmla="*/ 138 w 158"/>
                  <a:gd name="T35" fmla="*/ 45 h 73"/>
                  <a:gd name="T36" fmla="*/ 127 w 158"/>
                  <a:gd name="T37" fmla="*/ 48 h 73"/>
                  <a:gd name="T38" fmla="*/ 115 w 158"/>
                  <a:gd name="T39" fmla="*/ 54 h 73"/>
                  <a:gd name="T40" fmla="*/ 102 w 158"/>
                  <a:gd name="T41" fmla="*/ 60 h 73"/>
                  <a:gd name="T42" fmla="*/ 90 w 158"/>
                  <a:gd name="T43" fmla="*/ 60 h 73"/>
                  <a:gd name="T44" fmla="*/ 78 w 158"/>
                  <a:gd name="T45" fmla="*/ 60 h 73"/>
                  <a:gd name="T46" fmla="*/ 70 w 158"/>
                  <a:gd name="T47" fmla="*/ 57 h 73"/>
                  <a:gd name="T48" fmla="*/ 60 w 158"/>
                  <a:gd name="T49" fmla="*/ 51 h 73"/>
                  <a:gd name="T50" fmla="*/ 52 w 158"/>
                  <a:gd name="T51" fmla="*/ 39 h 73"/>
                  <a:gd name="T52" fmla="*/ 42 w 158"/>
                  <a:gd name="T53" fmla="*/ 24 h 73"/>
                  <a:gd name="T54" fmla="*/ 37 w 158"/>
                  <a:gd name="T55" fmla="*/ 7 h 73"/>
                  <a:gd name="T56" fmla="*/ 27 w 158"/>
                  <a:gd name="T57" fmla="*/ 0 h 73"/>
                  <a:gd name="T58" fmla="*/ 22 w 158"/>
                  <a:gd name="T59" fmla="*/ 0 h 73"/>
                  <a:gd name="T60" fmla="*/ 12 w 158"/>
                  <a:gd name="T61" fmla="*/ 3 h 73"/>
                  <a:gd name="T62" fmla="*/ 0 w 158"/>
                  <a:gd name="T63"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73">
                    <a:moveTo>
                      <a:pt x="0" y="30"/>
                    </a:moveTo>
                    <a:lnTo>
                      <a:pt x="7" y="27"/>
                    </a:lnTo>
                    <a:lnTo>
                      <a:pt x="12" y="24"/>
                    </a:lnTo>
                    <a:lnTo>
                      <a:pt x="15" y="24"/>
                    </a:lnTo>
                    <a:lnTo>
                      <a:pt x="22" y="24"/>
                    </a:lnTo>
                    <a:lnTo>
                      <a:pt x="27" y="27"/>
                    </a:lnTo>
                    <a:lnTo>
                      <a:pt x="33" y="27"/>
                    </a:lnTo>
                    <a:lnTo>
                      <a:pt x="37" y="30"/>
                    </a:lnTo>
                    <a:lnTo>
                      <a:pt x="39" y="30"/>
                    </a:lnTo>
                    <a:lnTo>
                      <a:pt x="42" y="36"/>
                    </a:lnTo>
                    <a:lnTo>
                      <a:pt x="48" y="42"/>
                    </a:lnTo>
                    <a:lnTo>
                      <a:pt x="48" y="48"/>
                    </a:lnTo>
                    <a:lnTo>
                      <a:pt x="55" y="54"/>
                    </a:lnTo>
                    <a:lnTo>
                      <a:pt x="60" y="63"/>
                    </a:lnTo>
                    <a:lnTo>
                      <a:pt x="67" y="66"/>
                    </a:lnTo>
                    <a:lnTo>
                      <a:pt x="72" y="69"/>
                    </a:lnTo>
                    <a:lnTo>
                      <a:pt x="78" y="72"/>
                    </a:lnTo>
                    <a:lnTo>
                      <a:pt x="85" y="72"/>
                    </a:lnTo>
                    <a:lnTo>
                      <a:pt x="90" y="72"/>
                    </a:lnTo>
                    <a:lnTo>
                      <a:pt x="97" y="72"/>
                    </a:lnTo>
                    <a:lnTo>
                      <a:pt x="102" y="66"/>
                    </a:lnTo>
                    <a:lnTo>
                      <a:pt x="105" y="63"/>
                    </a:lnTo>
                    <a:lnTo>
                      <a:pt x="112" y="60"/>
                    </a:lnTo>
                    <a:lnTo>
                      <a:pt x="118" y="57"/>
                    </a:lnTo>
                    <a:lnTo>
                      <a:pt x="123" y="54"/>
                    </a:lnTo>
                    <a:lnTo>
                      <a:pt x="130" y="54"/>
                    </a:lnTo>
                    <a:lnTo>
                      <a:pt x="135" y="54"/>
                    </a:lnTo>
                    <a:lnTo>
                      <a:pt x="142" y="54"/>
                    </a:lnTo>
                    <a:lnTo>
                      <a:pt x="148" y="54"/>
                    </a:lnTo>
                    <a:lnTo>
                      <a:pt x="150" y="57"/>
                    </a:lnTo>
                    <a:lnTo>
                      <a:pt x="157" y="60"/>
                    </a:lnTo>
                    <a:lnTo>
                      <a:pt x="153" y="54"/>
                    </a:lnTo>
                    <a:lnTo>
                      <a:pt x="150" y="51"/>
                    </a:lnTo>
                    <a:lnTo>
                      <a:pt x="148" y="48"/>
                    </a:lnTo>
                    <a:lnTo>
                      <a:pt x="142" y="48"/>
                    </a:lnTo>
                    <a:lnTo>
                      <a:pt x="138" y="45"/>
                    </a:lnTo>
                    <a:lnTo>
                      <a:pt x="133" y="45"/>
                    </a:lnTo>
                    <a:lnTo>
                      <a:pt x="127" y="48"/>
                    </a:lnTo>
                    <a:lnTo>
                      <a:pt x="123" y="48"/>
                    </a:lnTo>
                    <a:lnTo>
                      <a:pt x="115" y="54"/>
                    </a:lnTo>
                    <a:lnTo>
                      <a:pt x="105" y="57"/>
                    </a:lnTo>
                    <a:lnTo>
                      <a:pt x="102" y="60"/>
                    </a:lnTo>
                    <a:lnTo>
                      <a:pt x="100" y="60"/>
                    </a:lnTo>
                    <a:lnTo>
                      <a:pt x="90" y="60"/>
                    </a:lnTo>
                    <a:lnTo>
                      <a:pt x="85" y="60"/>
                    </a:lnTo>
                    <a:lnTo>
                      <a:pt x="78" y="60"/>
                    </a:lnTo>
                    <a:lnTo>
                      <a:pt x="72" y="60"/>
                    </a:lnTo>
                    <a:lnTo>
                      <a:pt x="70" y="57"/>
                    </a:lnTo>
                    <a:lnTo>
                      <a:pt x="63" y="54"/>
                    </a:lnTo>
                    <a:lnTo>
                      <a:pt x="60" y="51"/>
                    </a:lnTo>
                    <a:lnTo>
                      <a:pt x="57" y="48"/>
                    </a:lnTo>
                    <a:lnTo>
                      <a:pt x="52" y="39"/>
                    </a:lnTo>
                    <a:lnTo>
                      <a:pt x="48" y="33"/>
                    </a:lnTo>
                    <a:lnTo>
                      <a:pt x="42" y="24"/>
                    </a:lnTo>
                    <a:lnTo>
                      <a:pt x="39" y="12"/>
                    </a:lnTo>
                    <a:lnTo>
                      <a:pt x="37" y="7"/>
                    </a:lnTo>
                    <a:lnTo>
                      <a:pt x="30" y="3"/>
                    </a:lnTo>
                    <a:lnTo>
                      <a:pt x="27" y="0"/>
                    </a:lnTo>
                    <a:lnTo>
                      <a:pt x="24" y="0"/>
                    </a:lnTo>
                    <a:lnTo>
                      <a:pt x="22" y="0"/>
                    </a:lnTo>
                    <a:lnTo>
                      <a:pt x="15" y="0"/>
                    </a:lnTo>
                    <a:lnTo>
                      <a:pt x="12" y="3"/>
                    </a:lnTo>
                    <a:lnTo>
                      <a:pt x="7" y="7"/>
                    </a:lnTo>
                    <a:lnTo>
                      <a:pt x="0" y="3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8" name="Freeform 34"/>
              <p:cNvSpPr>
                <a:spLocks/>
              </p:cNvSpPr>
              <p:nvPr/>
            </p:nvSpPr>
            <p:spPr bwMode="ltGray">
              <a:xfrm>
                <a:off x="4097" y="136"/>
                <a:ext cx="156" cy="74"/>
              </a:xfrm>
              <a:custGeom>
                <a:avLst/>
                <a:gdLst>
                  <a:gd name="T0" fmla="*/ 0 w 156"/>
                  <a:gd name="T1" fmla="*/ 43 h 74"/>
                  <a:gd name="T2" fmla="*/ 4 w 156"/>
                  <a:gd name="T3" fmla="*/ 46 h 74"/>
                  <a:gd name="T4" fmla="*/ 9 w 156"/>
                  <a:gd name="T5" fmla="*/ 48 h 74"/>
                  <a:gd name="T6" fmla="*/ 15 w 156"/>
                  <a:gd name="T7" fmla="*/ 48 h 74"/>
                  <a:gd name="T8" fmla="*/ 22 w 156"/>
                  <a:gd name="T9" fmla="*/ 48 h 74"/>
                  <a:gd name="T10" fmla="*/ 27 w 156"/>
                  <a:gd name="T11" fmla="*/ 48 h 74"/>
                  <a:gd name="T12" fmla="*/ 30 w 156"/>
                  <a:gd name="T13" fmla="*/ 46 h 74"/>
                  <a:gd name="T14" fmla="*/ 37 w 156"/>
                  <a:gd name="T15" fmla="*/ 43 h 74"/>
                  <a:gd name="T16" fmla="*/ 43 w 156"/>
                  <a:gd name="T17" fmla="*/ 37 h 74"/>
                  <a:gd name="T18" fmla="*/ 45 w 156"/>
                  <a:gd name="T19" fmla="*/ 30 h 74"/>
                  <a:gd name="T20" fmla="*/ 49 w 156"/>
                  <a:gd name="T21" fmla="*/ 25 h 74"/>
                  <a:gd name="T22" fmla="*/ 52 w 156"/>
                  <a:gd name="T23" fmla="*/ 18 h 74"/>
                  <a:gd name="T24" fmla="*/ 58 w 156"/>
                  <a:gd name="T25" fmla="*/ 12 h 74"/>
                  <a:gd name="T26" fmla="*/ 64 w 156"/>
                  <a:gd name="T27" fmla="*/ 7 h 74"/>
                  <a:gd name="T28" fmla="*/ 70 w 156"/>
                  <a:gd name="T29" fmla="*/ 3 h 74"/>
                  <a:gd name="T30" fmla="*/ 76 w 156"/>
                  <a:gd name="T31" fmla="*/ 0 h 74"/>
                  <a:gd name="T32" fmla="*/ 85 w 156"/>
                  <a:gd name="T33" fmla="*/ 0 h 74"/>
                  <a:gd name="T34" fmla="*/ 91 w 156"/>
                  <a:gd name="T35" fmla="*/ 0 h 74"/>
                  <a:gd name="T36" fmla="*/ 95 w 156"/>
                  <a:gd name="T37" fmla="*/ 0 h 74"/>
                  <a:gd name="T38" fmla="*/ 100 w 156"/>
                  <a:gd name="T39" fmla="*/ 7 h 74"/>
                  <a:gd name="T40" fmla="*/ 106 w 156"/>
                  <a:gd name="T41" fmla="*/ 9 h 74"/>
                  <a:gd name="T42" fmla="*/ 110 w 156"/>
                  <a:gd name="T43" fmla="*/ 12 h 74"/>
                  <a:gd name="T44" fmla="*/ 118 w 156"/>
                  <a:gd name="T45" fmla="*/ 15 h 74"/>
                  <a:gd name="T46" fmla="*/ 125 w 156"/>
                  <a:gd name="T47" fmla="*/ 18 h 74"/>
                  <a:gd name="T48" fmla="*/ 130 w 156"/>
                  <a:gd name="T49" fmla="*/ 18 h 74"/>
                  <a:gd name="T50" fmla="*/ 136 w 156"/>
                  <a:gd name="T51" fmla="*/ 18 h 74"/>
                  <a:gd name="T52" fmla="*/ 140 w 156"/>
                  <a:gd name="T53" fmla="*/ 18 h 74"/>
                  <a:gd name="T54" fmla="*/ 146 w 156"/>
                  <a:gd name="T55" fmla="*/ 18 h 74"/>
                  <a:gd name="T56" fmla="*/ 151 w 156"/>
                  <a:gd name="T57" fmla="*/ 15 h 74"/>
                  <a:gd name="T58" fmla="*/ 155 w 156"/>
                  <a:gd name="T59" fmla="*/ 12 h 74"/>
                  <a:gd name="T60" fmla="*/ 155 w 156"/>
                  <a:gd name="T61" fmla="*/ 18 h 74"/>
                  <a:gd name="T62" fmla="*/ 151 w 156"/>
                  <a:gd name="T63" fmla="*/ 22 h 74"/>
                  <a:gd name="T64" fmla="*/ 146 w 156"/>
                  <a:gd name="T65" fmla="*/ 25 h 74"/>
                  <a:gd name="T66" fmla="*/ 143 w 156"/>
                  <a:gd name="T67" fmla="*/ 27 h 74"/>
                  <a:gd name="T68" fmla="*/ 136 w 156"/>
                  <a:gd name="T69" fmla="*/ 27 h 74"/>
                  <a:gd name="T70" fmla="*/ 133 w 156"/>
                  <a:gd name="T71" fmla="*/ 27 h 74"/>
                  <a:gd name="T72" fmla="*/ 128 w 156"/>
                  <a:gd name="T73" fmla="*/ 27 h 74"/>
                  <a:gd name="T74" fmla="*/ 121 w 156"/>
                  <a:gd name="T75" fmla="*/ 25 h 74"/>
                  <a:gd name="T76" fmla="*/ 115 w 156"/>
                  <a:gd name="T77" fmla="*/ 18 h 74"/>
                  <a:gd name="T78" fmla="*/ 106 w 156"/>
                  <a:gd name="T79" fmla="*/ 15 h 74"/>
                  <a:gd name="T80" fmla="*/ 103 w 156"/>
                  <a:gd name="T81" fmla="*/ 12 h 74"/>
                  <a:gd name="T82" fmla="*/ 97 w 156"/>
                  <a:gd name="T83" fmla="*/ 12 h 74"/>
                  <a:gd name="T84" fmla="*/ 88 w 156"/>
                  <a:gd name="T85" fmla="*/ 12 h 74"/>
                  <a:gd name="T86" fmla="*/ 82 w 156"/>
                  <a:gd name="T87" fmla="*/ 12 h 74"/>
                  <a:gd name="T88" fmla="*/ 79 w 156"/>
                  <a:gd name="T89" fmla="*/ 12 h 74"/>
                  <a:gd name="T90" fmla="*/ 73 w 156"/>
                  <a:gd name="T91" fmla="*/ 12 h 74"/>
                  <a:gd name="T92" fmla="*/ 67 w 156"/>
                  <a:gd name="T93" fmla="*/ 15 h 74"/>
                  <a:gd name="T94" fmla="*/ 64 w 156"/>
                  <a:gd name="T95" fmla="*/ 18 h 74"/>
                  <a:gd name="T96" fmla="*/ 58 w 156"/>
                  <a:gd name="T97" fmla="*/ 22 h 74"/>
                  <a:gd name="T98" fmla="*/ 55 w 156"/>
                  <a:gd name="T99" fmla="*/ 25 h 74"/>
                  <a:gd name="T100" fmla="*/ 52 w 156"/>
                  <a:gd name="T101" fmla="*/ 33 h 74"/>
                  <a:gd name="T102" fmla="*/ 45 w 156"/>
                  <a:gd name="T103" fmla="*/ 43 h 74"/>
                  <a:gd name="T104" fmla="*/ 43 w 156"/>
                  <a:gd name="T105" fmla="*/ 48 h 74"/>
                  <a:gd name="T106" fmla="*/ 37 w 156"/>
                  <a:gd name="T107" fmla="*/ 61 h 74"/>
                  <a:gd name="T108" fmla="*/ 34 w 156"/>
                  <a:gd name="T109" fmla="*/ 67 h 74"/>
                  <a:gd name="T110" fmla="*/ 30 w 156"/>
                  <a:gd name="T111" fmla="*/ 70 h 74"/>
                  <a:gd name="T112" fmla="*/ 27 w 156"/>
                  <a:gd name="T113" fmla="*/ 73 h 74"/>
                  <a:gd name="T114" fmla="*/ 22 w 156"/>
                  <a:gd name="T115" fmla="*/ 73 h 74"/>
                  <a:gd name="T116" fmla="*/ 19 w 156"/>
                  <a:gd name="T117" fmla="*/ 73 h 74"/>
                  <a:gd name="T118" fmla="*/ 15 w 156"/>
                  <a:gd name="T119" fmla="*/ 73 h 74"/>
                  <a:gd name="T120" fmla="*/ 9 w 156"/>
                  <a:gd name="T121" fmla="*/ 70 h 74"/>
                  <a:gd name="T122" fmla="*/ 7 w 156"/>
                  <a:gd name="T123" fmla="*/ 67 h 74"/>
                  <a:gd name="T124" fmla="*/ 0 w 156"/>
                  <a:gd name="T125" fmla="*/ 4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 h="74">
                    <a:moveTo>
                      <a:pt x="0" y="43"/>
                    </a:moveTo>
                    <a:lnTo>
                      <a:pt x="4" y="46"/>
                    </a:lnTo>
                    <a:lnTo>
                      <a:pt x="9" y="48"/>
                    </a:lnTo>
                    <a:lnTo>
                      <a:pt x="15" y="48"/>
                    </a:lnTo>
                    <a:lnTo>
                      <a:pt x="22" y="48"/>
                    </a:lnTo>
                    <a:lnTo>
                      <a:pt x="27" y="48"/>
                    </a:lnTo>
                    <a:lnTo>
                      <a:pt x="30" y="46"/>
                    </a:lnTo>
                    <a:lnTo>
                      <a:pt x="37" y="43"/>
                    </a:lnTo>
                    <a:lnTo>
                      <a:pt x="43" y="37"/>
                    </a:lnTo>
                    <a:lnTo>
                      <a:pt x="45" y="30"/>
                    </a:lnTo>
                    <a:lnTo>
                      <a:pt x="49" y="25"/>
                    </a:lnTo>
                    <a:lnTo>
                      <a:pt x="52" y="18"/>
                    </a:lnTo>
                    <a:lnTo>
                      <a:pt x="58" y="12"/>
                    </a:lnTo>
                    <a:lnTo>
                      <a:pt x="64" y="7"/>
                    </a:lnTo>
                    <a:lnTo>
                      <a:pt x="70" y="3"/>
                    </a:lnTo>
                    <a:lnTo>
                      <a:pt x="76" y="0"/>
                    </a:lnTo>
                    <a:lnTo>
                      <a:pt x="85" y="0"/>
                    </a:lnTo>
                    <a:lnTo>
                      <a:pt x="91" y="0"/>
                    </a:lnTo>
                    <a:lnTo>
                      <a:pt x="95" y="0"/>
                    </a:lnTo>
                    <a:lnTo>
                      <a:pt x="100" y="7"/>
                    </a:lnTo>
                    <a:lnTo>
                      <a:pt x="106" y="9"/>
                    </a:lnTo>
                    <a:lnTo>
                      <a:pt x="110" y="12"/>
                    </a:lnTo>
                    <a:lnTo>
                      <a:pt x="118" y="15"/>
                    </a:lnTo>
                    <a:lnTo>
                      <a:pt x="125" y="18"/>
                    </a:lnTo>
                    <a:lnTo>
                      <a:pt x="130" y="18"/>
                    </a:lnTo>
                    <a:lnTo>
                      <a:pt x="136" y="18"/>
                    </a:lnTo>
                    <a:lnTo>
                      <a:pt x="140" y="18"/>
                    </a:lnTo>
                    <a:lnTo>
                      <a:pt x="146" y="18"/>
                    </a:lnTo>
                    <a:lnTo>
                      <a:pt x="151" y="15"/>
                    </a:lnTo>
                    <a:lnTo>
                      <a:pt x="155" y="12"/>
                    </a:lnTo>
                    <a:lnTo>
                      <a:pt x="155" y="18"/>
                    </a:lnTo>
                    <a:lnTo>
                      <a:pt x="151" y="22"/>
                    </a:lnTo>
                    <a:lnTo>
                      <a:pt x="146" y="25"/>
                    </a:lnTo>
                    <a:lnTo>
                      <a:pt x="143" y="27"/>
                    </a:lnTo>
                    <a:lnTo>
                      <a:pt x="136" y="27"/>
                    </a:lnTo>
                    <a:lnTo>
                      <a:pt x="133" y="27"/>
                    </a:lnTo>
                    <a:lnTo>
                      <a:pt x="128" y="27"/>
                    </a:lnTo>
                    <a:lnTo>
                      <a:pt x="121" y="25"/>
                    </a:lnTo>
                    <a:lnTo>
                      <a:pt x="115" y="18"/>
                    </a:lnTo>
                    <a:lnTo>
                      <a:pt x="106" y="15"/>
                    </a:lnTo>
                    <a:lnTo>
                      <a:pt x="103" y="12"/>
                    </a:lnTo>
                    <a:lnTo>
                      <a:pt x="97" y="12"/>
                    </a:lnTo>
                    <a:lnTo>
                      <a:pt x="88" y="12"/>
                    </a:lnTo>
                    <a:lnTo>
                      <a:pt x="82" y="12"/>
                    </a:lnTo>
                    <a:lnTo>
                      <a:pt x="79" y="12"/>
                    </a:lnTo>
                    <a:lnTo>
                      <a:pt x="73" y="12"/>
                    </a:lnTo>
                    <a:lnTo>
                      <a:pt x="67" y="15"/>
                    </a:lnTo>
                    <a:lnTo>
                      <a:pt x="64" y="18"/>
                    </a:lnTo>
                    <a:lnTo>
                      <a:pt x="58" y="22"/>
                    </a:lnTo>
                    <a:lnTo>
                      <a:pt x="55" y="25"/>
                    </a:lnTo>
                    <a:lnTo>
                      <a:pt x="52" y="33"/>
                    </a:lnTo>
                    <a:lnTo>
                      <a:pt x="45" y="43"/>
                    </a:lnTo>
                    <a:lnTo>
                      <a:pt x="43" y="48"/>
                    </a:lnTo>
                    <a:lnTo>
                      <a:pt x="37" y="61"/>
                    </a:lnTo>
                    <a:lnTo>
                      <a:pt x="34" y="67"/>
                    </a:lnTo>
                    <a:lnTo>
                      <a:pt x="30" y="70"/>
                    </a:lnTo>
                    <a:lnTo>
                      <a:pt x="27" y="73"/>
                    </a:lnTo>
                    <a:lnTo>
                      <a:pt x="22" y="73"/>
                    </a:lnTo>
                    <a:lnTo>
                      <a:pt x="19" y="73"/>
                    </a:lnTo>
                    <a:lnTo>
                      <a:pt x="15" y="73"/>
                    </a:lnTo>
                    <a:lnTo>
                      <a:pt x="9" y="70"/>
                    </a:lnTo>
                    <a:lnTo>
                      <a:pt x="7" y="67"/>
                    </a:lnTo>
                    <a:lnTo>
                      <a:pt x="0" y="4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59" name="Freeform 35"/>
              <p:cNvSpPr>
                <a:spLocks/>
              </p:cNvSpPr>
              <p:nvPr/>
            </p:nvSpPr>
            <p:spPr bwMode="ltGray">
              <a:xfrm>
                <a:off x="157" y="510"/>
                <a:ext cx="153" cy="75"/>
              </a:xfrm>
              <a:custGeom>
                <a:avLst/>
                <a:gdLst>
                  <a:gd name="T0" fmla="*/ 3 w 153"/>
                  <a:gd name="T1" fmla="*/ 46 h 75"/>
                  <a:gd name="T2" fmla="*/ 15 w 153"/>
                  <a:gd name="T3" fmla="*/ 49 h 75"/>
                  <a:gd name="T4" fmla="*/ 23 w 153"/>
                  <a:gd name="T5" fmla="*/ 49 h 75"/>
                  <a:gd name="T6" fmla="*/ 33 w 153"/>
                  <a:gd name="T7" fmla="*/ 46 h 75"/>
                  <a:gd name="T8" fmla="*/ 42 w 153"/>
                  <a:gd name="T9" fmla="*/ 37 h 75"/>
                  <a:gd name="T10" fmla="*/ 48 w 153"/>
                  <a:gd name="T11" fmla="*/ 28 h 75"/>
                  <a:gd name="T12" fmla="*/ 57 w 153"/>
                  <a:gd name="T13" fmla="*/ 12 h 75"/>
                  <a:gd name="T14" fmla="*/ 68 w 153"/>
                  <a:gd name="T15" fmla="*/ 3 h 75"/>
                  <a:gd name="T16" fmla="*/ 83 w 153"/>
                  <a:gd name="T17" fmla="*/ 0 h 75"/>
                  <a:gd name="T18" fmla="*/ 92 w 153"/>
                  <a:gd name="T19" fmla="*/ 3 h 75"/>
                  <a:gd name="T20" fmla="*/ 104 w 153"/>
                  <a:gd name="T21" fmla="*/ 10 h 75"/>
                  <a:gd name="T22" fmla="*/ 113 w 153"/>
                  <a:gd name="T23" fmla="*/ 15 h 75"/>
                  <a:gd name="T24" fmla="*/ 125 w 153"/>
                  <a:gd name="T25" fmla="*/ 22 h 75"/>
                  <a:gd name="T26" fmla="*/ 137 w 153"/>
                  <a:gd name="T27" fmla="*/ 22 h 75"/>
                  <a:gd name="T28" fmla="*/ 149 w 153"/>
                  <a:gd name="T29" fmla="*/ 15 h 75"/>
                  <a:gd name="T30" fmla="*/ 152 w 153"/>
                  <a:gd name="T31" fmla="*/ 22 h 75"/>
                  <a:gd name="T32" fmla="*/ 143 w 153"/>
                  <a:gd name="T33" fmla="*/ 25 h 75"/>
                  <a:gd name="T34" fmla="*/ 134 w 153"/>
                  <a:gd name="T35" fmla="*/ 28 h 75"/>
                  <a:gd name="T36" fmla="*/ 122 w 153"/>
                  <a:gd name="T37" fmla="*/ 28 h 75"/>
                  <a:gd name="T38" fmla="*/ 113 w 153"/>
                  <a:gd name="T39" fmla="*/ 22 h 75"/>
                  <a:gd name="T40" fmla="*/ 102 w 153"/>
                  <a:gd name="T41" fmla="*/ 15 h 75"/>
                  <a:gd name="T42" fmla="*/ 87 w 153"/>
                  <a:gd name="T43" fmla="*/ 12 h 75"/>
                  <a:gd name="T44" fmla="*/ 75 w 153"/>
                  <a:gd name="T45" fmla="*/ 12 h 75"/>
                  <a:gd name="T46" fmla="*/ 65 w 153"/>
                  <a:gd name="T47" fmla="*/ 15 h 75"/>
                  <a:gd name="T48" fmla="*/ 57 w 153"/>
                  <a:gd name="T49" fmla="*/ 22 h 75"/>
                  <a:gd name="T50" fmla="*/ 50 w 153"/>
                  <a:gd name="T51" fmla="*/ 34 h 75"/>
                  <a:gd name="T52" fmla="*/ 42 w 153"/>
                  <a:gd name="T53" fmla="*/ 53 h 75"/>
                  <a:gd name="T54" fmla="*/ 33 w 153"/>
                  <a:gd name="T55" fmla="*/ 68 h 75"/>
                  <a:gd name="T56" fmla="*/ 23 w 153"/>
                  <a:gd name="T57" fmla="*/ 74 h 75"/>
                  <a:gd name="T58" fmla="*/ 18 w 153"/>
                  <a:gd name="T59" fmla="*/ 74 h 75"/>
                  <a:gd name="T60" fmla="*/ 8 w 153"/>
                  <a:gd name="T61" fmla="*/ 71 h 75"/>
                  <a:gd name="T62" fmla="*/ 0 w 153"/>
                  <a:gd name="T63" fmla="*/ 4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3" h="75">
                    <a:moveTo>
                      <a:pt x="0" y="43"/>
                    </a:moveTo>
                    <a:lnTo>
                      <a:pt x="3" y="46"/>
                    </a:lnTo>
                    <a:lnTo>
                      <a:pt x="8" y="49"/>
                    </a:lnTo>
                    <a:lnTo>
                      <a:pt x="15" y="49"/>
                    </a:lnTo>
                    <a:lnTo>
                      <a:pt x="21" y="49"/>
                    </a:lnTo>
                    <a:lnTo>
                      <a:pt x="23" y="49"/>
                    </a:lnTo>
                    <a:lnTo>
                      <a:pt x="30" y="49"/>
                    </a:lnTo>
                    <a:lnTo>
                      <a:pt x="33" y="46"/>
                    </a:lnTo>
                    <a:lnTo>
                      <a:pt x="35" y="43"/>
                    </a:lnTo>
                    <a:lnTo>
                      <a:pt x="42" y="37"/>
                    </a:lnTo>
                    <a:lnTo>
                      <a:pt x="45" y="31"/>
                    </a:lnTo>
                    <a:lnTo>
                      <a:pt x="48" y="28"/>
                    </a:lnTo>
                    <a:lnTo>
                      <a:pt x="50" y="18"/>
                    </a:lnTo>
                    <a:lnTo>
                      <a:pt x="57" y="12"/>
                    </a:lnTo>
                    <a:lnTo>
                      <a:pt x="62" y="10"/>
                    </a:lnTo>
                    <a:lnTo>
                      <a:pt x="68" y="3"/>
                    </a:lnTo>
                    <a:lnTo>
                      <a:pt x="75" y="0"/>
                    </a:lnTo>
                    <a:lnTo>
                      <a:pt x="83" y="0"/>
                    </a:lnTo>
                    <a:lnTo>
                      <a:pt x="90" y="0"/>
                    </a:lnTo>
                    <a:lnTo>
                      <a:pt x="92" y="3"/>
                    </a:lnTo>
                    <a:lnTo>
                      <a:pt x="98" y="7"/>
                    </a:lnTo>
                    <a:lnTo>
                      <a:pt x="104" y="10"/>
                    </a:lnTo>
                    <a:lnTo>
                      <a:pt x="107" y="12"/>
                    </a:lnTo>
                    <a:lnTo>
                      <a:pt x="113" y="15"/>
                    </a:lnTo>
                    <a:lnTo>
                      <a:pt x="119" y="18"/>
                    </a:lnTo>
                    <a:lnTo>
                      <a:pt x="125" y="22"/>
                    </a:lnTo>
                    <a:lnTo>
                      <a:pt x="131" y="22"/>
                    </a:lnTo>
                    <a:lnTo>
                      <a:pt x="137" y="22"/>
                    </a:lnTo>
                    <a:lnTo>
                      <a:pt x="143" y="18"/>
                    </a:lnTo>
                    <a:lnTo>
                      <a:pt x="149" y="15"/>
                    </a:lnTo>
                    <a:lnTo>
                      <a:pt x="152" y="15"/>
                    </a:lnTo>
                    <a:lnTo>
                      <a:pt x="152" y="22"/>
                    </a:lnTo>
                    <a:lnTo>
                      <a:pt x="149" y="25"/>
                    </a:lnTo>
                    <a:lnTo>
                      <a:pt x="143" y="25"/>
                    </a:lnTo>
                    <a:lnTo>
                      <a:pt x="137" y="28"/>
                    </a:lnTo>
                    <a:lnTo>
                      <a:pt x="134" y="28"/>
                    </a:lnTo>
                    <a:lnTo>
                      <a:pt x="131" y="28"/>
                    </a:lnTo>
                    <a:lnTo>
                      <a:pt x="122" y="28"/>
                    </a:lnTo>
                    <a:lnTo>
                      <a:pt x="119" y="25"/>
                    </a:lnTo>
                    <a:lnTo>
                      <a:pt x="113" y="22"/>
                    </a:lnTo>
                    <a:lnTo>
                      <a:pt x="104" y="15"/>
                    </a:lnTo>
                    <a:lnTo>
                      <a:pt x="102" y="15"/>
                    </a:lnTo>
                    <a:lnTo>
                      <a:pt x="95" y="15"/>
                    </a:lnTo>
                    <a:lnTo>
                      <a:pt x="87" y="12"/>
                    </a:lnTo>
                    <a:lnTo>
                      <a:pt x="80" y="12"/>
                    </a:lnTo>
                    <a:lnTo>
                      <a:pt x="75" y="12"/>
                    </a:lnTo>
                    <a:lnTo>
                      <a:pt x="72" y="15"/>
                    </a:lnTo>
                    <a:lnTo>
                      <a:pt x="65" y="15"/>
                    </a:lnTo>
                    <a:lnTo>
                      <a:pt x="62" y="18"/>
                    </a:lnTo>
                    <a:lnTo>
                      <a:pt x="57" y="22"/>
                    </a:lnTo>
                    <a:lnTo>
                      <a:pt x="53" y="25"/>
                    </a:lnTo>
                    <a:lnTo>
                      <a:pt x="50" y="34"/>
                    </a:lnTo>
                    <a:lnTo>
                      <a:pt x="45" y="43"/>
                    </a:lnTo>
                    <a:lnTo>
                      <a:pt x="42" y="53"/>
                    </a:lnTo>
                    <a:lnTo>
                      <a:pt x="35" y="64"/>
                    </a:lnTo>
                    <a:lnTo>
                      <a:pt x="33" y="68"/>
                    </a:lnTo>
                    <a:lnTo>
                      <a:pt x="30" y="74"/>
                    </a:lnTo>
                    <a:lnTo>
                      <a:pt x="23" y="74"/>
                    </a:lnTo>
                    <a:lnTo>
                      <a:pt x="21" y="74"/>
                    </a:lnTo>
                    <a:lnTo>
                      <a:pt x="18" y="74"/>
                    </a:lnTo>
                    <a:lnTo>
                      <a:pt x="15" y="74"/>
                    </a:lnTo>
                    <a:lnTo>
                      <a:pt x="8" y="71"/>
                    </a:lnTo>
                    <a:lnTo>
                      <a:pt x="3" y="68"/>
                    </a:lnTo>
                    <a:lnTo>
                      <a:pt x="0" y="4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0" name="Freeform 36"/>
              <p:cNvSpPr>
                <a:spLocks/>
              </p:cNvSpPr>
              <p:nvPr/>
            </p:nvSpPr>
            <p:spPr bwMode="ltGray">
              <a:xfrm>
                <a:off x="5581" y="1847"/>
                <a:ext cx="154" cy="72"/>
              </a:xfrm>
              <a:custGeom>
                <a:avLst/>
                <a:gdLst>
                  <a:gd name="T0" fmla="*/ 3 w 154"/>
                  <a:gd name="T1" fmla="*/ 44 h 72"/>
                  <a:gd name="T2" fmla="*/ 15 w 154"/>
                  <a:gd name="T3" fmla="*/ 48 h 72"/>
                  <a:gd name="T4" fmla="*/ 26 w 154"/>
                  <a:gd name="T5" fmla="*/ 48 h 72"/>
                  <a:gd name="T6" fmla="*/ 33 w 154"/>
                  <a:gd name="T7" fmla="*/ 41 h 72"/>
                  <a:gd name="T8" fmla="*/ 41 w 154"/>
                  <a:gd name="T9" fmla="*/ 36 h 72"/>
                  <a:gd name="T10" fmla="*/ 48 w 154"/>
                  <a:gd name="T11" fmla="*/ 24 h 72"/>
                  <a:gd name="T12" fmla="*/ 56 w 154"/>
                  <a:gd name="T13" fmla="*/ 12 h 72"/>
                  <a:gd name="T14" fmla="*/ 69 w 154"/>
                  <a:gd name="T15" fmla="*/ 4 h 72"/>
                  <a:gd name="T16" fmla="*/ 84 w 154"/>
                  <a:gd name="T17" fmla="*/ 0 h 72"/>
                  <a:gd name="T18" fmla="*/ 93 w 154"/>
                  <a:gd name="T19" fmla="*/ 4 h 72"/>
                  <a:gd name="T20" fmla="*/ 105 w 154"/>
                  <a:gd name="T21" fmla="*/ 9 h 72"/>
                  <a:gd name="T22" fmla="*/ 116 w 154"/>
                  <a:gd name="T23" fmla="*/ 15 h 72"/>
                  <a:gd name="T24" fmla="*/ 126 w 154"/>
                  <a:gd name="T25" fmla="*/ 18 h 72"/>
                  <a:gd name="T26" fmla="*/ 138 w 154"/>
                  <a:gd name="T27" fmla="*/ 18 h 72"/>
                  <a:gd name="T28" fmla="*/ 150 w 154"/>
                  <a:gd name="T29" fmla="*/ 15 h 72"/>
                  <a:gd name="T30" fmla="*/ 153 w 154"/>
                  <a:gd name="T31" fmla="*/ 18 h 72"/>
                  <a:gd name="T32" fmla="*/ 144 w 154"/>
                  <a:gd name="T33" fmla="*/ 24 h 72"/>
                  <a:gd name="T34" fmla="*/ 135 w 154"/>
                  <a:gd name="T35" fmla="*/ 27 h 72"/>
                  <a:gd name="T36" fmla="*/ 126 w 154"/>
                  <a:gd name="T37" fmla="*/ 24 h 72"/>
                  <a:gd name="T38" fmla="*/ 114 w 154"/>
                  <a:gd name="T39" fmla="*/ 18 h 72"/>
                  <a:gd name="T40" fmla="*/ 101 w 154"/>
                  <a:gd name="T41" fmla="*/ 12 h 72"/>
                  <a:gd name="T42" fmla="*/ 86 w 154"/>
                  <a:gd name="T43" fmla="*/ 12 h 72"/>
                  <a:gd name="T44" fmla="*/ 78 w 154"/>
                  <a:gd name="T45" fmla="*/ 12 h 72"/>
                  <a:gd name="T46" fmla="*/ 66 w 154"/>
                  <a:gd name="T47" fmla="*/ 15 h 72"/>
                  <a:gd name="T48" fmla="*/ 56 w 154"/>
                  <a:gd name="T49" fmla="*/ 21 h 72"/>
                  <a:gd name="T50" fmla="*/ 51 w 154"/>
                  <a:gd name="T51" fmla="*/ 33 h 72"/>
                  <a:gd name="T52" fmla="*/ 41 w 154"/>
                  <a:gd name="T53" fmla="*/ 51 h 72"/>
                  <a:gd name="T54" fmla="*/ 33 w 154"/>
                  <a:gd name="T55" fmla="*/ 65 h 72"/>
                  <a:gd name="T56" fmla="*/ 26 w 154"/>
                  <a:gd name="T57" fmla="*/ 71 h 72"/>
                  <a:gd name="T58" fmla="*/ 18 w 154"/>
                  <a:gd name="T59" fmla="*/ 71 h 72"/>
                  <a:gd name="T60" fmla="*/ 8 w 154"/>
                  <a:gd name="T61" fmla="*/ 68 h 72"/>
                  <a:gd name="T62" fmla="*/ 0 w 154"/>
                  <a:gd name="T63" fmla="*/ 4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4" h="72">
                    <a:moveTo>
                      <a:pt x="0" y="41"/>
                    </a:moveTo>
                    <a:lnTo>
                      <a:pt x="3" y="44"/>
                    </a:lnTo>
                    <a:lnTo>
                      <a:pt x="8" y="48"/>
                    </a:lnTo>
                    <a:lnTo>
                      <a:pt x="15" y="48"/>
                    </a:lnTo>
                    <a:lnTo>
                      <a:pt x="21" y="48"/>
                    </a:lnTo>
                    <a:lnTo>
                      <a:pt x="26" y="48"/>
                    </a:lnTo>
                    <a:lnTo>
                      <a:pt x="30" y="44"/>
                    </a:lnTo>
                    <a:lnTo>
                      <a:pt x="33" y="41"/>
                    </a:lnTo>
                    <a:lnTo>
                      <a:pt x="36" y="41"/>
                    </a:lnTo>
                    <a:lnTo>
                      <a:pt x="41" y="36"/>
                    </a:lnTo>
                    <a:lnTo>
                      <a:pt x="45" y="30"/>
                    </a:lnTo>
                    <a:lnTo>
                      <a:pt x="48" y="24"/>
                    </a:lnTo>
                    <a:lnTo>
                      <a:pt x="51" y="18"/>
                    </a:lnTo>
                    <a:lnTo>
                      <a:pt x="56" y="12"/>
                    </a:lnTo>
                    <a:lnTo>
                      <a:pt x="63" y="6"/>
                    </a:lnTo>
                    <a:lnTo>
                      <a:pt x="69" y="4"/>
                    </a:lnTo>
                    <a:lnTo>
                      <a:pt x="75" y="0"/>
                    </a:lnTo>
                    <a:lnTo>
                      <a:pt x="84" y="0"/>
                    </a:lnTo>
                    <a:lnTo>
                      <a:pt x="90" y="0"/>
                    </a:lnTo>
                    <a:lnTo>
                      <a:pt x="93" y="4"/>
                    </a:lnTo>
                    <a:lnTo>
                      <a:pt x="99" y="6"/>
                    </a:lnTo>
                    <a:lnTo>
                      <a:pt x="105" y="9"/>
                    </a:lnTo>
                    <a:lnTo>
                      <a:pt x="108" y="12"/>
                    </a:lnTo>
                    <a:lnTo>
                      <a:pt x="116" y="15"/>
                    </a:lnTo>
                    <a:lnTo>
                      <a:pt x="123" y="18"/>
                    </a:lnTo>
                    <a:lnTo>
                      <a:pt x="126" y="18"/>
                    </a:lnTo>
                    <a:lnTo>
                      <a:pt x="131" y="21"/>
                    </a:lnTo>
                    <a:lnTo>
                      <a:pt x="138" y="18"/>
                    </a:lnTo>
                    <a:lnTo>
                      <a:pt x="144" y="18"/>
                    </a:lnTo>
                    <a:lnTo>
                      <a:pt x="150" y="15"/>
                    </a:lnTo>
                    <a:lnTo>
                      <a:pt x="153" y="12"/>
                    </a:lnTo>
                    <a:lnTo>
                      <a:pt x="153" y="18"/>
                    </a:lnTo>
                    <a:lnTo>
                      <a:pt x="150" y="21"/>
                    </a:lnTo>
                    <a:lnTo>
                      <a:pt x="144" y="24"/>
                    </a:lnTo>
                    <a:lnTo>
                      <a:pt x="141" y="27"/>
                    </a:lnTo>
                    <a:lnTo>
                      <a:pt x="135" y="27"/>
                    </a:lnTo>
                    <a:lnTo>
                      <a:pt x="131" y="27"/>
                    </a:lnTo>
                    <a:lnTo>
                      <a:pt x="126" y="24"/>
                    </a:lnTo>
                    <a:lnTo>
                      <a:pt x="120" y="24"/>
                    </a:lnTo>
                    <a:lnTo>
                      <a:pt x="114" y="18"/>
                    </a:lnTo>
                    <a:lnTo>
                      <a:pt x="105" y="15"/>
                    </a:lnTo>
                    <a:lnTo>
                      <a:pt x="101" y="12"/>
                    </a:lnTo>
                    <a:lnTo>
                      <a:pt x="96" y="12"/>
                    </a:lnTo>
                    <a:lnTo>
                      <a:pt x="86" y="12"/>
                    </a:lnTo>
                    <a:lnTo>
                      <a:pt x="81" y="12"/>
                    </a:lnTo>
                    <a:lnTo>
                      <a:pt x="78" y="12"/>
                    </a:lnTo>
                    <a:lnTo>
                      <a:pt x="71" y="12"/>
                    </a:lnTo>
                    <a:lnTo>
                      <a:pt x="66" y="15"/>
                    </a:lnTo>
                    <a:lnTo>
                      <a:pt x="63" y="18"/>
                    </a:lnTo>
                    <a:lnTo>
                      <a:pt x="56" y="21"/>
                    </a:lnTo>
                    <a:lnTo>
                      <a:pt x="54" y="24"/>
                    </a:lnTo>
                    <a:lnTo>
                      <a:pt x="51" y="33"/>
                    </a:lnTo>
                    <a:lnTo>
                      <a:pt x="45" y="39"/>
                    </a:lnTo>
                    <a:lnTo>
                      <a:pt x="41" y="51"/>
                    </a:lnTo>
                    <a:lnTo>
                      <a:pt x="36" y="59"/>
                    </a:lnTo>
                    <a:lnTo>
                      <a:pt x="33" y="65"/>
                    </a:lnTo>
                    <a:lnTo>
                      <a:pt x="30" y="68"/>
                    </a:lnTo>
                    <a:lnTo>
                      <a:pt x="26" y="71"/>
                    </a:lnTo>
                    <a:lnTo>
                      <a:pt x="21" y="71"/>
                    </a:lnTo>
                    <a:lnTo>
                      <a:pt x="18" y="71"/>
                    </a:lnTo>
                    <a:lnTo>
                      <a:pt x="15" y="71"/>
                    </a:lnTo>
                    <a:lnTo>
                      <a:pt x="8" y="68"/>
                    </a:lnTo>
                    <a:lnTo>
                      <a:pt x="6" y="65"/>
                    </a:lnTo>
                    <a:lnTo>
                      <a:pt x="0" y="4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1" name="Freeform 37"/>
              <p:cNvSpPr>
                <a:spLocks/>
              </p:cNvSpPr>
              <p:nvPr/>
            </p:nvSpPr>
            <p:spPr bwMode="ltGray">
              <a:xfrm>
                <a:off x="4436" y="4096"/>
                <a:ext cx="57" cy="66"/>
              </a:xfrm>
              <a:custGeom>
                <a:avLst/>
                <a:gdLst>
                  <a:gd name="T0" fmla="*/ 31 w 57"/>
                  <a:gd name="T1" fmla="*/ 0 h 66"/>
                  <a:gd name="T2" fmla="*/ 0 w 57"/>
                  <a:gd name="T3" fmla="*/ 17 h 66"/>
                  <a:gd name="T4" fmla="*/ 17 w 57"/>
                  <a:gd name="T5" fmla="*/ 65 h 66"/>
                  <a:gd name="T6" fmla="*/ 56 w 57"/>
                  <a:gd name="T7" fmla="*/ 41 h 66"/>
                  <a:gd name="T8" fmla="*/ 31 w 57"/>
                  <a:gd name="T9" fmla="*/ 0 h 66"/>
                </a:gdLst>
                <a:ahLst/>
                <a:cxnLst>
                  <a:cxn ang="0">
                    <a:pos x="T0" y="T1"/>
                  </a:cxn>
                  <a:cxn ang="0">
                    <a:pos x="T2" y="T3"/>
                  </a:cxn>
                  <a:cxn ang="0">
                    <a:pos x="T4" y="T5"/>
                  </a:cxn>
                  <a:cxn ang="0">
                    <a:pos x="T6" y="T7"/>
                  </a:cxn>
                  <a:cxn ang="0">
                    <a:pos x="T8" y="T9"/>
                  </a:cxn>
                </a:cxnLst>
                <a:rect l="0" t="0" r="r" b="b"/>
                <a:pathLst>
                  <a:path w="57" h="66">
                    <a:moveTo>
                      <a:pt x="31" y="0"/>
                    </a:moveTo>
                    <a:lnTo>
                      <a:pt x="0" y="17"/>
                    </a:lnTo>
                    <a:lnTo>
                      <a:pt x="17" y="65"/>
                    </a:lnTo>
                    <a:lnTo>
                      <a:pt x="56" y="41"/>
                    </a:lnTo>
                    <a:lnTo>
                      <a:pt x="3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2" name="Freeform 38"/>
              <p:cNvSpPr>
                <a:spLocks/>
              </p:cNvSpPr>
              <p:nvPr/>
            </p:nvSpPr>
            <p:spPr bwMode="ltGray">
              <a:xfrm>
                <a:off x="107" y="2501"/>
                <a:ext cx="55" cy="65"/>
              </a:xfrm>
              <a:custGeom>
                <a:avLst/>
                <a:gdLst>
                  <a:gd name="T0" fmla="*/ 30 w 55"/>
                  <a:gd name="T1" fmla="*/ 0 h 65"/>
                  <a:gd name="T2" fmla="*/ 0 w 55"/>
                  <a:gd name="T3" fmla="*/ 17 h 65"/>
                  <a:gd name="T4" fmla="*/ 16 w 55"/>
                  <a:gd name="T5" fmla="*/ 64 h 65"/>
                  <a:gd name="T6" fmla="*/ 54 w 55"/>
                  <a:gd name="T7" fmla="*/ 40 h 65"/>
                  <a:gd name="T8" fmla="*/ 30 w 55"/>
                  <a:gd name="T9" fmla="*/ 0 h 65"/>
                </a:gdLst>
                <a:ahLst/>
                <a:cxnLst>
                  <a:cxn ang="0">
                    <a:pos x="T0" y="T1"/>
                  </a:cxn>
                  <a:cxn ang="0">
                    <a:pos x="T2" y="T3"/>
                  </a:cxn>
                  <a:cxn ang="0">
                    <a:pos x="T4" y="T5"/>
                  </a:cxn>
                  <a:cxn ang="0">
                    <a:pos x="T6" y="T7"/>
                  </a:cxn>
                  <a:cxn ang="0">
                    <a:pos x="T8" y="T9"/>
                  </a:cxn>
                </a:cxnLst>
                <a:rect l="0" t="0" r="r" b="b"/>
                <a:pathLst>
                  <a:path w="55" h="65">
                    <a:moveTo>
                      <a:pt x="30" y="0"/>
                    </a:moveTo>
                    <a:lnTo>
                      <a:pt x="0" y="17"/>
                    </a:lnTo>
                    <a:lnTo>
                      <a:pt x="16" y="64"/>
                    </a:lnTo>
                    <a:lnTo>
                      <a:pt x="54" y="40"/>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3" name="Freeform 39"/>
              <p:cNvSpPr>
                <a:spLocks/>
              </p:cNvSpPr>
              <p:nvPr/>
            </p:nvSpPr>
            <p:spPr bwMode="ltGray">
              <a:xfrm>
                <a:off x="5139" y="1106"/>
                <a:ext cx="56" cy="65"/>
              </a:xfrm>
              <a:custGeom>
                <a:avLst/>
                <a:gdLst>
                  <a:gd name="T0" fmla="*/ 30 w 56"/>
                  <a:gd name="T1" fmla="*/ 0 h 65"/>
                  <a:gd name="T2" fmla="*/ 0 w 56"/>
                  <a:gd name="T3" fmla="*/ 17 h 65"/>
                  <a:gd name="T4" fmla="*/ 16 w 56"/>
                  <a:gd name="T5" fmla="*/ 64 h 65"/>
                  <a:gd name="T6" fmla="*/ 55 w 56"/>
                  <a:gd name="T7" fmla="*/ 41 h 65"/>
                  <a:gd name="T8" fmla="*/ 30 w 56"/>
                  <a:gd name="T9" fmla="*/ 0 h 65"/>
                </a:gdLst>
                <a:ahLst/>
                <a:cxnLst>
                  <a:cxn ang="0">
                    <a:pos x="T0" y="T1"/>
                  </a:cxn>
                  <a:cxn ang="0">
                    <a:pos x="T2" y="T3"/>
                  </a:cxn>
                  <a:cxn ang="0">
                    <a:pos x="T4" y="T5"/>
                  </a:cxn>
                  <a:cxn ang="0">
                    <a:pos x="T6" y="T7"/>
                  </a:cxn>
                  <a:cxn ang="0">
                    <a:pos x="T8" y="T9"/>
                  </a:cxn>
                </a:cxnLst>
                <a:rect l="0" t="0" r="r" b="b"/>
                <a:pathLst>
                  <a:path w="56" h="65">
                    <a:moveTo>
                      <a:pt x="30" y="0"/>
                    </a:moveTo>
                    <a:lnTo>
                      <a:pt x="0" y="17"/>
                    </a:lnTo>
                    <a:lnTo>
                      <a:pt x="16" y="64"/>
                    </a:lnTo>
                    <a:lnTo>
                      <a:pt x="55" y="41"/>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4" name="Freeform 40"/>
              <p:cNvSpPr>
                <a:spLocks/>
              </p:cNvSpPr>
              <p:nvPr/>
            </p:nvSpPr>
            <p:spPr bwMode="ltGray">
              <a:xfrm>
                <a:off x="4703" y="54"/>
                <a:ext cx="60" cy="81"/>
              </a:xfrm>
              <a:custGeom>
                <a:avLst/>
                <a:gdLst>
                  <a:gd name="T0" fmla="*/ 59 w 60"/>
                  <a:gd name="T1" fmla="*/ 0 h 81"/>
                  <a:gd name="T2" fmla="*/ 0 w 60"/>
                  <a:gd name="T3" fmla="*/ 30 h 81"/>
                  <a:gd name="T4" fmla="*/ 45 w 60"/>
                  <a:gd name="T5" fmla="*/ 80 h 81"/>
                  <a:gd name="T6" fmla="*/ 59 w 60"/>
                  <a:gd name="T7" fmla="*/ 0 h 81"/>
                </a:gdLst>
                <a:ahLst/>
                <a:cxnLst>
                  <a:cxn ang="0">
                    <a:pos x="T0" y="T1"/>
                  </a:cxn>
                  <a:cxn ang="0">
                    <a:pos x="T2" y="T3"/>
                  </a:cxn>
                  <a:cxn ang="0">
                    <a:pos x="T4" y="T5"/>
                  </a:cxn>
                  <a:cxn ang="0">
                    <a:pos x="T6" y="T7"/>
                  </a:cxn>
                </a:cxnLst>
                <a:rect l="0" t="0" r="r" b="b"/>
                <a:pathLst>
                  <a:path w="60" h="81">
                    <a:moveTo>
                      <a:pt x="59" y="0"/>
                    </a:moveTo>
                    <a:lnTo>
                      <a:pt x="0" y="30"/>
                    </a:lnTo>
                    <a:lnTo>
                      <a:pt x="45" y="80"/>
                    </a:lnTo>
                    <a:lnTo>
                      <a:pt x="59"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5" name="Freeform 41"/>
              <p:cNvSpPr>
                <a:spLocks/>
              </p:cNvSpPr>
              <p:nvPr/>
            </p:nvSpPr>
            <p:spPr bwMode="ltGray">
              <a:xfrm>
                <a:off x="5601" y="3074"/>
                <a:ext cx="60" cy="80"/>
              </a:xfrm>
              <a:custGeom>
                <a:avLst/>
                <a:gdLst>
                  <a:gd name="T0" fmla="*/ 59 w 60"/>
                  <a:gd name="T1" fmla="*/ 0 h 80"/>
                  <a:gd name="T2" fmla="*/ 0 w 60"/>
                  <a:gd name="T3" fmla="*/ 30 h 80"/>
                  <a:gd name="T4" fmla="*/ 42 w 60"/>
                  <a:gd name="T5" fmla="*/ 79 h 80"/>
                  <a:gd name="T6" fmla="*/ 59 w 60"/>
                  <a:gd name="T7" fmla="*/ 0 h 80"/>
                </a:gdLst>
                <a:ahLst/>
                <a:cxnLst>
                  <a:cxn ang="0">
                    <a:pos x="T0" y="T1"/>
                  </a:cxn>
                  <a:cxn ang="0">
                    <a:pos x="T2" y="T3"/>
                  </a:cxn>
                  <a:cxn ang="0">
                    <a:pos x="T4" y="T5"/>
                  </a:cxn>
                  <a:cxn ang="0">
                    <a:pos x="T6" y="T7"/>
                  </a:cxn>
                </a:cxnLst>
                <a:rect l="0" t="0" r="r" b="b"/>
                <a:pathLst>
                  <a:path w="60" h="80">
                    <a:moveTo>
                      <a:pt x="59" y="0"/>
                    </a:moveTo>
                    <a:lnTo>
                      <a:pt x="0" y="30"/>
                    </a:lnTo>
                    <a:lnTo>
                      <a:pt x="42" y="79"/>
                    </a:lnTo>
                    <a:lnTo>
                      <a:pt x="59"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6" name="Freeform 42"/>
              <p:cNvSpPr>
                <a:spLocks/>
              </p:cNvSpPr>
              <p:nvPr/>
            </p:nvSpPr>
            <p:spPr bwMode="ltGray">
              <a:xfrm>
                <a:off x="2788" y="4005"/>
                <a:ext cx="59" cy="83"/>
              </a:xfrm>
              <a:custGeom>
                <a:avLst/>
                <a:gdLst>
                  <a:gd name="T0" fmla="*/ 58 w 59"/>
                  <a:gd name="T1" fmla="*/ 0 h 83"/>
                  <a:gd name="T2" fmla="*/ 0 w 59"/>
                  <a:gd name="T3" fmla="*/ 31 h 83"/>
                  <a:gd name="T4" fmla="*/ 42 w 59"/>
                  <a:gd name="T5" fmla="*/ 82 h 83"/>
                  <a:gd name="T6" fmla="*/ 58 w 59"/>
                  <a:gd name="T7" fmla="*/ 0 h 83"/>
                </a:gdLst>
                <a:ahLst/>
                <a:cxnLst>
                  <a:cxn ang="0">
                    <a:pos x="T0" y="T1"/>
                  </a:cxn>
                  <a:cxn ang="0">
                    <a:pos x="T2" y="T3"/>
                  </a:cxn>
                  <a:cxn ang="0">
                    <a:pos x="T4" y="T5"/>
                  </a:cxn>
                  <a:cxn ang="0">
                    <a:pos x="T6" y="T7"/>
                  </a:cxn>
                </a:cxnLst>
                <a:rect l="0" t="0" r="r" b="b"/>
                <a:pathLst>
                  <a:path w="59" h="83">
                    <a:moveTo>
                      <a:pt x="58" y="0"/>
                    </a:moveTo>
                    <a:lnTo>
                      <a:pt x="0" y="31"/>
                    </a:lnTo>
                    <a:lnTo>
                      <a:pt x="42" y="82"/>
                    </a:lnTo>
                    <a:lnTo>
                      <a:pt x="5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7" name="Freeform 43"/>
              <p:cNvSpPr>
                <a:spLocks/>
              </p:cNvSpPr>
              <p:nvPr/>
            </p:nvSpPr>
            <p:spPr bwMode="ltGray">
              <a:xfrm>
                <a:off x="256" y="3041"/>
                <a:ext cx="61" cy="83"/>
              </a:xfrm>
              <a:custGeom>
                <a:avLst/>
                <a:gdLst>
                  <a:gd name="T0" fmla="*/ 60 w 61"/>
                  <a:gd name="T1" fmla="*/ 0 h 83"/>
                  <a:gd name="T2" fmla="*/ 0 w 61"/>
                  <a:gd name="T3" fmla="*/ 31 h 83"/>
                  <a:gd name="T4" fmla="*/ 46 w 61"/>
                  <a:gd name="T5" fmla="*/ 82 h 83"/>
                  <a:gd name="T6" fmla="*/ 60 w 61"/>
                  <a:gd name="T7" fmla="*/ 0 h 83"/>
                </a:gdLst>
                <a:ahLst/>
                <a:cxnLst>
                  <a:cxn ang="0">
                    <a:pos x="T0" y="T1"/>
                  </a:cxn>
                  <a:cxn ang="0">
                    <a:pos x="T2" y="T3"/>
                  </a:cxn>
                  <a:cxn ang="0">
                    <a:pos x="T4" y="T5"/>
                  </a:cxn>
                  <a:cxn ang="0">
                    <a:pos x="T6" y="T7"/>
                  </a:cxn>
                </a:cxnLst>
                <a:rect l="0" t="0" r="r" b="b"/>
                <a:pathLst>
                  <a:path w="61" h="83">
                    <a:moveTo>
                      <a:pt x="60" y="0"/>
                    </a:moveTo>
                    <a:lnTo>
                      <a:pt x="0" y="31"/>
                    </a:lnTo>
                    <a:lnTo>
                      <a:pt x="46" y="82"/>
                    </a:lnTo>
                    <a:lnTo>
                      <a:pt x="6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8" name="Freeform 44"/>
              <p:cNvSpPr>
                <a:spLocks/>
              </p:cNvSpPr>
              <p:nvPr/>
            </p:nvSpPr>
            <p:spPr bwMode="ltGray">
              <a:xfrm>
                <a:off x="4707" y="4074"/>
                <a:ext cx="59" cy="78"/>
              </a:xfrm>
              <a:custGeom>
                <a:avLst/>
                <a:gdLst>
                  <a:gd name="T0" fmla="*/ 58 w 59"/>
                  <a:gd name="T1" fmla="*/ 0 h 78"/>
                  <a:gd name="T2" fmla="*/ 0 w 59"/>
                  <a:gd name="T3" fmla="*/ 30 h 78"/>
                  <a:gd name="T4" fmla="*/ 42 w 59"/>
                  <a:gd name="T5" fmla="*/ 77 h 78"/>
                  <a:gd name="T6" fmla="*/ 58 w 59"/>
                  <a:gd name="T7" fmla="*/ 0 h 78"/>
                </a:gdLst>
                <a:ahLst/>
                <a:cxnLst>
                  <a:cxn ang="0">
                    <a:pos x="T0" y="T1"/>
                  </a:cxn>
                  <a:cxn ang="0">
                    <a:pos x="T2" y="T3"/>
                  </a:cxn>
                  <a:cxn ang="0">
                    <a:pos x="T4" y="T5"/>
                  </a:cxn>
                  <a:cxn ang="0">
                    <a:pos x="T6" y="T7"/>
                  </a:cxn>
                </a:cxnLst>
                <a:rect l="0" t="0" r="r" b="b"/>
                <a:pathLst>
                  <a:path w="59" h="78">
                    <a:moveTo>
                      <a:pt x="58" y="0"/>
                    </a:moveTo>
                    <a:lnTo>
                      <a:pt x="0" y="30"/>
                    </a:lnTo>
                    <a:lnTo>
                      <a:pt x="42" y="77"/>
                    </a:lnTo>
                    <a:lnTo>
                      <a:pt x="58"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69" name="Freeform 45"/>
              <p:cNvSpPr>
                <a:spLocks/>
              </p:cNvSpPr>
              <p:nvPr/>
            </p:nvSpPr>
            <p:spPr bwMode="ltGray">
              <a:xfrm>
                <a:off x="234" y="3987"/>
                <a:ext cx="61" cy="81"/>
              </a:xfrm>
              <a:custGeom>
                <a:avLst/>
                <a:gdLst>
                  <a:gd name="T0" fmla="*/ 0 w 61"/>
                  <a:gd name="T1" fmla="*/ 0 h 81"/>
                  <a:gd name="T2" fmla="*/ 60 w 61"/>
                  <a:gd name="T3" fmla="*/ 31 h 81"/>
                  <a:gd name="T4" fmla="*/ 18 w 61"/>
                  <a:gd name="T5" fmla="*/ 80 h 81"/>
                  <a:gd name="T6" fmla="*/ 0 w 61"/>
                  <a:gd name="T7" fmla="*/ 0 h 81"/>
                </a:gdLst>
                <a:ahLst/>
                <a:cxnLst>
                  <a:cxn ang="0">
                    <a:pos x="T0" y="T1"/>
                  </a:cxn>
                  <a:cxn ang="0">
                    <a:pos x="T2" y="T3"/>
                  </a:cxn>
                  <a:cxn ang="0">
                    <a:pos x="T4" y="T5"/>
                  </a:cxn>
                  <a:cxn ang="0">
                    <a:pos x="T6" y="T7"/>
                  </a:cxn>
                </a:cxnLst>
                <a:rect l="0" t="0" r="r" b="b"/>
                <a:pathLst>
                  <a:path w="61" h="81">
                    <a:moveTo>
                      <a:pt x="0" y="0"/>
                    </a:moveTo>
                    <a:lnTo>
                      <a:pt x="60" y="31"/>
                    </a:lnTo>
                    <a:lnTo>
                      <a:pt x="18" y="80"/>
                    </a:lnTo>
                    <a:lnTo>
                      <a:pt x="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70" name="Freeform 46"/>
              <p:cNvSpPr>
                <a:spLocks/>
              </p:cNvSpPr>
              <p:nvPr/>
            </p:nvSpPr>
            <p:spPr bwMode="ltGray">
              <a:xfrm>
                <a:off x="2285" y="99"/>
                <a:ext cx="61" cy="82"/>
              </a:xfrm>
              <a:custGeom>
                <a:avLst/>
                <a:gdLst>
                  <a:gd name="T0" fmla="*/ 0 w 61"/>
                  <a:gd name="T1" fmla="*/ 0 h 82"/>
                  <a:gd name="T2" fmla="*/ 60 w 61"/>
                  <a:gd name="T3" fmla="*/ 31 h 82"/>
                  <a:gd name="T4" fmla="*/ 18 w 61"/>
                  <a:gd name="T5" fmla="*/ 81 h 82"/>
                  <a:gd name="T6" fmla="*/ 0 w 61"/>
                  <a:gd name="T7" fmla="*/ 0 h 82"/>
                </a:gdLst>
                <a:ahLst/>
                <a:cxnLst>
                  <a:cxn ang="0">
                    <a:pos x="T0" y="T1"/>
                  </a:cxn>
                  <a:cxn ang="0">
                    <a:pos x="T2" y="T3"/>
                  </a:cxn>
                  <a:cxn ang="0">
                    <a:pos x="T4" y="T5"/>
                  </a:cxn>
                  <a:cxn ang="0">
                    <a:pos x="T6" y="T7"/>
                  </a:cxn>
                </a:cxnLst>
                <a:rect l="0" t="0" r="r" b="b"/>
                <a:pathLst>
                  <a:path w="61" h="82">
                    <a:moveTo>
                      <a:pt x="0" y="0"/>
                    </a:moveTo>
                    <a:lnTo>
                      <a:pt x="60" y="31"/>
                    </a:lnTo>
                    <a:lnTo>
                      <a:pt x="18" y="81"/>
                    </a:lnTo>
                    <a:lnTo>
                      <a:pt x="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71" name="Rectangle 47"/>
              <p:cNvSpPr>
                <a:spLocks noChangeArrowheads="1"/>
              </p:cNvSpPr>
              <p:nvPr/>
            </p:nvSpPr>
            <p:spPr bwMode="ltGray">
              <a:xfrm>
                <a:off x="1629" y="103"/>
                <a:ext cx="53" cy="56"/>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1072" name="Rectangle 48"/>
              <p:cNvSpPr>
                <a:spLocks noChangeArrowheads="1"/>
              </p:cNvSpPr>
              <p:nvPr/>
            </p:nvSpPr>
            <p:spPr bwMode="ltGray">
              <a:xfrm>
                <a:off x="5563" y="129"/>
                <a:ext cx="52" cy="56"/>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1073" name="Rectangle 49"/>
              <p:cNvSpPr>
                <a:spLocks noChangeArrowheads="1"/>
              </p:cNvSpPr>
              <p:nvPr/>
            </p:nvSpPr>
            <p:spPr bwMode="ltGray">
              <a:xfrm>
                <a:off x="5039" y="4013"/>
                <a:ext cx="53" cy="57"/>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1074" name="Rectangle 50"/>
              <p:cNvSpPr>
                <a:spLocks noChangeArrowheads="1"/>
              </p:cNvSpPr>
              <p:nvPr/>
            </p:nvSpPr>
            <p:spPr bwMode="ltGray">
              <a:xfrm>
                <a:off x="5651" y="782"/>
                <a:ext cx="41" cy="43"/>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1075" name="Rectangle 51"/>
              <p:cNvSpPr>
                <a:spLocks noChangeArrowheads="1"/>
              </p:cNvSpPr>
              <p:nvPr/>
            </p:nvSpPr>
            <p:spPr bwMode="ltGray">
              <a:xfrm>
                <a:off x="648" y="202"/>
                <a:ext cx="52" cy="54"/>
              </a:xfrm>
              <a:prstGeom prst="rect">
                <a:avLst/>
              </a:pr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800"/>
              </a:p>
            </p:txBody>
          </p:sp>
          <p:sp>
            <p:nvSpPr>
              <p:cNvPr id="1076" name="Freeform 52"/>
              <p:cNvSpPr>
                <a:spLocks/>
              </p:cNvSpPr>
              <p:nvPr/>
            </p:nvSpPr>
            <p:spPr bwMode="ltGray">
              <a:xfrm>
                <a:off x="177" y="1414"/>
                <a:ext cx="229" cy="116"/>
              </a:xfrm>
              <a:custGeom>
                <a:avLst/>
                <a:gdLst>
                  <a:gd name="T0" fmla="*/ 228 w 229"/>
                  <a:gd name="T1" fmla="*/ 4 h 116"/>
                  <a:gd name="T2" fmla="*/ 222 w 229"/>
                  <a:gd name="T3" fmla="*/ 0 h 116"/>
                  <a:gd name="T4" fmla="*/ 210 w 229"/>
                  <a:gd name="T5" fmla="*/ 0 h 116"/>
                  <a:gd name="T6" fmla="*/ 200 w 229"/>
                  <a:gd name="T7" fmla="*/ 0 h 116"/>
                  <a:gd name="T8" fmla="*/ 192 w 229"/>
                  <a:gd name="T9" fmla="*/ 0 h 116"/>
                  <a:gd name="T10" fmla="*/ 180 w 229"/>
                  <a:gd name="T11" fmla="*/ 4 h 116"/>
                  <a:gd name="T12" fmla="*/ 170 w 229"/>
                  <a:gd name="T13" fmla="*/ 10 h 116"/>
                  <a:gd name="T14" fmla="*/ 164 w 229"/>
                  <a:gd name="T15" fmla="*/ 13 h 116"/>
                  <a:gd name="T16" fmla="*/ 159 w 229"/>
                  <a:gd name="T17" fmla="*/ 22 h 116"/>
                  <a:gd name="T18" fmla="*/ 152 w 229"/>
                  <a:gd name="T19" fmla="*/ 31 h 116"/>
                  <a:gd name="T20" fmla="*/ 149 w 229"/>
                  <a:gd name="T21" fmla="*/ 38 h 116"/>
                  <a:gd name="T22" fmla="*/ 146 w 229"/>
                  <a:gd name="T23" fmla="*/ 43 h 116"/>
                  <a:gd name="T24" fmla="*/ 134 w 229"/>
                  <a:gd name="T25" fmla="*/ 59 h 116"/>
                  <a:gd name="T26" fmla="*/ 122 w 229"/>
                  <a:gd name="T27" fmla="*/ 72 h 116"/>
                  <a:gd name="T28" fmla="*/ 113 w 229"/>
                  <a:gd name="T29" fmla="*/ 77 h 116"/>
                  <a:gd name="T30" fmla="*/ 98 w 229"/>
                  <a:gd name="T31" fmla="*/ 84 h 116"/>
                  <a:gd name="T32" fmla="*/ 86 w 229"/>
                  <a:gd name="T33" fmla="*/ 90 h 116"/>
                  <a:gd name="T34" fmla="*/ 73 w 229"/>
                  <a:gd name="T35" fmla="*/ 93 h 116"/>
                  <a:gd name="T36" fmla="*/ 64 w 229"/>
                  <a:gd name="T37" fmla="*/ 93 h 116"/>
                  <a:gd name="T38" fmla="*/ 52 w 229"/>
                  <a:gd name="T39" fmla="*/ 93 h 116"/>
                  <a:gd name="T40" fmla="*/ 37 w 229"/>
                  <a:gd name="T41" fmla="*/ 90 h 116"/>
                  <a:gd name="T42" fmla="*/ 25 w 229"/>
                  <a:gd name="T43" fmla="*/ 84 h 116"/>
                  <a:gd name="T44" fmla="*/ 15 w 229"/>
                  <a:gd name="T45" fmla="*/ 74 h 116"/>
                  <a:gd name="T46" fmla="*/ 10 w 229"/>
                  <a:gd name="T47" fmla="*/ 69 h 116"/>
                  <a:gd name="T48" fmla="*/ 0 w 229"/>
                  <a:gd name="T49" fmla="*/ 100 h 116"/>
                  <a:gd name="T50" fmla="*/ 7 w 229"/>
                  <a:gd name="T51" fmla="*/ 105 h 116"/>
                  <a:gd name="T52" fmla="*/ 22 w 229"/>
                  <a:gd name="T53" fmla="*/ 112 h 116"/>
                  <a:gd name="T54" fmla="*/ 33 w 229"/>
                  <a:gd name="T55" fmla="*/ 112 h 116"/>
                  <a:gd name="T56" fmla="*/ 48 w 229"/>
                  <a:gd name="T57" fmla="*/ 115 h 116"/>
                  <a:gd name="T58" fmla="*/ 61 w 229"/>
                  <a:gd name="T59" fmla="*/ 115 h 116"/>
                  <a:gd name="T60" fmla="*/ 73 w 229"/>
                  <a:gd name="T61" fmla="*/ 112 h 116"/>
                  <a:gd name="T62" fmla="*/ 88 w 229"/>
                  <a:gd name="T63" fmla="*/ 105 h 116"/>
                  <a:gd name="T64" fmla="*/ 98 w 229"/>
                  <a:gd name="T65" fmla="*/ 100 h 116"/>
                  <a:gd name="T66" fmla="*/ 104 w 229"/>
                  <a:gd name="T67" fmla="*/ 97 h 116"/>
                  <a:gd name="T68" fmla="*/ 119 w 229"/>
                  <a:gd name="T69" fmla="*/ 84 h 116"/>
                  <a:gd name="T70" fmla="*/ 131 w 229"/>
                  <a:gd name="T71" fmla="*/ 72 h 116"/>
                  <a:gd name="T72" fmla="*/ 140 w 229"/>
                  <a:gd name="T73" fmla="*/ 56 h 116"/>
                  <a:gd name="T74" fmla="*/ 149 w 229"/>
                  <a:gd name="T75" fmla="*/ 43 h 116"/>
                  <a:gd name="T76" fmla="*/ 159 w 229"/>
                  <a:gd name="T77" fmla="*/ 41 h 116"/>
                  <a:gd name="T78" fmla="*/ 167 w 229"/>
                  <a:gd name="T79" fmla="*/ 31 h 116"/>
                  <a:gd name="T80" fmla="*/ 177 w 229"/>
                  <a:gd name="T81" fmla="*/ 28 h 116"/>
                  <a:gd name="T82" fmla="*/ 185 w 229"/>
                  <a:gd name="T83" fmla="*/ 25 h 116"/>
                  <a:gd name="T84" fmla="*/ 198 w 229"/>
                  <a:gd name="T85" fmla="*/ 25 h 116"/>
                  <a:gd name="T86" fmla="*/ 204 w 229"/>
                  <a:gd name="T87" fmla="*/ 25 h 116"/>
                  <a:gd name="T88" fmla="*/ 210 w 229"/>
                  <a:gd name="T89" fmla="*/ 28 h 116"/>
                  <a:gd name="T90" fmla="*/ 222 w 229"/>
                  <a:gd name="T91" fmla="*/ 35 h 116"/>
                  <a:gd name="T92" fmla="*/ 228 w 229"/>
                  <a:gd name="T93" fmla="*/ 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 h="116">
                    <a:moveTo>
                      <a:pt x="228" y="4"/>
                    </a:moveTo>
                    <a:lnTo>
                      <a:pt x="222" y="0"/>
                    </a:lnTo>
                    <a:lnTo>
                      <a:pt x="210" y="0"/>
                    </a:lnTo>
                    <a:lnTo>
                      <a:pt x="200" y="0"/>
                    </a:lnTo>
                    <a:lnTo>
                      <a:pt x="192" y="0"/>
                    </a:lnTo>
                    <a:lnTo>
                      <a:pt x="180" y="4"/>
                    </a:lnTo>
                    <a:lnTo>
                      <a:pt x="170" y="10"/>
                    </a:lnTo>
                    <a:lnTo>
                      <a:pt x="164" y="13"/>
                    </a:lnTo>
                    <a:lnTo>
                      <a:pt x="159" y="22"/>
                    </a:lnTo>
                    <a:lnTo>
                      <a:pt x="152" y="31"/>
                    </a:lnTo>
                    <a:lnTo>
                      <a:pt x="149" y="38"/>
                    </a:lnTo>
                    <a:lnTo>
                      <a:pt x="146" y="43"/>
                    </a:lnTo>
                    <a:lnTo>
                      <a:pt x="134" y="59"/>
                    </a:lnTo>
                    <a:lnTo>
                      <a:pt x="122" y="72"/>
                    </a:lnTo>
                    <a:lnTo>
                      <a:pt x="113" y="77"/>
                    </a:lnTo>
                    <a:lnTo>
                      <a:pt x="98" y="84"/>
                    </a:lnTo>
                    <a:lnTo>
                      <a:pt x="86" y="90"/>
                    </a:lnTo>
                    <a:lnTo>
                      <a:pt x="73" y="93"/>
                    </a:lnTo>
                    <a:lnTo>
                      <a:pt x="64" y="93"/>
                    </a:lnTo>
                    <a:lnTo>
                      <a:pt x="52" y="93"/>
                    </a:lnTo>
                    <a:lnTo>
                      <a:pt x="37" y="90"/>
                    </a:lnTo>
                    <a:lnTo>
                      <a:pt x="25" y="84"/>
                    </a:lnTo>
                    <a:lnTo>
                      <a:pt x="15" y="74"/>
                    </a:lnTo>
                    <a:lnTo>
                      <a:pt x="10" y="69"/>
                    </a:lnTo>
                    <a:lnTo>
                      <a:pt x="0" y="100"/>
                    </a:lnTo>
                    <a:lnTo>
                      <a:pt x="7" y="105"/>
                    </a:lnTo>
                    <a:lnTo>
                      <a:pt x="22" y="112"/>
                    </a:lnTo>
                    <a:lnTo>
                      <a:pt x="33" y="112"/>
                    </a:lnTo>
                    <a:lnTo>
                      <a:pt x="48" y="115"/>
                    </a:lnTo>
                    <a:lnTo>
                      <a:pt x="61" y="115"/>
                    </a:lnTo>
                    <a:lnTo>
                      <a:pt x="73" y="112"/>
                    </a:lnTo>
                    <a:lnTo>
                      <a:pt x="88" y="105"/>
                    </a:lnTo>
                    <a:lnTo>
                      <a:pt x="98" y="100"/>
                    </a:lnTo>
                    <a:lnTo>
                      <a:pt x="104" y="97"/>
                    </a:lnTo>
                    <a:lnTo>
                      <a:pt x="119" y="84"/>
                    </a:lnTo>
                    <a:lnTo>
                      <a:pt x="131" y="72"/>
                    </a:lnTo>
                    <a:lnTo>
                      <a:pt x="140" y="56"/>
                    </a:lnTo>
                    <a:lnTo>
                      <a:pt x="149" y="43"/>
                    </a:lnTo>
                    <a:lnTo>
                      <a:pt x="159" y="41"/>
                    </a:lnTo>
                    <a:lnTo>
                      <a:pt x="167" y="31"/>
                    </a:lnTo>
                    <a:lnTo>
                      <a:pt x="177" y="28"/>
                    </a:lnTo>
                    <a:lnTo>
                      <a:pt x="185" y="25"/>
                    </a:lnTo>
                    <a:lnTo>
                      <a:pt x="198" y="25"/>
                    </a:lnTo>
                    <a:lnTo>
                      <a:pt x="204" y="25"/>
                    </a:lnTo>
                    <a:lnTo>
                      <a:pt x="210" y="28"/>
                    </a:lnTo>
                    <a:lnTo>
                      <a:pt x="222" y="35"/>
                    </a:lnTo>
                    <a:lnTo>
                      <a:pt x="228" y="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77" name="Freeform 53"/>
              <p:cNvSpPr>
                <a:spLocks/>
              </p:cNvSpPr>
              <p:nvPr/>
            </p:nvSpPr>
            <p:spPr bwMode="ltGray">
              <a:xfrm>
                <a:off x="2288" y="4156"/>
                <a:ext cx="231" cy="115"/>
              </a:xfrm>
              <a:custGeom>
                <a:avLst/>
                <a:gdLst>
                  <a:gd name="T0" fmla="*/ 0 w 231"/>
                  <a:gd name="T1" fmla="*/ 111 h 115"/>
                  <a:gd name="T2" fmla="*/ 6 w 231"/>
                  <a:gd name="T3" fmla="*/ 114 h 115"/>
                  <a:gd name="T4" fmla="*/ 18 w 231"/>
                  <a:gd name="T5" fmla="*/ 114 h 115"/>
                  <a:gd name="T6" fmla="*/ 27 w 231"/>
                  <a:gd name="T7" fmla="*/ 114 h 115"/>
                  <a:gd name="T8" fmla="*/ 39 w 231"/>
                  <a:gd name="T9" fmla="*/ 111 h 115"/>
                  <a:gd name="T10" fmla="*/ 48 w 231"/>
                  <a:gd name="T11" fmla="*/ 108 h 115"/>
                  <a:gd name="T12" fmla="*/ 58 w 231"/>
                  <a:gd name="T13" fmla="*/ 104 h 115"/>
                  <a:gd name="T14" fmla="*/ 63 w 231"/>
                  <a:gd name="T15" fmla="*/ 101 h 115"/>
                  <a:gd name="T16" fmla="*/ 73 w 231"/>
                  <a:gd name="T17" fmla="*/ 93 h 115"/>
                  <a:gd name="T18" fmla="*/ 76 w 231"/>
                  <a:gd name="T19" fmla="*/ 83 h 115"/>
                  <a:gd name="T20" fmla="*/ 81 w 231"/>
                  <a:gd name="T21" fmla="*/ 77 h 115"/>
                  <a:gd name="T22" fmla="*/ 84 w 231"/>
                  <a:gd name="T23" fmla="*/ 71 h 115"/>
                  <a:gd name="T24" fmla="*/ 94 w 231"/>
                  <a:gd name="T25" fmla="*/ 55 h 115"/>
                  <a:gd name="T26" fmla="*/ 109 w 231"/>
                  <a:gd name="T27" fmla="*/ 40 h 115"/>
                  <a:gd name="T28" fmla="*/ 115 w 231"/>
                  <a:gd name="T29" fmla="*/ 37 h 115"/>
                  <a:gd name="T30" fmla="*/ 130 w 231"/>
                  <a:gd name="T31" fmla="*/ 31 h 115"/>
                  <a:gd name="T32" fmla="*/ 142 w 231"/>
                  <a:gd name="T33" fmla="*/ 24 h 115"/>
                  <a:gd name="T34" fmla="*/ 154 w 231"/>
                  <a:gd name="T35" fmla="*/ 21 h 115"/>
                  <a:gd name="T36" fmla="*/ 164 w 231"/>
                  <a:gd name="T37" fmla="*/ 18 h 115"/>
                  <a:gd name="T38" fmla="*/ 175 w 231"/>
                  <a:gd name="T39" fmla="*/ 21 h 115"/>
                  <a:gd name="T40" fmla="*/ 190 w 231"/>
                  <a:gd name="T41" fmla="*/ 24 h 115"/>
                  <a:gd name="T42" fmla="*/ 205 w 231"/>
                  <a:gd name="T43" fmla="*/ 31 h 115"/>
                  <a:gd name="T44" fmla="*/ 215 w 231"/>
                  <a:gd name="T45" fmla="*/ 37 h 115"/>
                  <a:gd name="T46" fmla="*/ 218 w 231"/>
                  <a:gd name="T47" fmla="*/ 43 h 115"/>
                  <a:gd name="T48" fmla="*/ 230 w 231"/>
                  <a:gd name="T49" fmla="*/ 12 h 115"/>
                  <a:gd name="T50" fmla="*/ 221 w 231"/>
                  <a:gd name="T51" fmla="*/ 9 h 115"/>
                  <a:gd name="T52" fmla="*/ 209 w 231"/>
                  <a:gd name="T53" fmla="*/ 3 h 115"/>
                  <a:gd name="T54" fmla="*/ 194 w 231"/>
                  <a:gd name="T55" fmla="*/ 0 h 115"/>
                  <a:gd name="T56" fmla="*/ 179 w 231"/>
                  <a:gd name="T57" fmla="*/ 0 h 115"/>
                  <a:gd name="T58" fmla="*/ 167 w 231"/>
                  <a:gd name="T59" fmla="*/ 0 h 115"/>
                  <a:gd name="T60" fmla="*/ 154 w 231"/>
                  <a:gd name="T61" fmla="*/ 3 h 115"/>
                  <a:gd name="T62" fmla="*/ 139 w 231"/>
                  <a:gd name="T63" fmla="*/ 9 h 115"/>
                  <a:gd name="T64" fmla="*/ 130 w 231"/>
                  <a:gd name="T65" fmla="*/ 12 h 115"/>
                  <a:gd name="T66" fmla="*/ 124 w 231"/>
                  <a:gd name="T67" fmla="*/ 18 h 115"/>
                  <a:gd name="T68" fmla="*/ 109 w 231"/>
                  <a:gd name="T69" fmla="*/ 31 h 115"/>
                  <a:gd name="T70" fmla="*/ 97 w 231"/>
                  <a:gd name="T71" fmla="*/ 43 h 115"/>
                  <a:gd name="T72" fmla="*/ 88 w 231"/>
                  <a:gd name="T73" fmla="*/ 55 h 115"/>
                  <a:gd name="T74" fmla="*/ 79 w 231"/>
                  <a:gd name="T75" fmla="*/ 68 h 115"/>
                  <a:gd name="T76" fmla="*/ 73 w 231"/>
                  <a:gd name="T77" fmla="*/ 73 h 115"/>
                  <a:gd name="T78" fmla="*/ 61 w 231"/>
                  <a:gd name="T79" fmla="*/ 83 h 115"/>
                  <a:gd name="T80" fmla="*/ 51 w 231"/>
                  <a:gd name="T81" fmla="*/ 86 h 115"/>
                  <a:gd name="T82" fmla="*/ 43 w 231"/>
                  <a:gd name="T83" fmla="*/ 89 h 115"/>
                  <a:gd name="T84" fmla="*/ 33 w 231"/>
                  <a:gd name="T85" fmla="*/ 89 h 115"/>
                  <a:gd name="T86" fmla="*/ 24 w 231"/>
                  <a:gd name="T87" fmla="*/ 89 h 115"/>
                  <a:gd name="T88" fmla="*/ 18 w 231"/>
                  <a:gd name="T89" fmla="*/ 86 h 115"/>
                  <a:gd name="T90" fmla="*/ 6 w 231"/>
                  <a:gd name="T91" fmla="*/ 80 h 115"/>
                  <a:gd name="T92" fmla="*/ 0 w 231"/>
                  <a:gd name="T93" fmla="*/ 11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1" h="115">
                    <a:moveTo>
                      <a:pt x="0" y="111"/>
                    </a:moveTo>
                    <a:lnTo>
                      <a:pt x="6" y="114"/>
                    </a:lnTo>
                    <a:lnTo>
                      <a:pt x="18" y="114"/>
                    </a:lnTo>
                    <a:lnTo>
                      <a:pt x="27" y="114"/>
                    </a:lnTo>
                    <a:lnTo>
                      <a:pt x="39" y="111"/>
                    </a:lnTo>
                    <a:lnTo>
                      <a:pt x="48" y="108"/>
                    </a:lnTo>
                    <a:lnTo>
                      <a:pt x="58" y="104"/>
                    </a:lnTo>
                    <a:lnTo>
                      <a:pt x="63" y="101"/>
                    </a:lnTo>
                    <a:lnTo>
                      <a:pt x="73" y="93"/>
                    </a:lnTo>
                    <a:lnTo>
                      <a:pt x="76" y="83"/>
                    </a:lnTo>
                    <a:lnTo>
                      <a:pt x="81" y="77"/>
                    </a:lnTo>
                    <a:lnTo>
                      <a:pt x="84" y="71"/>
                    </a:lnTo>
                    <a:lnTo>
                      <a:pt x="94" y="55"/>
                    </a:lnTo>
                    <a:lnTo>
                      <a:pt x="109" y="40"/>
                    </a:lnTo>
                    <a:lnTo>
                      <a:pt x="115" y="37"/>
                    </a:lnTo>
                    <a:lnTo>
                      <a:pt x="130" y="31"/>
                    </a:lnTo>
                    <a:lnTo>
                      <a:pt x="142" y="24"/>
                    </a:lnTo>
                    <a:lnTo>
                      <a:pt x="154" y="21"/>
                    </a:lnTo>
                    <a:lnTo>
                      <a:pt x="164" y="18"/>
                    </a:lnTo>
                    <a:lnTo>
                      <a:pt x="175" y="21"/>
                    </a:lnTo>
                    <a:lnTo>
                      <a:pt x="190" y="24"/>
                    </a:lnTo>
                    <a:lnTo>
                      <a:pt x="205" y="31"/>
                    </a:lnTo>
                    <a:lnTo>
                      <a:pt x="215" y="37"/>
                    </a:lnTo>
                    <a:lnTo>
                      <a:pt x="218" y="43"/>
                    </a:lnTo>
                    <a:lnTo>
                      <a:pt x="230" y="12"/>
                    </a:lnTo>
                    <a:lnTo>
                      <a:pt x="221" y="9"/>
                    </a:lnTo>
                    <a:lnTo>
                      <a:pt x="209" y="3"/>
                    </a:lnTo>
                    <a:lnTo>
                      <a:pt x="194" y="0"/>
                    </a:lnTo>
                    <a:lnTo>
                      <a:pt x="179" y="0"/>
                    </a:lnTo>
                    <a:lnTo>
                      <a:pt x="167" y="0"/>
                    </a:lnTo>
                    <a:lnTo>
                      <a:pt x="154" y="3"/>
                    </a:lnTo>
                    <a:lnTo>
                      <a:pt x="139" y="9"/>
                    </a:lnTo>
                    <a:lnTo>
                      <a:pt x="130" y="12"/>
                    </a:lnTo>
                    <a:lnTo>
                      <a:pt x="124" y="18"/>
                    </a:lnTo>
                    <a:lnTo>
                      <a:pt x="109" y="31"/>
                    </a:lnTo>
                    <a:lnTo>
                      <a:pt x="97" y="43"/>
                    </a:lnTo>
                    <a:lnTo>
                      <a:pt x="88" y="55"/>
                    </a:lnTo>
                    <a:lnTo>
                      <a:pt x="79" y="68"/>
                    </a:lnTo>
                    <a:lnTo>
                      <a:pt x="73" y="73"/>
                    </a:lnTo>
                    <a:lnTo>
                      <a:pt x="61" y="83"/>
                    </a:lnTo>
                    <a:lnTo>
                      <a:pt x="51" y="86"/>
                    </a:lnTo>
                    <a:lnTo>
                      <a:pt x="43" y="89"/>
                    </a:lnTo>
                    <a:lnTo>
                      <a:pt x="33" y="89"/>
                    </a:lnTo>
                    <a:lnTo>
                      <a:pt x="24" y="89"/>
                    </a:lnTo>
                    <a:lnTo>
                      <a:pt x="18" y="86"/>
                    </a:lnTo>
                    <a:lnTo>
                      <a:pt x="6" y="80"/>
                    </a:lnTo>
                    <a:lnTo>
                      <a:pt x="0" y="11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78" name="Freeform 54"/>
              <p:cNvSpPr>
                <a:spLocks/>
              </p:cNvSpPr>
              <p:nvPr/>
            </p:nvSpPr>
            <p:spPr bwMode="ltGray">
              <a:xfrm>
                <a:off x="5310" y="388"/>
                <a:ext cx="234" cy="115"/>
              </a:xfrm>
              <a:custGeom>
                <a:avLst/>
                <a:gdLst>
                  <a:gd name="T0" fmla="*/ 233 w 234"/>
                  <a:gd name="T1" fmla="*/ 3 h 115"/>
                  <a:gd name="T2" fmla="*/ 223 w 234"/>
                  <a:gd name="T3" fmla="*/ 0 h 115"/>
                  <a:gd name="T4" fmla="*/ 214 w 234"/>
                  <a:gd name="T5" fmla="*/ 0 h 115"/>
                  <a:gd name="T6" fmla="*/ 202 w 234"/>
                  <a:gd name="T7" fmla="*/ 0 h 115"/>
                  <a:gd name="T8" fmla="*/ 193 w 234"/>
                  <a:gd name="T9" fmla="*/ 0 h 115"/>
                  <a:gd name="T10" fmla="*/ 183 w 234"/>
                  <a:gd name="T11" fmla="*/ 3 h 115"/>
                  <a:gd name="T12" fmla="*/ 172 w 234"/>
                  <a:gd name="T13" fmla="*/ 10 h 115"/>
                  <a:gd name="T14" fmla="*/ 168 w 234"/>
                  <a:gd name="T15" fmla="*/ 13 h 115"/>
                  <a:gd name="T16" fmla="*/ 159 w 234"/>
                  <a:gd name="T17" fmla="*/ 21 h 115"/>
                  <a:gd name="T18" fmla="*/ 153 w 234"/>
                  <a:gd name="T19" fmla="*/ 31 h 115"/>
                  <a:gd name="T20" fmla="*/ 150 w 234"/>
                  <a:gd name="T21" fmla="*/ 37 h 115"/>
                  <a:gd name="T22" fmla="*/ 147 w 234"/>
                  <a:gd name="T23" fmla="*/ 43 h 115"/>
                  <a:gd name="T24" fmla="*/ 138 w 234"/>
                  <a:gd name="T25" fmla="*/ 59 h 115"/>
                  <a:gd name="T26" fmla="*/ 122 w 234"/>
                  <a:gd name="T27" fmla="*/ 71 h 115"/>
                  <a:gd name="T28" fmla="*/ 114 w 234"/>
                  <a:gd name="T29" fmla="*/ 77 h 115"/>
                  <a:gd name="T30" fmla="*/ 101 w 234"/>
                  <a:gd name="T31" fmla="*/ 83 h 115"/>
                  <a:gd name="T32" fmla="*/ 86 w 234"/>
                  <a:gd name="T33" fmla="*/ 90 h 115"/>
                  <a:gd name="T34" fmla="*/ 76 w 234"/>
                  <a:gd name="T35" fmla="*/ 93 h 115"/>
                  <a:gd name="T36" fmla="*/ 65 w 234"/>
                  <a:gd name="T37" fmla="*/ 93 h 115"/>
                  <a:gd name="T38" fmla="*/ 55 w 234"/>
                  <a:gd name="T39" fmla="*/ 93 h 115"/>
                  <a:gd name="T40" fmla="*/ 40 w 234"/>
                  <a:gd name="T41" fmla="*/ 87 h 115"/>
                  <a:gd name="T42" fmla="*/ 25 w 234"/>
                  <a:gd name="T43" fmla="*/ 83 h 115"/>
                  <a:gd name="T44" fmla="*/ 15 w 234"/>
                  <a:gd name="T45" fmla="*/ 74 h 115"/>
                  <a:gd name="T46" fmla="*/ 10 w 234"/>
                  <a:gd name="T47" fmla="*/ 68 h 115"/>
                  <a:gd name="T48" fmla="*/ 0 w 234"/>
                  <a:gd name="T49" fmla="*/ 99 h 115"/>
                  <a:gd name="T50" fmla="*/ 10 w 234"/>
                  <a:gd name="T51" fmla="*/ 105 h 115"/>
                  <a:gd name="T52" fmla="*/ 22 w 234"/>
                  <a:gd name="T53" fmla="*/ 111 h 115"/>
                  <a:gd name="T54" fmla="*/ 34 w 234"/>
                  <a:gd name="T55" fmla="*/ 111 h 115"/>
                  <a:gd name="T56" fmla="*/ 50 w 234"/>
                  <a:gd name="T57" fmla="*/ 114 h 115"/>
                  <a:gd name="T58" fmla="*/ 61 w 234"/>
                  <a:gd name="T59" fmla="*/ 114 h 115"/>
                  <a:gd name="T60" fmla="*/ 74 w 234"/>
                  <a:gd name="T61" fmla="*/ 111 h 115"/>
                  <a:gd name="T62" fmla="*/ 89 w 234"/>
                  <a:gd name="T63" fmla="*/ 105 h 115"/>
                  <a:gd name="T64" fmla="*/ 101 w 234"/>
                  <a:gd name="T65" fmla="*/ 99 h 115"/>
                  <a:gd name="T66" fmla="*/ 107 w 234"/>
                  <a:gd name="T67" fmla="*/ 96 h 115"/>
                  <a:gd name="T68" fmla="*/ 119 w 234"/>
                  <a:gd name="T69" fmla="*/ 83 h 115"/>
                  <a:gd name="T70" fmla="*/ 132 w 234"/>
                  <a:gd name="T71" fmla="*/ 71 h 115"/>
                  <a:gd name="T72" fmla="*/ 144 w 234"/>
                  <a:gd name="T73" fmla="*/ 56 h 115"/>
                  <a:gd name="T74" fmla="*/ 153 w 234"/>
                  <a:gd name="T75" fmla="*/ 46 h 115"/>
                  <a:gd name="T76" fmla="*/ 159 w 234"/>
                  <a:gd name="T77" fmla="*/ 37 h 115"/>
                  <a:gd name="T78" fmla="*/ 172 w 234"/>
                  <a:gd name="T79" fmla="*/ 31 h 115"/>
                  <a:gd name="T80" fmla="*/ 180 w 234"/>
                  <a:gd name="T81" fmla="*/ 25 h 115"/>
                  <a:gd name="T82" fmla="*/ 190 w 234"/>
                  <a:gd name="T83" fmla="*/ 21 h 115"/>
                  <a:gd name="T84" fmla="*/ 199 w 234"/>
                  <a:gd name="T85" fmla="*/ 21 h 115"/>
                  <a:gd name="T86" fmla="*/ 208 w 234"/>
                  <a:gd name="T87" fmla="*/ 25 h 115"/>
                  <a:gd name="T88" fmla="*/ 214 w 234"/>
                  <a:gd name="T89" fmla="*/ 25 h 115"/>
                  <a:gd name="T90" fmla="*/ 226 w 234"/>
                  <a:gd name="T91" fmla="*/ 34 h 115"/>
                  <a:gd name="T92" fmla="*/ 233 w 234"/>
                  <a:gd name="T93" fmla="*/ 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4" h="115">
                    <a:moveTo>
                      <a:pt x="233" y="3"/>
                    </a:moveTo>
                    <a:lnTo>
                      <a:pt x="223" y="0"/>
                    </a:lnTo>
                    <a:lnTo>
                      <a:pt x="214" y="0"/>
                    </a:lnTo>
                    <a:lnTo>
                      <a:pt x="202" y="0"/>
                    </a:lnTo>
                    <a:lnTo>
                      <a:pt x="193" y="0"/>
                    </a:lnTo>
                    <a:lnTo>
                      <a:pt x="183" y="3"/>
                    </a:lnTo>
                    <a:lnTo>
                      <a:pt x="172" y="10"/>
                    </a:lnTo>
                    <a:lnTo>
                      <a:pt x="168" y="13"/>
                    </a:lnTo>
                    <a:lnTo>
                      <a:pt x="159" y="21"/>
                    </a:lnTo>
                    <a:lnTo>
                      <a:pt x="153" y="31"/>
                    </a:lnTo>
                    <a:lnTo>
                      <a:pt x="150" y="37"/>
                    </a:lnTo>
                    <a:lnTo>
                      <a:pt x="147" y="43"/>
                    </a:lnTo>
                    <a:lnTo>
                      <a:pt x="138" y="59"/>
                    </a:lnTo>
                    <a:lnTo>
                      <a:pt x="122" y="71"/>
                    </a:lnTo>
                    <a:lnTo>
                      <a:pt x="114" y="77"/>
                    </a:lnTo>
                    <a:lnTo>
                      <a:pt x="101" y="83"/>
                    </a:lnTo>
                    <a:lnTo>
                      <a:pt x="86" y="90"/>
                    </a:lnTo>
                    <a:lnTo>
                      <a:pt x="76" y="93"/>
                    </a:lnTo>
                    <a:lnTo>
                      <a:pt x="65" y="93"/>
                    </a:lnTo>
                    <a:lnTo>
                      <a:pt x="55" y="93"/>
                    </a:lnTo>
                    <a:lnTo>
                      <a:pt x="40" y="87"/>
                    </a:lnTo>
                    <a:lnTo>
                      <a:pt x="25" y="83"/>
                    </a:lnTo>
                    <a:lnTo>
                      <a:pt x="15" y="74"/>
                    </a:lnTo>
                    <a:lnTo>
                      <a:pt x="10" y="68"/>
                    </a:lnTo>
                    <a:lnTo>
                      <a:pt x="0" y="99"/>
                    </a:lnTo>
                    <a:lnTo>
                      <a:pt x="10" y="105"/>
                    </a:lnTo>
                    <a:lnTo>
                      <a:pt x="22" y="111"/>
                    </a:lnTo>
                    <a:lnTo>
                      <a:pt x="34" y="111"/>
                    </a:lnTo>
                    <a:lnTo>
                      <a:pt x="50" y="114"/>
                    </a:lnTo>
                    <a:lnTo>
                      <a:pt x="61" y="114"/>
                    </a:lnTo>
                    <a:lnTo>
                      <a:pt x="74" y="111"/>
                    </a:lnTo>
                    <a:lnTo>
                      <a:pt x="89" y="105"/>
                    </a:lnTo>
                    <a:lnTo>
                      <a:pt x="101" y="99"/>
                    </a:lnTo>
                    <a:lnTo>
                      <a:pt x="107" y="96"/>
                    </a:lnTo>
                    <a:lnTo>
                      <a:pt x="119" y="83"/>
                    </a:lnTo>
                    <a:lnTo>
                      <a:pt x="132" y="71"/>
                    </a:lnTo>
                    <a:lnTo>
                      <a:pt x="144" y="56"/>
                    </a:lnTo>
                    <a:lnTo>
                      <a:pt x="153" y="46"/>
                    </a:lnTo>
                    <a:lnTo>
                      <a:pt x="159" y="37"/>
                    </a:lnTo>
                    <a:lnTo>
                      <a:pt x="172" y="31"/>
                    </a:lnTo>
                    <a:lnTo>
                      <a:pt x="180" y="25"/>
                    </a:lnTo>
                    <a:lnTo>
                      <a:pt x="190" y="21"/>
                    </a:lnTo>
                    <a:lnTo>
                      <a:pt x="199" y="21"/>
                    </a:lnTo>
                    <a:lnTo>
                      <a:pt x="208" y="25"/>
                    </a:lnTo>
                    <a:lnTo>
                      <a:pt x="214" y="25"/>
                    </a:lnTo>
                    <a:lnTo>
                      <a:pt x="226" y="34"/>
                    </a:lnTo>
                    <a:lnTo>
                      <a:pt x="233" y="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79" name="Freeform 55"/>
              <p:cNvSpPr>
                <a:spLocks/>
              </p:cNvSpPr>
              <p:nvPr/>
            </p:nvSpPr>
            <p:spPr bwMode="ltGray">
              <a:xfrm>
                <a:off x="3135" y="4006"/>
                <a:ext cx="102" cy="307"/>
              </a:xfrm>
              <a:custGeom>
                <a:avLst/>
                <a:gdLst>
                  <a:gd name="T0" fmla="*/ 50 w 102"/>
                  <a:gd name="T1" fmla="*/ 3 h 307"/>
                  <a:gd name="T2" fmla="*/ 47 w 102"/>
                  <a:gd name="T3" fmla="*/ 13 h 307"/>
                  <a:gd name="T4" fmla="*/ 44 w 102"/>
                  <a:gd name="T5" fmla="*/ 16 h 307"/>
                  <a:gd name="T6" fmla="*/ 44 w 102"/>
                  <a:gd name="T7" fmla="*/ 23 h 307"/>
                  <a:gd name="T8" fmla="*/ 39 w 102"/>
                  <a:gd name="T9" fmla="*/ 39 h 307"/>
                  <a:gd name="T10" fmla="*/ 30 w 102"/>
                  <a:gd name="T11" fmla="*/ 61 h 307"/>
                  <a:gd name="T12" fmla="*/ 27 w 102"/>
                  <a:gd name="T13" fmla="*/ 78 h 307"/>
                  <a:gd name="T14" fmla="*/ 20 w 102"/>
                  <a:gd name="T15" fmla="*/ 94 h 307"/>
                  <a:gd name="T16" fmla="*/ 20 w 102"/>
                  <a:gd name="T17" fmla="*/ 107 h 307"/>
                  <a:gd name="T18" fmla="*/ 20 w 102"/>
                  <a:gd name="T19" fmla="*/ 120 h 307"/>
                  <a:gd name="T20" fmla="*/ 24 w 102"/>
                  <a:gd name="T21" fmla="*/ 129 h 307"/>
                  <a:gd name="T22" fmla="*/ 27 w 102"/>
                  <a:gd name="T23" fmla="*/ 136 h 307"/>
                  <a:gd name="T24" fmla="*/ 35 w 102"/>
                  <a:gd name="T25" fmla="*/ 148 h 307"/>
                  <a:gd name="T26" fmla="*/ 47 w 102"/>
                  <a:gd name="T27" fmla="*/ 161 h 307"/>
                  <a:gd name="T28" fmla="*/ 57 w 102"/>
                  <a:gd name="T29" fmla="*/ 174 h 307"/>
                  <a:gd name="T30" fmla="*/ 77 w 102"/>
                  <a:gd name="T31" fmla="*/ 196 h 307"/>
                  <a:gd name="T32" fmla="*/ 89 w 102"/>
                  <a:gd name="T33" fmla="*/ 216 h 307"/>
                  <a:gd name="T34" fmla="*/ 95 w 102"/>
                  <a:gd name="T35" fmla="*/ 225 h 307"/>
                  <a:gd name="T36" fmla="*/ 98 w 102"/>
                  <a:gd name="T37" fmla="*/ 236 h 307"/>
                  <a:gd name="T38" fmla="*/ 101 w 102"/>
                  <a:gd name="T39" fmla="*/ 252 h 307"/>
                  <a:gd name="T40" fmla="*/ 101 w 102"/>
                  <a:gd name="T41" fmla="*/ 265 h 307"/>
                  <a:gd name="T42" fmla="*/ 101 w 102"/>
                  <a:gd name="T43" fmla="*/ 274 h 307"/>
                  <a:gd name="T44" fmla="*/ 95 w 102"/>
                  <a:gd name="T45" fmla="*/ 293 h 307"/>
                  <a:gd name="T46" fmla="*/ 92 w 102"/>
                  <a:gd name="T47" fmla="*/ 306 h 307"/>
                  <a:gd name="T48" fmla="*/ 69 w 102"/>
                  <a:gd name="T49" fmla="*/ 287 h 307"/>
                  <a:gd name="T50" fmla="*/ 74 w 102"/>
                  <a:gd name="T51" fmla="*/ 274 h 307"/>
                  <a:gd name="T52" fmla="*/ 77 w 102"/>
                  <a:gd name="T53" fmla="*/ 261 h 307"/>
                  <a:gd name="T54" fmla="*/ 80 w 102"/>
                  <a:gd name="T55" fmla="*/ 249 h 307"/>
                  <a:gd name="T56" fmla="*/ 83 w 102"/>
                  <a:gd name="T57" fmla="*/ 236 h 307"/>
                  <a:gd name="T58" fmla="*/ 80 w 102"/>
                  <a:gd name="T59" fmla="*/ 222 h 307"/>
                  <a:gd name="T60" fmla="*/ 77 w 102"/>
                  <a:gd name="T61" fmla="*/ 209 h 307"/>
                  <a:gd name="T62" fmla="*/ 71 w 102"/>
                  <a:gd name="T63" fmla="*/ 196 h 307"/>
                  <a:gd name="T64" fmla="*/ 65 w 102"/>
                  <a:gd name="T65" fmla="*/ 190 h 307"/>
                  <a:gd name="T66" fmla="*/ 54 w 102"/>
                  <a:gd name="T67" fmla="*/ 180 h 307"/>
                  <a:gd name="T68" fmla="*/ 42 w 102"/>
                  <a:gd name="T69" fmla="*/ 168 h 307"/>
                  <a:gd name="T70" fmla="*/ 30 w 102"/>
                  <a:gd name="T71" fmla="*/ 155 h 307"/>
                  <a:gd name="T72" fmla="*/ 20 w 102"/>
                  <a:gd name="T73" fmla="*/ 142 h 307"/>
                  <a:gd name="T74" fmla="*/ 12 w 102"/>
                  <a:gd name="T75" fmla="*/ 123 h 307"/>
                  <a:gd name="T76" fmla="*/ 3 w 102"/>
                  <a:gd name="T77" fmla="*/ 110 h 307"/>
                  <a:gd name="T78" fmla="*/ 0 w 102"/>
                  <a:gd name="T79" fmla="*/ 100 h 307"/>
                  <a:gd name="T80" fmla="*/ 0 w 102"/>
                  <a:gd name="T81" fmla="*/ 84 h 307"/>
                  <a:gd name="T82" fmla="*/ 0 w 102"/>
                  <a:gd name="T83" fmla="*/ 61 h 307"/>
                  <a:gd name="T84" fmla="*/ 0 w 102"/>
                  <a:gd name="T85" fmla="*/ 48 h 307"/>
                  <a:gd name="T86" fmla="*/ 3 w 102"/>
                  <a:gd name="T87" fmla="*/ 32 h 307"/>
                  <a:gd name="T88" fmla="*/ 6 w 102"/>
                  <a:gd name="T89" fmla="*/ 19 h 307"/>
                  <a:gd name="T90" fmla="*/ 6 w 102"/>
                  <a:gd name="T91" fmla="*/ 10 h 307"/>
                  <a:gd name="T92" fmla="*/ 12 w 102"/>
                  <a:gd name="T93" fmla="*/ 0 h 307"/>
                  <a:gd name="T94" fmla="*/ 50 w 102"/>
                  <a:gd name="T95" fmla="*/ 3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307">
                    <a:moveTo>
                      <a:pt x="50" y="3"/>
                    </a:moveTo>
                    <a:lnTo>
                      <a:pt x="47" y="13"/>
                    </a:lnTo>
                    <a:lnTo>
                      <a:pt x="44" y="16"/>
                    </a:lnTo>
                    <a:lnTo>
                      <a:pt x="44" y="23"/>
                    </a:lnTo>
                    <a:lnTo>
                      <a:pt x="39" y="39"/>
                    </a:lnTo>
                    <a:lnTo>
                      <a:pt x="30" y="61"/>
                    </a:lnTo>
                    <a:lnTo>
                      <a:pt x="27" y="78"/>
                    </a:lnTo>
                    <a:lnTo>
                      <a:pt x="20" y="94"/>
                    </a:lnTo>
                    <a:lnTo>
                      <a:pt x="20" y="107"/>
                    </a:lnTo>
                    <a:lnTo>
                      <a:pt x="20" y="120"/>
                    </a:lnTo>
                    <a:lnTo>
                      <a:pt x="24" y="129"/>
                    </a:lnTo>
                    <a:lnTo>
                      <a:pt x="27" y="136"/>
                    </a:lnTo>
                    <a:lnTo>
                      <a:pt x="35" y="148"/>
                    </a:lnTo>
                    <a:lnTo>
                      <a:pt x="47" y="161"/>
                    </a:lnTo>
                    <a:lnTo>
                      <a:pt x="57" y="174"/>
                    </a:lnTo>
                    <a:lnTo>
                      <a:pt x="77" y="196"/>
                    </a:lnTo>
                    <a:lnTo>
                      <a:pt x="89" y="216"/>
                    </a:lnTo>
                    <a:lnTo>
                      <a:pt x="95" y="225"/>
                    </a:lnTo>
                    <a:lnTo>
                      <a:pt x="98" y="236"/>
                    </a:lnTo>
                    <a:lnTo>
                      <a:pt x="101" y="252"/>
                    </a:lnTo>
                    <a:lnTo>
                      <a:pt x="101" y="265"/>
                    </a:lnTo>
                    <a:lnTo>
                      <a:pt x="101" y="274"/>
                    </a:lnTo>
                    <a:lnTo>
                      <a:pt x="95" y="293"/>
                    </a:lnTo>
                    <a:lnTo>
                      <a:pt x="92" y="306"/>
                    </a:lnTo>
                    <a:lnTo>
                      <a:pt x="69" y="287"/>
                    </a:lnTo>
                    <a:lnTo>
                      <a:pt x="74" y="274"/>
                    </a:lnTo>
                    <a:lnTo>
                      <a:pt x="77" y="261"/>
                    </a:lnTo>
                    <a:lnTo>
                      <a:pt x="80" y="249"/>
                    </a:lnTo>
                    <a:lnTo>
                      <a:pt x="83" y="236"/>
                    </a:lnTo>
                    <a:lnTo>
                      <a:pt x="80" y="222"/>
                    </a:lnTo>
                    <a:lnTo>
                      <a:pt x="77" y="209"/>
                    </a:lnTo>
                    <a:lnTo>
                      <a:pt x="71" y="196"/>
                    </a:lnTo>
                    <a:lnTo>
                      <a:pt x="65" y="190"/>
                    </a:lnTo>
                    <a:lnTo>
                      <a:pt x="54" y="180"/>
                    </a:lnTo>
                    <a:lnTo>
                      <a:pt x="42" y="168"/>
                    </a:lnTo>
                    <a:lnTo>
                      <a:pt x="30" y="155"/>
                    </a:lnTo>
                    <a:lnTo>
                      <a:pt x="20" y="142"/>
                    </a:lnTo>
                    <a:lnTo>
                      <a:pt x="12" y="123"/>
                    </a:lnTo>
                    <a:lnTo>
                      <a:pt x="3" y="110"/>
                    </a:lnTo>
                    <a:lnTo>
                      <a:pt x="0" y="100"/>
                    </a:lnTo>
                    <a:lnTo>
                      <a:pt x="0" y="84"/>
                    </a:lnTo>
                    <a:lnTo>
                      <a:pt x="0" y="61"/>
                    </a:lnTo>
                    <a:lnTo>
                      <a:pt x="0" y="48"/>
                    </a:lnTo>
                    <a:lnTo>
                      <a:pt x="3" y="32"/>
                    </a:lnTo>
                    <a:lnTo>
                      <a:pt x="6" y="19"/>
                    </a:lnTo>
                    <a:lnTo>
                      <a:pt x="6" y="10"/>
                    </a:lnTo>
                    <a:lnTo>
                      <a:pt x="12" y="0"/>
                    </a:lnTo>
                    <a:lnTo>
                      <a:pt x="50" y="3"/>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0" name="Freeform 56"/>
              <p:cNvSpPr>
                <a:spLocks/>
              </p:cNvSpPr>
              <p:nvPr/>
            </p:nvSpPr>
            <p:spPr bwMode="ltGray">
              <a:xfrm>
                <a:off x="5643" y="2518"/>
                <a:ext cx="102" cy="312"/>
              </a:xfrm>
              <a:custGeom>
                <a:avLst/>
                <a:gdLst>
                  <a:gd name="T0" fmla="*/ 51 w 102"/>
                  <a:gd name="T1" fmla="*/ 6 h 312"/>
                  <a:gd name="T2" fmla="*/ 47 w 102"/>
                  <a:gd name="T3" fmla="*/ 16 h 312"/>
                  <a:gd name="T4" fmla="*/ 44 w 102"/>
                  <a:gd name="T5" fmla="*/ 19 h 312"/>
                  <a:gd name="T6" fmla="*/ 44 w 102"/>
                  <a:gd name="T7" fmla="*/ 26 h 312"/>
                  <a:gd name="T8" fmla="*/ 39 w 102"/>
                  <a:gd name="T9" fmla="*/ 43 h 312"/>
                  <a:gd name="T10" fmla="*/ 30 w 102"/>
                  <a:gd name="T11" fmla="*/ 65 h 312"/>
                  <a:gd name="T12" fmla="*/ 24 w 102"/>
                  <a:gd name="T13" fmla="*/ 81 h 312"/>
                  <a:gd name="T14" fmla="*/ 21 w 102"/>
                  <a:gd name="T15" fmla="*/ 97 h 312"/>
                  <a:gd name="T16" fmla="*/ 21 w 102"/>
                  <a:gd name="T17" fmla="*/ 110 h 312"/>
                  <a:gd name="T18" fmla="*/ 21 w 102"/>
                  <a:gd name="T19" fmla="*/ 120 h 312"/>
                  <a:gd name="T20" fmla="*/ 24 w 102"/>
                  <a:gd name="T21" fmla="*/ 133 h 312"/>
                  <a:gd name="T22" fmla="*/ 27 w 102"/>
                  <a:gd name="T23" fmla="*/ 140 h 312"/>
                  <a:gd name="T24" fmla="*/ 36 w 102"/>
                  <a:gd name="T25" fmla="*/ 152 h 312"/>
                  <a:gd name="T26" fmla="*/ 44 w 102"/>
                  <a:gd name="T27" fmla="*/ 165 h 312"/>
                  <a:gd name="T28" fmla="*/ 57 w 102"/>
                  <a:gd name="T29" fmla="*/ 178 h 312"/>
                  <a:gd name="T30" fmla="*/ 77 w 102"/>
                  <a:gd name="T31" fmla="*/ 201 h 312"/>
                  <a:gd name="T32" fmla="*/ 89 w 102"/>
                  <a:gd name="T33" fmla="*/ 221 h 312"/>
                  <a:gd name="T34" fmla="*/ 95 w 102"/>
                  <a:gd name="T35" fmla="*/ 230 h 312"/>
                  <a:gd name="T36" fmla="*/ 98 w 102"/>
                  <a:gd name="T37" fmla="*/ 240 h 312"/>
                  <a:gd name="T38" fmla="*/ 101 w 102"/>
                  <a:gd name="T39" fmla="*/ 256 h 312"/>
                  <a:gd name="T40" fmla="*/ 101 w 102"/>
                  <a:gd name="T41" fmla="*/ 269 h 312"/>
                  <a:gd name="T42" fmla="*/ 98 w 102"/>
                  <a:gd name="T43" fmla="*/ 279 h 312"/>
                  <a:gd name="T44" fmla="*/ 95 w 102"/>
                  <a:gd name="T45" fmla="*/ 298 h 312"/>
                  <a:gd name="T46" fmla="*/ 89 w 102"/>
                  <a:gd name="T47" fmla="*/ 311 h 312"/>
                  <a:gd name="T48" fmla="*/ 69 w 102"/>
                  <a:gd name="T49" fmla="*/ 292 h 312"/>
                  <a:gd name="T50" fmla="*/ 74 w 102"/>
                  <a:gd name="T51" fmla="*/ 279 h 312"/>
                  <a:gd name="T52" fmla="*/ 77 w 102"/>
                  <a:gd name="T53" fmla="*/ 265 h 312"/>
                  <a:gd name="T54" fmla="*/ 81 w 102"/>
                  <a:gd name="T55" fmla="*/ 253 h 312"/>
                  <a:gd name="T56" fmla="*/ 81 w 102"/>
                  <a:gd name="T57" fmla="*/ 240 h 312"/>
                  <a:gd name="T58" fmla="*/ 81 w 102"/>
                  <a:gd name="T59" fmla="*/ 227 h 312"/>
                  <a:gd name="T60" fmla="*/ 74 w 102"/>
                  <a:gd name="T61" fmla="*/ 211 h 312"/>
                  <a:gd name="T62" fmla="*/ 71 w 102"/>
                  <a:gd name="T63" fmla="*/ 201 h 312"/>
                  <a:gd name="T64" fmla="*/ 66 w 102"/>
                  <a:gd name="T65" fmla="*/ 195 h 312"/>
                  <a:gd name="T66" fmla="*/ 54 w 102"/>
                  <a:gd name="T67" fmla="*/ 184 h 312"/>
                  <a:gd name="T68" fmla="*/ 39 w 102"/>
                  <a:gd name="T69" fmla="*/ 168 h 312"/>
                  <a:gd name="T70" fmla="*/ 27 w 102"/>
                  <a:gd name="T71" fmla="*/ 156 h 312"/>
                  <a:gd name="T72" fmla="*/ 21 w 102"/>
                  <a:gd name="T73" fmla="*/ 146 h 312"/>
                  <a:gd name="T74" fmla="*/ 12 w 102"/>
                  <a:gd name="T75" fmla="*/ 127 h 312"/>
                  <a:gd name="T76" fmla="*/ 3 w 102"/>
                  <a:gd name="T77" fmla="*/ 113 h 312"/>
                  <a:gd name="T78" fmla="*/ 0 w 102"/>
                  <a:gd name="T79" fmla="*/ 103 h 312"/>
                  <a:gd name="T80" fmla="*/ 0 w 102"/>
                  <a:gd name="T81" fmla="*/ 84 h 312"/>
                  <a:gd name="T82" fmla="*/ 0 w 102"/>
                  <a:gd name="T83" fmla="*/ 65 h 312"/>
                  <a:gd name="T84" fmla="*/ 0 w 102"/>
                  <a:gd name="T85" fmla="*/ 52 h 312"/>
                  <a:gd name="T86" fmla="*/ 3 w 102"/>
                  <a:gd name="T87" fmla="*/ 35 h 312"/>
                  <a:gd name="T88" fmla="*/ 6 w 102"/>
                  <a:gd name="T89" fmla="*/ 22 h 312"/>
                  <a:gd name="T90" fmla="*/ 6 w 102"/>
                  <a:gd name="T91" fmla="*/ 10 h 312"/>
                  <a:gd name="T92" fmla="*/ 12 w 102"/>
                  <a:gd name="T93" fmla="*/ 0 h 312"/>
                  <a:gd name="T94" fmla="*/ 51 w 102"/>
                  <a:gd name="T95" fmla="*/ 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312">
                    <a:moveTo>
                      <a:pt x="51" y="6"/>
                    </a:moveTo>
                    <a:lnTo>
                      <a:pt x="47" y="16"/>
                    </a:lnTo>
                    <a:lnTo>
                      <a:pt x="44" y="19"/>
                    </a:lnTo>
                    <a:lnTo>
                      <a:pt x="44" y="26"/>
                    </a:lnTo>
                    <a:lnTo>
                      <a:pt x="39" y="43"/>
                    </a:lnTo>
                    <a:lnTo>
                      <a:pt x="30" y="65"/>
                    </a:lnTo>
                    <a:lnTo>
                      <a:pt x="24" y="81"/>
                    </a:lnTo>
                    <a:lnTo>
                      <a:pt x="21" y="97"/>
                    </a:lnTo>
                    <a:lnTo>
                      <a:pt x="21" y="110"/>
                    </a:lnTo>
                    <a:lnTo>
                      <a:pt x="21" y="120"/>
                    </a:lnTo>
                    <a:lnTo>
                      <a:pt x="24" y="133"/>
                    </a:lnTo>
                    <a:lnTo>
                      <a:pt x="27" y="140"/>
                    </a:lnTo>
                    <a:lnTo>
                      <a:pt x="36" y="152"/>
                    </a:lnTo>
                    <a:lnTo>
                      <a:pt x="44" y="165"/>
                    </a:lnTo>
                    <a:lnTo>
                      <a:pt x="57" y="178"/>
                    </a:lnTo>
                    <a:lnTo>
                      <a:pt x="77" y="201"/>
                    </a:lnTo>
                    <a:lnTo>
                      <a:pt x="89" y="221"/>
                    </a:lnTo>
                    <a:lnTo>
                      <a:pt x="95" y="230"/>
                    </a:lnTo>
                    <a:lnTo>
                      <a:pt x="98" y="240"/>
                    </a:lnTo>
                    <a:lnTo>
                      <a:pt x="101" y="256"/>
                    </a:lnTo>
                    <a:lnTo>
                      <a:pt x="101" y="269"/>
                    </a:lnTo>
                    <a:lnTo>
                      <a:pt x="98" y="279"/>
                    </a:lnTo>
                    <a:lnTo>
                      <a:pt x="95" y="298"/>
                    </a:lnTo>
                    <a:lnTo>
                      <a:pt x="89" y="311"/>
                    </a:lnTo>
                    <a:lnTo>
                      <a:pt x="69" y="292"/>
                    </a:lnTo>
                    <a:lnTo>
                      <a:pt x="74" y="279"/>
                    </a:lnTo>
                    <a:lnTo>
                      <a:pt x="77" y="265"/>
                    </a:lnTo>
                    <a:lnTo>
                      <a:pt x="81" y="253"/>
                    </a:lnTo>
                    <a:lnTo>
                      <a:pt x="81" y="240"/>
                    </a:lnTo>
                    <a:lnTo>
                      <a:pt x="81" y="227"/>
                    </a:lnTo>
                    <a:lnTo>
                      <a:pt x="74" y="211"/>
                    </a:lnTo>
                    <a:lnTo>
                      <a:pt x="71" y="201"/>
                    </a:lnTo>
                    <a:lnTo>
                      <a:pt x="66" y="195"/>
                    </a:lnTo>
                    <a:lnTo>
                      <a:pt x="54" y="184"/>
                    </a:lnTo>
                    <a:lnTo>
                      <a:pt x="39" y="168"/>
                    </a:lnTo>
                    <a:lnTo>
                      <a:pt x="27" y="156"/>
                    </a:lnTo>
                    <a:lnTo>
                      <a:pt x="21" y="146"/>
                    </a:lnTo>
                    <a:lnTo>
                      <a:pt x="12" y="127"/>
                    </a:lnTo>
                    <a:lnTo>
                      <a:pt x="3" y="113"/>
                    </a:lnTo>
                    <a:lnTo>
                      <a:pt x="0" y="103"/>
                    </a:lnTo>
                    <a:lnTo>
                      <a:pt x="0" y="84"/>
                    </a:lnTo>
                    <a:lnTo>
                      <a:pt x="0" y="65"/>
                    </a:lnTo>
                    <a:lnTo>
                      <a:pt x="0" y="52"/>
                    </a:lnTo>
                    <a:lnTo>
                      <a:pt x="3" y="35"/>
                    </a:lnTo>
                    <a:lnTo>
                      <a:pt x="6" y="22"/>
                    </a:lnTo>
                    <a:lnTo>
                      <a:pt x="6" y="10"/>
                    </a:lnTo>
                    <a:lnTo>
                      <a:pt x="12" y="0"/>
                    </a:lnTo>
                    <a:lnTo>
                      <a:pt x="51"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1" name="Freeform 57"/>
              <p:cNvSpPr>
                <a:spLocks/>
              </p:cNvSpPr>
              <p:nvPr/>
            </p:nvSpPr>
            <p:spPr bwMode="ltGray">
              <a:xfrm>
                <a:off x="5449" y="3971"/>
                <a:ext cx="103" cy="313"/>
              </a:xfrm>
              <a:custGeom>
                <a:avLst/>
                <a:gdLst>
                  <a:gd name="T0" fmla="*/ 52 w 103"/>
                  <a:gd name="T1" fmla="*/ 7 h 313"/>
                  <a:gd name="T2" fmla="*/ 46 w 103"/>
                  <a:gd name="T3" fmla="*/ 16 h 313"/>
                  <a:gd name="T4" fmla="*/ 44 w 103"/>
                  <a:gd name="T5" fmla="*/ 26 h 313"/>
                  <a:gd name="T6" fmla="*/ 37 w 103"/>
                  <a:gd name="T7" fmla="*/ 43 h 313"/>
                  <a:gd name="T8" fmla="*/ 29 w 103"/>
                  <a:gd name="T9" fmla="*/ 65 h 313"/>
                  <a:gd name="T10" fmla="*/ 26 w 103"/>
                  <a:gd name="T11" fmla="*/ 78 h 313"/>
                  <a:gd name="T12" fmla="*/ 23 w 103"/>
                  <a:gd name="T13" fmla="*/ 97 h 313"/>
                  <a:gd name="T14" fmla="*/ 23 w 103"/>
                  <a:gd name="T15" fmla="*/ 110 h 313"/>
                  <a:gd name="T16" fmla="*/ 23 w 103"/>
                  <a:gd name="T17" fmla="*/ 121 h 313"/>
                  <a:gd name="T18" fmla="*/ 23 w 103"/>
                  <a:gd name="T19" fmla="*/ 134 h 313"/>
                  <a:gd name="T20" fmla="*/ 29 w 103"/>
                  <a:gd name="T21" fmla="*/ 140 h 313"/>
                  <a:gd name="T22" fmla="*/ 37 w 103"/>
                  <a:gd name="T23" fmla="*/ 153 h 313"/>
                  <a:gd name="T24" fmla="*/ 46 w 103"/>
                  <a:gd name="T25" fmla="*/ 166 h 313"/>
                  <a:gd name="T26" fmla="*/ 58 w 103"/>
                  <a:gd name="T27" fmla="*/ 178 h 313"/>
                  <a:gd name="T28" fmla="*/ 78 w 103"/>
                  <a:gd name="T29" fmla="*/ 202 h 313"/>
                  <a:gd name="T30" fmla="*/ 90 w 103"/>
                  <a:gd name="T31" fmla="*/ 218 h 313"/>
                  <a:gd name="T32" fmla="*/ 96 w 103"/>
                  <a:gd name="T33" fmla="*/ 231 h 313"/>
                  <a:gd name="T34" fmla="*/ 98 w 103"/>
                  <a:gd name="T35" fmla="*/ 240 h 313"/>
                  <a:gd name="T36" fmla="*/ 98 w 103"/>
                  <a:gd name="T37" fmla="*/ 256 h 313"/>
                  <a:gd name="T38" fmla="*/ 102 w 103"/>
                  <a:gd name="T39" fmla="*/ 266 h 313"/>
                  <a:gd name="T40" fmla="*/ 98 w 103"/>
                  <a:gd name="T41" fmla="*/ 280 h 313"/>
                  <a:gd name="T42" fmla="*/ 96 w 103"/>
                  <a:gd name="T43" fmla="*/ 299 h 313"/>
                  <a:gd name="T44" fmla="*/ 90 w 103"/>
                  <a:gd name="T45" fmla="*/ 312 h 313"/>
                  <a:gd name="T46" fmla="*/ 69 w 103"/>
                  <a:gd name="T47" fmla="*/ 292 h 313"/>
                  <a:gd name="T48" fmla="*/ 76 w 103"/>
                  <a:gd name="T49" fmla="*/ 280 h 313"/>
                  <a:gd name="T50" fmla="*/ 78 w 103"/>
                  <a:gd name="T51" fmla="*/ 266 h 313"/>
                  <a:gd name="T52" fmla="*/ 81 w 103"/>
                  <a:gd name="T53" fmla="*/ 253 h 313"/>
                  <a:gd name="T54" fmla="*/ 81 w 103"/>
                  <a:gd name="T55" fmla="*/ 240 h 313"/>
                  <a:gd name="T56" fmla="*/ 81 w 103"/>
                  <a:gd name="T57" fmla="*/ 227 h 313"/>
                  <a:gd name="T58" fmla="*/ 76 w 103"/>
                  <a:gd name="T59" fmla="*/ 211 h 313"/>
                  <a:gd name="T60" fmla="*/ 73 w 103"/>
                  <a:gd name="T61" fmla="*/ 202 h 313"/>
                  <a:gd name="T62" fmla="*/ 64 w 103"/>
                  <a:gd name="T63" fmla="*/ 194 h 313"/>
                  <a:gd name="T64" fmla="*/ 55 w 103"/>
                  <a:gd name="T65" fmla="*/ 185 h 313"/>
                  <a:gd name="T66" fmla="*/ 40 w 103"/>
                  <a:gd name="T67" fmla="*/ 169 h 313"/>
                  <a:gd name="T68" fmla="*/ 29 w 103"/>
                  <a:gd name="T69" fmla="*/ 156 h 313"/>
                  <a:gd name="T70" fmla="*/ 23 w 103"/>
                  <a:gd name="T71" fmla="*/ 146 h 313"/>
                  <a:gd name="T72" fmla="*/ 11 w 103"/>
                  <a:gd name="T73" fmla="*/ 127 h 313"/>
                  <a:gd name="T74" fmla="*/ 5 w 103"/>
                  <a:gd name="T75" fmla="*/ 110 h 313"/>
                  <a:gd name="T76" fmla="*/ 3 w 103"/>
                  <a:gd name="T77" fmla="*/ 104 h 313"/>
                  <a:gd name="T78" fmla="*/ 0 w 103"/>
                  <a:gd name="T79" fmla="*/ 85 h 313"/>
                  <a:gd name="T80" fmla="*/ 0 w 103"/>
                  <a:gd name="T81" fmla="*/ 65 h 313"/>
                  <a:gd name="T82" fmla="*/ 3 w 103"/>
                  <a:gd name="T83" fmla="*/ 49 h 313"/>
                  <a:gd name="T84" fmla="*/ 3 w 103"/>
                  <a:gd name="T85" fmla="*/ 36 h 313"/>
                  <a:gd name="T86" fmla="*/ 5 w 103"/>
                  <a:gd name="T87" fmla="*/ 23 h 313"/>
                  <a:gd name="T88" fmla="*/ 8 w 103"/>
                  <a:gd name="T89" fmla="*/ 10 h 313"/>
                  <a:gd name="T90" fmla="*/ 11 w 103"/>
                  <a:gd name="T91" fmla="*/ 0 h 313"/>
                  <a:gd name="T92" fmla="*/ 52 w 103"/>
                  <a:gd name="T93" fmla="*/ 7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3" h="313">
                    <a:moveTo>
                      <a:pt x="52" y="7"/>
                    </a:moveTo>
                    <a:lnTo>
                      <a:pt x="46" y="16"/>
                    </a:lnTo>
                    <a:lnTo>
                      <a:pt x="44" y="26"/>
                    </a:lnTo>
                    <a:lnTo>
                      <a:pt x="37" y="43"/>
                    </a:lnTo>
                    <a:lnTo>
                      <a:pt x="29" y="65"/>
                    </a:lnTo>
                    <a:lnTo>
                      <a:pt x="26" y="78"/>
                    </a:lnTo>
                    <a:lnTo>
                      <a:pt x="23" y="97"/>
                    </a:lnTo>
                    <a:lnTo>
                      <a:pt x="23" y="110"/>
                    </a:lnTo>
                    <a:lnTo>
                      <a:pt x="23" y="121"/>
                    </a:lnTo>
                    <a:lnTo>
                      <a:pt x="23" y="134"/>
                    </a:lnTo>
                    <a:lnTo>
                      <a:pt x="29" y="140"/>
                    </a:lnTo>
                    <a:lnTo>
                      <a:pt x="37" y="153"/>
                    </a:lnTo>
                    <a:lnTo>
                      <a:pt x="46" y="166"/>
                    </a:lnTo>
                    <a:lnTo>
                      <a:pt x="58" y="178"/>
                    </a:lnTo>
                    <a:lnTo>
                      <a:pt x="78" y="202"/>
                    </a:lnTo>
                    <a:lnTo>
                      <a:pt x="90" y="218"/>
                    </a:lnTo>
                    <a:lnTo>
                      <a:pt x="96" y="231"/>
                    </a:lnTo>
                    <a:lnTo>
                      <a:pt x="98" y="240"/>
                    </a:lnTo>
                    <a:lnTo>
                      <a:pt x="98" y="256"/>
                    </a:lnTo>
                    <a:lnTo>
                      <a:pt x="102" y="266"/>
                    </a:lnTo>
                    <a:lnTo>
                      <a:pt x="98" y="280"/>
                    </a:lnTo>
                    <a:lnTo>
                      <a:pt x="96" y="299"/>
                    </a:lnTo>
                    <a:lnTo>
                      <a:pt x="90" y="312"/>
                    </a:lnTo>
                    <a:lnTo>
                      <a:pt x="69" y="292"/>
                    </a:lnTo>
                    <a:lnTo>
                      <a:pt x="76" y="280"/>
                    </a:lnTo>
                    <a:lnTo>
                      <a:pt x="78" y="266"/>
                    </a:lnTo>
                    <a:lnTo>
                      <a:pt x="81" y="253"/>
                    </a:lnTo>
                    <a:lnTo>
                      <a:pt x="81" y="240"/>
                    </a:lnTo>
                    <a:lnTo>
                      <a:pt x="81" y="227"/>
                    </a:lnTo>
                    <a:lnTo>
                      <a:pt x="76" y="211"/>
                    </a:lnTo>
                    <a:lnTo>
                      <a:pt x="73" y="202"/>
                    </a:lnTo>
                    <a:lnTo>
                      <a:pt x="64" y="194"/>
                    </a:lnTo>
                    <a:lnTo>
                      <a:pt x="55" y="185"/>
                    </a:lnTo>
                    <a:lnTo>
                      <a:pt x="40" y="169"/>
                    </a:lnTo>
                    <a:lnTo>
                      <a:pt x="29" y="156"/>
                    </a:lnTo>
                    <a:lnTo>
                      <a:pt x="23" y="146"/>
                    </a:lnTo>
                    <a:lnTo>
                      <a:pt x="11" y="127"/>
                    </a:lnTo>
                    <a:lnTo>
                      <a:pt x="5" y="110"/>
                    </a:lnTo>
                    <a:lnTo>
                      <a:pt x="3" y="104"/>
                    </a:lnTo>
                    <a:lnTo>
                      <a:pt x="0" y="85"/>
                    </a:lnTo>
                    <a:lnTo>
                      <a:pt x="0" y="65"/>
                    </a:lnTo>
                    <a:lnTo>
                      <a:pt x="3" y="49"/>
                    </a:lnTo>
                    <a:lnTo>
                      <a:pt x="3" y="36"/>
                    </a:lnTo>
                    <a:lnTo>
                      <a:pt x="5" y="23"/>
                    </a:lnTo>
                    <a:lnTo>
                      <a:pt x="8" y="10"/>
                    </a:lnTo>
                    <a:lnTo>
                      <a:pt x="11" y="0"/>
                    </a:lnTo>
                    <a:lnTo>
                      <a:pt x="52" y="7"/>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2" name="Freeform 58"/>
              <p:cNvSpPr>
                <a:spLocks/>
              </p:cNvSpPr>
              <p:nvPr/>
            </p:nvSpPr>
            <p:spPr bwMode="ltGray">
              <a:xfrm>
                <a:off x="1045" y="3906"/>
                <a:ext cx="104" cy="309"/>
              </a:xfrm>
              <a:custGeom>
                <a:avLst/>
                <a:gdLst>
                  <a:gd name="T0" fmla="*/ 53 w 104"/>
                  <a:gd name="T1" fmla="*/ 6 h 309"/>
                  <a:gd name="T2" fmla="*/ 51 w 104"/>
                  <a:gd name="T3" fmla="*/ 16 h 309"/>
                  <a:gd name="T4" fmla="*/ 47 w 104"/>
                  <a:gd name="T5" fmla="*/ 16 h 309"/>
                  <a:gd name="T6" fmla="*/ 44 w 104"/>
                  <a:gd name="T7" fmla="*/ 22 h 309"/>
                  <a:gd name="T8" fmla="*/ 39 w 104"/>
                  <a:gd name="T9" fmla="*/ 42 h 309"/>
                  <a:gd name="T10" fmla="*/ 29 w 104"/>
                  <a:gd name="T11" fmla="*/ 65 h 309"/>
                  <a:gd name="T12" fmla="*/ 27 w 104"/>
                  <a:gd name="T13" fmla="*/ 77 h 309"/>
                  <a:gd name="T14" fmla="*/ 24 w 104"/>
                  <a:gd name="T15" fmla="*/ 97 h 309"/>
                  <a:gd name="T16" fmla="*/ 24 w 104"/>
                  <a:gd name="T17" fmla="*/ 106 h 309"/>
                  <a:gd name="T18" fmla="*/ 24 w 104"/>
                  <a:gd name="T19" fmla="*/ 120 h 309"/>
                  <a:gd name="T20" fmla="*/ 27 w 104"/>
                  <a:gd name="T21" fmla="*/ 130 h 309"/>
                  <a:gd name="T22" fmla="*/ 29 w 104"/>
                  <a:gd name="T23" fmla="*/ 139 h 309"/>
                  <a:gd name="T24" fmla="*/ 39 w 104"/>
                  <a:gd name="T25" fmla="*/ 149 h 309"/>
                  <a:gd name="T26" fmla="*/ 47 w 104"/>
                  <a:gd name="T27" fmla="*/ 162 h 309"/>
                  <a:gd name="T28" fmla="*/ 59 w 104"/>
                  <a:gd name="T29" fmla="*/ 178 h 309"/>
                  <a:gd name="T30" fmla="*/ 80 w 104"/>
                  <a:gd name="T31" fmla="*/ 201 h 309"/>
                  <a:gd name="T32" fmla="*/ 91 w 104"/>
                  <a:gd name="T33" fmla="*/ 217 h 309"/>
                  <a:gd name="T34" fmla="*/ 97 w 104"/>
                  <a:gd name="T35" fmla="*/ 227 h 309"/>
                  <a:gd name="T36" fmla="*/ 100 w 104"/>
                  <a:gd name="T37" fmla="*/ 239 h 309"/>
                  <a:gd name="T38" fmla="*/ 103 w 104"/>
                  <a:gd name="T39" fmla="*/ 252 h 309"/>
                  <a:gd name="T40" fmla="*/ 103 w 104"/>
                  <a:gd name="T41" fmla="*/ 265 h 309"/>
                  <a:gd name="T42" fmla="*/ 100 w 104"/>
                  <a:gd name="T43" fmla="*/ 279 h 309"/>
                  <a:gd name="T44" fmla="*/ 97 w 104"/>
                  <a:gd name="T45" fmla="*/ 295 h 309"/>
                  <a:gd name="T46" fmla="*/ 91 w 104"/>
                  <a:gd name="T47" fmla="*/ 308 h 309"/>
                  <a:gd name="T48" fmla="*/ 71 w 104"/>
                  <a:gd name="T49" fmla="*/ 288 h 309"/>
                  <a:gd name="T50" fmla="*/ 76 w 104"/>
                  <a:gd name="T51" fmla="*/ 279 h 309"/>
                  <a:gd name="T52" fmla="*/ 80 w 104"/>
                  <a:gd name="T53" fmla="*/ 262 h 309"/>
                  <a:gd name="T54" fmla="*/ 83 w 104"/>
                  <a:gd name="T55" fmla="*/ 252 h 309"/>
                  <a:gd name="T56" fmla="*/ 83 w 104"/>
                  <a:gd name="T57" fmla="*/ 236 h 309"/>
                  <a:gd name="T58" fmla="*/ 83 w 104"/>
                  <a:gd name="T59" fmla="*/ 227 h 309"/>
                  <a:gd name="T60" fmla="*/ 76 w 104"/>
                  <a:gd name="T61" fmla="*/ 211 h 309"/>
                  <a:gd name="T62" fmla="*/ 74 w 104"/>
                  <a:gd name="T63" fmla="*/ 201 h 309"/>
                  <a:gd name="T64" fmla="*/ 68 w 104"/>
                  <a:gd name="T65" fmla="*/ 190 h 309"/>
                  <a:gd name="T66" fmla="*/ 56 w 104"/>
                  <a:gd name="T67" fmla="*/ 181 h 309"/>
                  <a:gd name="T68" fmla="*/ 41 w 104"/>
                  <a:gd name="T69" fmla="*/ 168 h 309"/>
                  <a:gd name="T70" fmla="*/ 29 w 104"/>
                  <a:gd name="T71" fmla="*/ 155 h 309"/>
                  <a:gd name="T72" fmla="*/ 24 w 104"/>
                  <a:gd name="T73" fmla="*/ 146 h 309"/>
                  <a:gd name="T74" fmla="*/ 12 w 104"/>
                  <a:gd name="T75" fmla="*/ 126 h 309"/>
                  <a:gd name="T76" fmla="*/ 6 w 104"/>
                  <a:gd name="T77" fmla="*/ 109 h 309"/>
                  <a:gd name="T78" fmla="*/ 3 w 104"/>
                  <a:gd name="T79" fmla="*/ 100 h 309"/>
                  <a:gd name="T80" fmla="*/ 0 w 104"/>
                  <a:gd name="T81" fmla="*/ 84 h 309"/>
                  <a:gd name="T82" fmla="*/ 0 w 104"/>
                  <a:gd name="T83" fmla="*/ 61 h 309"/>
                  <a:gd name="T84" fmla="*/ 3 w 104"/>
                  <a:gd name="T85" fmla="*/ 49 h 309"/>
                  <a:gd name="T86" fmla="*/ 6 w 104"/>
                  <a:gd name="T87" fmla="*/ 35 h 309"/>
                  <a:gd name="T88" fmla="*/ 6 w 104"/>
                  <a:gd name="T89" fmla="*/ 22 h 309"/>
                  <a:gd name="T90" fmla="*/ 9 w 104"/>
                  <a:gd name="T91" fmla="*/ 9 h 309"/>
                  <a:gd name="T92" fmla="*/ 15 w 104"/>
                  <a:gd name="T93" fmla="*/ 0 h 309"/>
                  <a:gd name="T94" fmla="*/ 53 w 104"/>
                  <a:gd name="T95" fmla="*/ 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309">
                    <a:moveTo>
                      <a:pt x="53" y="6"/>
                    </a:moveTo>
                    <a:lnTo>
                      <a:pt x="51" y="16"/>
                    </a:lnTo>
                    <a:lnTo>
                      <a:pt x="47" y="16"/>
                    </a:lnTo>
                    <a:lnTo>
                      <a:pt x="44" y="22"/>
                    </a:lnTo>
                    <a:lnTo>
                      <a:pt x="39" y="42"/>
                    </a:lnTo>
                    <a:lnTo>
                      <a:pt x="29" y="65"/>
                    </a:lnTo>
                    <a:lnTo>
                      <a:pt x="27" y="77"/>
                    </a:lnTo>
                    <a:lnTo>
                      <a:pt x="24" y="97"/>
                    </a:lnTo>
                    <a:lnTo>
                      <a:pt x="24" y="106"/>
                    </a:lnTo>
                    <a:lnTo>
                      <a:pt x="24" y="120"/>
                    </a:lnTo>
                    <a:lnTo>
                      <a:pt x="27" y="130"/>
                    </a:lnTo>
                    <a:lnTo>
                      <a:pt x="29" y="139"/>
                    </a:lnTo>
                    <a:lnTo>
                      <a:pt x="39" y="149"/>
                    </a:lnTo>
                    <a:lnTo>
                      <a:pt x="47" y="162"/>
                    </a:lnTo>
                    <a:lnTo>
                      <a:pt x="59" y="178"/>
                    </a:lnTo>
                    <a:lnTo>
                      <a:pt x="80" y="201"/>
                    </a:lnTo>
                    <a:lnTo>
                      <a:pt x="91" y="217"/>
                    </a:lnTo>
                    <a:lnTo>
                      <a:pt x="97" y="227"/>
                    </a:lnTo>
                    <a:lnTo>
                      <a:pt x="100" y="239"/>
                    </a:lnTo>
                    <a:lnTo>
                      <a:pt x="103" y="252"/>
                    </a:lnTo>
                    <a:lnTo>
                      <a:pt x="103" y="265"/>
                    </a:lnTo>
                    <a:lnTo>
                      <a:pt x="100" y="279"/>
                    </a:lnTo>
                    <a:lnTo>
                      <a:pt x="97" y="295"/>
                    </a:lnTo>
                    <a:lnTo>
                      <a:pt x="91" y="308"/>
                    </a:lnTo>
                    <a:lnTo>
                      <a:pt x="71" y="288"/>
                    </a:lnTo>
                    <a:lnTo>
                      <a:pt x="76" y="279"/>
                    </a:lnTo>
                    <a:lnTo>
                      <a:pt x="80" y="262"/>
                    </a:lnTo>
                    <a:lnTo>
                      <a:pt x="83" y="252"/>
                    </a:lnTo>
                    <a:lnTo>
                      <a:pt x="83" y="236"/>
                    </a:lnTo>
                    <a:lnTo>
                      <a:pt x="83" y="227"/>
                    </a:lnTo>
                    <a:lnTo>
                      <a:pt x="76" y="211"/>
                    </a:lnTo>
                    <a:lnTo>
                      <a:pt x="74" y="201"/>
                    </a:lnTo>
                    <a:lnTo>
                      <a:pt x="68" y="190"/>
                    </a:lnTo>
                    <a:lnTo>
                      <a:pt x="56" y="181"/>
                    </a:lnTo>
                    <a:lnTo>
                      <a:pt x="41" y="168"/>
                    </a:lnTo>
                    <a:lnTo>
                      <a:pt x="29" y="155"/>
                    </a:lnTo>
                    <a:lnTo>
                      <a:pt x="24" y="146"/>
                    </a:lnTo>
                    <a:lnTo>
                      <a:pt x="12" y="126"/>
                    </a:lnTo>
                    <a:lnTo>
                      <a:pt x="6" y="109"/>
                    </a:lnTo>
                    <a:lnTo>
                      <a:pt x="3" y="100"/>
                    </a:lnTo>
                    <a:lnTo>
                      <a:pt x="0" y="84"/>
                    </a:lnTo>
                    <a:lnTo>
                      <a:pt x="0" y="61"/>
                    </a:lnTo>
                    <a:lnTo>
                      <a:pt x="3" y="49"/>
                    </a:lnTo>
                    <a:lnTo>
                      <a:pt x="6" y="35"/>
                    </a:lnTo>
                    <a:lnTo>
                      <a:pt x="6" y="22"/>
                    </a:lnTo>
                    <a:lnTo>
                      <a:pt x="9" y="9"/>
                    </a:lnTo>
                    <a:lnTo>
                      <a:pt x="15" y="0"/>
                    </a:lnTo>
                    <a:lnTo>
                      <a:pt x="53"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3" name="Freeform 59"/>
              <p:cNvSpPr>
                <a:spLocks/>
              </p:cNvSpPr>
              <p:nvPr/>
            </p:nvSpPr>
            <p:spPr bwMode="ltGray">
              <a:xfrm>
                <a:off x="3307" y="0"/>
                <a:ext cx="102" cy="312"/>
              </a:xfrm>
              <a:custGeom>
                <a:avLst/>
                <a:gdLst>
                  <a:gd name="T0" fmla="*/ 52 w 102"/>
                  <a:gd name="T1" fmla="*/ 7 h 312"/>
                  <a:gd name="T2" fmla="*/ 50 w 102"/>
                  <a:gd name="T3" fmla="*/ 16 h 312"/>
                  <a:gd name="T4" fmla="*/ 46 w 102"/>
                  <a:gd name="T5" fmla="*/ 16 h 312"/>
                  <a:gd name="T6" fmla="*/ 46 w 102"/>
                  <a:gd name="T7" fmla="*/ 26 h 312"/>
                  <a:gd name="T8" fmla="*/ 38 w 102"/>
                  <a:gd name="T9" fmla="*/ 43 h 312"/>
                  <a:gd name="T10" fmla="*/ 32 w 102"/>
                  <a:gd name="T11" fmla="*/ 65 h 312"/>
                  <a:gd name="T12" fmla="*/ 26 w 102"/>
                  <a:gd name="T13" fmla="*/ 78 h 312"/>
                  <a:gd name="T14" fmla="*/ 23 w 102"/>
                  <a:gd name="T15" fmla="*/ 97 h 312"/>
                  <a:gd name="T16" fmla="*/ 23 w 102"/>
                  <a:gd name="T17" fmla="*/ 110 h 312"/>
                  <a:gd name="T18" fmla="*/ 23 w 102"/>
                  <a:gd name="T19" fmla="*/ 121 h 312"/>
                  <a:gd name="T20" fmla="*/ 26 w 102"/>
                  <a:gd name="T21" fmla="*/ 130 h 312"/>
                  <a:gd name="T22" fmla="*/ 29 w 102"/>
                  <a:gd name="T23" fmla="*/ 140 h 312"/>
                  <a:gd name="T24" fmla="*/ 38 w 102"/>
                  <a:gd name="T25" fmla="*/ 153 h 312"/>
                  <a:gd name="T26" fmla="*/ 46 w 102"/>
                  <a:gd name="T27" fmla="*/ 162 h 312"/>
                  <a:gd name="T28" fmla="*/ 58 w 102"/>
                  <a:gd name="T29" fmla="*/ 178 h 312"/>
                  <a:gd name="T30" fmla="*/ 78 w 102"/>
                  <a:gd name="T31" fmla="*/ 202 h 312"/>
                  <a:gd name="T32" fmla="*/ 89 w 102"/>
                  <a:gd name="T33" fmla="*/ 218 h 312"/>
                  <a:gd name="T34" fmla="*/ 96 w 102"/>
                  <a:gd name="T35" fmla="*/ 227 h 312"/>
                  <a:gd name="T36" fmla="*/ 98 w 102"/>
                  <a:gd name="T37" fmla="*/ 240 h 312"/>
                  <a:gd name="T38" fmla="*/ 101 w 102"/>
                  <a:gd name="T39" fmla="*/ 253 h 312"/>
                  <a:gd name="T40" fmla="*/ 101 w 102"/>
                  <a:gd name="T41" fmla="*/ 269 h 312"/>
                  <a:gd name="T42" fmla="*/ 98 w 102"/>
                  <a:gd name="T43" fmla="*/ 279 h 312"/>
                  <a:gd name="T44" fmla="*/ 96 w 102"/>
                  <a:gd name="T45" fmla="*/ 295 h 312"/>
                  <a:gd name="T46" fmla="*/ 89 w 102"/>
                  <a:gd name="T47" fmla="*/ 311 h 312"/>
                  <a:gd name="T48" fmla="*/ 69 w 102"/>
                  <a:gd name="T49" fmla="*/ 292 h 312"/>
                  <a:gd name="T50" fmla="*/ 75 w 102"/>
                  <a:gd name="T51" fmla="*/ 279 h 312"/>
                  <a:gd name="T52" fmla="*/ 78 w 102"/>
                  <a:gd name="T53" fmla="*/ 266 h 312"/>
                  <a:gd name="T54" fmla="*/ 81 w 102"/>
                  <a:gd name="T55" fmla="*/ 253 h 312"/>
                  <a:gd name="T56" fmla="*/ 81 w 102"/>
                  <a:gd name="T57" fmla="*/ 237 h 312"/>
                  <a:gd name="T58" fmla="*/ 81 w 102"/>
                  <a:gd name="T59" fmla="*/ 227 h 312"/>
                  <a:gd name="T60" fmla="*/ 75 w 102"/>
                  <a:gd name="T61" fmla="*/ 211 h 312"/>
                  <a:gd name="T62" fmla="*/ 72 w 102"/>
                  <a:gd name="T63" fmla="*/ 202 h 312"/>
                  <a:gd name="T64" fmla="*/ 67 w 102"/>
                  <a:gd name="T65" fmla="*/ 191 h 312"/>
                  <a:gd name="T66" fmla="*/ 55 w 102"/>
                  <a:gd name="T67" fmla="*/ 181 h 312"/>
                  <a:gd name="T68" fmla="*/ 41 w 102"/>
                  <a:gd name="T69" fmla="*/ 169 h 312"/>
                  <a:gd name="T70" fmla="*/ 29 w 102"/>
                  <a:gd name="T71" fmla="*/ 156 h 312"/>
                  <a:gd name="T72" fmla="*/ 23 w 102"/>
                  <a:gd name="T73" fmla="*/ 146 h 312"/>
                  <a:gd name="T74" fmla="*/ 14 w 102"/>
                  <a:gd name="T75" fmla="*/ 127 h 312"/>
                  <a:gd name="T76" fmla="*/ 6 w 102"/>
                  <a:gd name="T77" fmla="*/ 110 h 312"/>
                  <a:gd name="T78" fmla="*/ 3 w 102"/>
                  <a:gd name="T79" fmla="*/ 104 h 312"/>
                  <a:gd name="T80" fmla="*/ 0 w 102"/>
                  <a:gd name="T81" fmla="*/ 84 h 312"/>
                  <a:gd name="T82" fmla="*/ 0 w 102"/>
                  <a:gd name="T83" fmla="*/ 62 h 312"/>
                  <a:gd name="T84" fmla="*/ 3 w 102"/>
                  <a:gd name="T85" fmla="*/ 49 h 312"/>
                  <a:gd name="T86" fmla="*/ 6 w 102"/>
                  <a:gd name="T87" fmla="*/ 35 h 312"/>
                  <a:gd name="T88" fmla="*/ 6 w 102"/>
                  <a:gd name="T89" fmla="*/ 23 h 312"/>
                  <a:gd name="T90" fmla="*/ 9 w 102"/>
                  <a:gd name="T91" fmla="*/ 10 h 312"/>
                  <a:gd name="T92" fmla="*/ 14 w 102"/>
                  <a:gd name="T93" fmla="*/ 0 h 312"/>
                  <a:gd name="T94" fmla="*/ 52 w 102"/>
                  <a:gd name="T95" fmla="*/ 7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 h="312">
                    <a:moveTo>
                      <a:pt x="52" y="7"/>
                    </a:moveTo>
                    <a:lnTo>
                      <a:pt x="50" y="16"/>
                    </a:lnTo>
                    <a:lnTo>
                      <a:pt x="46" y="16"/>
                    </a:lnTo>
                    <a:lnTo>
                      <a:pt x="46" y="26"/>
                    </a:lnTo>
                    <a:lnTo>
                      <a:pt x="38" y="43"/>
                    </a:lnTo>
                    <a:lnTo>
                      <a:pt x="32" y="65"/>
                    </a:lnTo>
                    <a:lnTo>
                      <a:pt x="26" y="78"/>
                    </a:lnTo>
                    <a:lnTo>
                      <a:pt x="23" y="97"/>
                    </a:lnTo>
                    <a:lnTo>
                      <a:pt x="23" y="110"/>
                    </a:lnTo>
                    <a:lnTo>
                      <a:pt x="23" y="121"/>
                    </a:lnTo>
                    <a:lnTo>
                      <a:pt x="26" y="130"/>
                    </a:lnTo>
                    <a:lnTo>
                      <a:pt x="29" y="140"/>
                    </a:lnTo>
                    <a:lnTo>
                      <a:pt x="38" y="153"/>
                    </a:lnTo>
                    <a:lnTo>
                      <a:pt x="46" y="162"/>
                    </a:lnTo>
                    <a:lnTo>
                      <a:pt x="58" y="178"/>
                    </a:lnTo>
                    <a:lnTo>
                      <a:pt x="78" y="202"/>
                    </a:lnTo>
                    <a:lnTo>
                      <a:pt x="89" y="218"/>
                    </a:lnTo>
                    <a:lnTo>
                      <a:pt x="96" y="227"/>
                    </a:lnTo>
                    <a:lnTo>
                      <a:pt x="98" y="240"/>
                    </a:lnTo>
                    <a:lnTo>
                      <a:pt x="101" y="253"/>
                    </a:lnTo>
                    <a:lnTo>
                      <a:pt x="101" y="269"/>
                    </a:lnTo>
                    <a:lnTo>
                      <a:pt x="98" y="279"/>
                    </a:lnTo>
                    <a:lnTo>
                      <a:pt x="96" y="295"/>
                    </a:lnTo>
                    <a:lnTo>
                      <a:pt x="89" y="311"/>
                    </a:lnTo>
                    <a:lnTo>
                      <a:pt x="69" y="292"/>
                    </a:lnTo>
                    <a:lnTo>
                      <a:pt x="75" y="279"/>
                    </a:lnTo>
                    <a:lnTo>
                      <a:pt x="78" y="266"/>
                    </a:lnTo>
                    <a:lnTo>
                      <a:pt x="81" y="253"/>
                    </a:lnTo>
                    <a:lnTo>
                      <a:pt x="81" y="237"/>
                    </a:lnTo>
                    <a:lnTo>
                      <a:pt x="81" y="227"/>
                    </a:lnTo>
                    <a:lnTo>
                      <a:pt x="75" y="211"/>
                    </a:lnTo>
                    <a:lnTo>
                      <a:pt x="72" y="202"/>
                    </a:lnTo>
                    <a:lnTo>
                      <a:pt x="67" y="191"/>
                    </a:lnTo>
                    <a:lnTo>
                      <a:pt x="55" y="181"/>
                    </a:lnTo>
                    <a:lnTo>
                      <a:pt x="41" y="169"/>
                    </a:lnTo>
                    <a:lnTo>
                      <a:pt x="29" y="156"/>
                    </a:lnTo>
                    <a:lnTo>
                      <a:pt x="23" y="146"/>
                    </a:lnTo>
                    <a:lnTo>
                      <a:pt x="14" y="127"/>
                    </a:lnTo>
                    <a:lnTo>
                      <a:pt x="6" y="110"/>
                    </a:lnTo>
                    <a:lnTo>
                      <a:pt x="3" y="104"/>
                    </a:lnTo>
                    <a:lnTo>
                      <a:pt x="0" y="84"/>
                    </a:lnTo>
                    <a:lnTo>
                      <a:pt x="0" y="62"/>
                    </a:lnTo>
                    <a:lnTo>
                      <a:pt x="3" y="49"/>
                    </a:lnTo>
                    <a:lnTo>
                      <a:pt x="6" y="35"/>
                    </a:lnTo>
                    <a:lnTo>
                      <a:pt x="6" y="23"/>
                    </a:lnTo>
                    <a:lnTo>
                      <a:pt x="9" y="10"/>
                    </a:lnTo>
                    <a:lnTo>
                      <a:pt x="14" y="0"/>
                    </a:lnTo>
                    <a:lnTo>
                      <a:pt x="52" y="7"/>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4" name="Freeform 60"/>
              <p:cNvSpPr>
                <a:spLocks/>
              </p:cNvSpPr>
              <p:nvPr/>
            </p:nvSpPr>
            <p:spPr bwMode="ltGray">
              <a:xfrm>
                <a:off x="2412" y="3901"/>
                <a:ext cx="58" cy="102"/>
              </a:xfrm>
              <a:custGeom>
                <a:avLst/>
                <a:gdLst>
                  <a:gd name="T0" fmla="*/ 16 w 58"/>
                  <a:gd name="T1" fmla="*/ 101 h 102"/>
                  <a:gd name="T2" fmla="*/ 0 w 58"/>
                  <a:gd name="T3" fmla="*/ 0 h 102"/>
                  <a:gd name="T4" fmla="*/ 57 w 58"/>
                  <a:gd name="T5" fmla="*/ 52 h 102"/>
                  <a:gd name="T6" fmla="*/ 16 w 58"/>
                  <a:gd name="T7" fmla="*/ 101 h 102"/>
                </a:gdLst>
                <a:ahLst/>
                <a:cxnLst>
                  <a:cxn ang="0">
                    <a:pos x="T0" y="T1"/>
                  </a:cxn>
                  <a:cxn ang="0">
                    <a:pos x="T2" y="T3"/>
                  </a:cxn>
                  <a:cxn ang="0">
                    <a:pos x="T4" y="T5"/>
                  </a:cxn>
                  <a:cxn ang="0">
                    <a:pos x="T6" y="T7"/>
                  </a:cxn>
                </a:cxnLst>
                <a:rect l="0" t="0" r="r" b="b"/>
                <a:pathLst>
                  <a:path w="58" h="102">
                    <a:moveTo>
                      <a:pt x="16" y="101"/>
                    </a:moveTo>
                    <a:lnTo>
                      <a:pt x="0" y="0"/>
                    </a:lnTo>
                    <a:lnTo>
                      <a:pt x="57" y="52"/>
                    </a:lnTo>
                    <a:lnTo>
                      <a:pt x="16"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5" name="Freeform 61"/>
              <p:cNvSpPr>
                <a:spLocks/>
              </p:cNvSpPr>
              <p:nvPr/>
            </p:nvSpPr>
            <p:spPr bwMode="ltGray">
              <a:xfrm>
                <a:off x="2972" y="63"/>
                <a:ext cx="56" cy="102"/>
              </a:xfrm>
              <a:custGeom>
                <a:avLst/>
                <a:gdLst>
                  <a:gd name="T0" fmla="*/ 14 w 56"/>
                  <a:gd name="T1" fmla="*/ 101 h 102"/>
                  <a:gd name="T2" fmla="*/ 0 w 56"/>
                  <a:gd name="T3" fmla="*/ 0 h 102"/>
                  <a:gd name="T4" fmla="*/ 55 w 56"/>
                  <a:gd name="T5" fmla="*/ 51 h 102"/>
                  <a:gd name="T6" fmla="*/ 14 w 56"/>
                  <a:gd name="T7" fmla="*/ 101 h 102"/>
                </a:gdLst>
                <a:ahLst/>
                <a:cxnLst>
                  <a:cxn ang="0">
                    <a:pos x="T0" y="T1"/>
                  </a:cxn>
                  <a:cxn ang="0">
                    <a:pos x="T2" y="T3"/>
                  </a:cxn>
                  <a:cxn ang="0">
                    <a:pos x="T4" y="T5"/>
                  </a:cxn>
                  <a:cxn ang="0">
                    <a:pos x="T6" y="T7"/>
                  </a:cxn>
                </a:cxnLst>
                <a:rect l="0" t="0" r="r" b="b"/>
                <a:pathLst>
                  <a:path w="56" h="102">
                    <a:moveTo>
                      <a:pt x="14" y="101"/>
                    </a:moveTo>
                    <a:lnTo>
                      <a:pt x="0" y="0"/>
                    </a:lnTo>
                    <a:lnTo>
                      <a:pt x="55" y="51"/>
                    </a:lnTo>
                    <a:lnTo>
                      <a:pt x="14"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6" name="Freeform 62"/>
              <p:cNvSpPr>
                <a:spLocks/>
              </p:cNvSpPr>
              <p:nvPr/>
            </p:nvSpPr>
            <p:spPr bwMode="ltGray">
              <a:xfrm>
                <a:off x="212" y="884"/>
                <a:ext cx="59" cy="101"/>
              </a:xfrm>
              <a:custGeom>
                <a:avLst/>
                <a:gdLst>
                  <a:gd name="T0" fmla="*/ 16 w 59"/>
                  <a:gd name="T1" fmla="*/ 100 h 101"/>
                  <a:gd name="T2" fmla="*/ 0 w 59"/>
                  <a:gd name="T3" fmla="*/ 0 h 101"/>
                  <a:gd name="T4" fmla="*/ 58 w 59"/>
                  <a:gd name="T5" fmla="*/ 51 h 101"/>
                  <a:gd name="T6" fmla="*/ 16 w 59"/>
                  <a:gd name="T7" fmla="*/ 100 h 101"/>
                </a:gdLst>
                <a:ahLst/>
                <a:cxnLst>
                  <a:cxn ang="0">
                    <a:pos x="T0" y="T1"/>
                  </a:cxn>
                  <a:cxn ang="0">
                    <a:pos x="T2" y="T3"/>
                  </a:cxn>
                  <a:cxn ang="0">
                    <a:pos x="T4" y="T5"/>
                  </a:cxn>
                  <a:cxn ang="0">
                    <a:pos x="T6" y="T7"/>
                  </a:cxn>
                </a:cxnLst>
                <a:rect l="0" t="0" r="r" b="b"/>
                <a:pathLst>
                  <a:path w="59" h="101">
                    <a:moveTo>
                      <a:pt x="16" y="100"/>
                    </a:moveTo>
                    <a:lnTo>
                      <a:pt x="0" y="0"/>
                    </a:lnTo>
                    <a:lnTo>
                      <a:pt x="58" y="51"/>
                    </a:lnTo>
                    <a:lnTo>
                      <a:pt x="16" y="10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7" name="Freeform 63"/>
              <p:cNvSpPr>
                <a:spLocks/>
              </p:cNvSpPr>
              <p:nvPr/>
            </p:nvSpPr>
            <p:spPr bwMode="ltGray">
              <a:xfrm>
                <a:off x="1452" y="115"/>
                <a:ext cx="53" cy="68"/>
              </a:xfrm>
              <a:custGeom>
                <a:avLst/>
                <a:gdLst>
                  <a:gd name="T0" fmla="*/ 30 w 53"/>
                  <a:gd name="T1" fmla="*/ 0 h 68"/>
                  <a:gd name="T2" fmla="*/ 0 w 53"/>
                  <a:gd name="T3" fmla="*/ 18 h 68"/>
                  <a:gd name="T4" fmla="*/ 14 w 53"/>
                  <a:gd name="T5" fmla="*/ 67 h 68"/>
                  <a:gd name="T6" fmla="*/ 52 w 53"/>
                  <a:gd name="T7" fmla="*/ 42 h 68"/>
                  <a:gd name="T8" fmla="*/ 30 w 53"/>
                  <a:gd name="T9" fmla="*/ 0 h 68"/>
                </a:gdLst>
                <a:ahLst/>
                <a:cxnLst>
                  <a:cxn ang="0">
                    <a:pos x="T0" y="T1"/>
                  </a:cxn>
                  <a:cxn ang="0">
                    <a:pos x="T2" y="T3"/>
                  </a:cxn>
                  <a:cxn ang="0">
                    <a:pos x="T4" y="T5"/>
                  </a:cxn>
                  <a:cxn ang="0">
                    <a:pos x="T6" y="T7"/>
                  </a:cxn>
                  <a:cxn ang="0">
                    <a:pos x="T8" y="T9"/>
                  </a:cxn>
                </a:cxnLst>
                <a:rect l="0" t="0" r="r" b="b"/>
                <a:pathLst>
                  <a:path w="53" h="68">
                    <a:moveTo>
                      <a:pt x="30" y="0"/>
                    </a:moveTo>
                    <a:lnTo>
                      <a:pt x="0" y="18"/>
                    </a:lnTo>
                    <a:lnTo>
                      <a:pt x="14" y="67"/>
                    </a:lnTo>
                    <a:lnTo>
                      <a:pt x="52" y="42"/>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8" name="Freeform 64"/>
              <p:cNvSpPr>
                <a:spLocks/>
              </p:cNvSpPr>
              <p:nvPr/>
            </p:nvSpPr>
            <p:spPr bwMode="ltGray">
              <a:xfrm>
                <a:off x="4571" y="216"/>
                <a:ext cx="55" cy="66"/>
              </a:xfrm>
              <a:custGeom>
                <a:avLst/>
                <a:gdLst>
                  <a:gd name="T0" fmla="*/ 30 w 55"/>
                  <a:gd name="T1" fmla="*/ 0 h 66"/>
                  <a:gd name="T2" fmla="*/ 0 w 55"/>
                  <a:gd name="T3" fmla="*/ 18 h 66"/>
                  <a:gd name="T4" fmla="*/ 16 w 55"/>
                  <a:gd name="T5" fmla="*/ 65 h 66"/>
                  <a:gd name="T6" fmla="*/ 54 w 55"/>
                  <a:gd name="T7" fmla="*/ 42 h 66"/>
                  <a:gd name="T8" fmla="*/ 30 w 55"/>
                  <a:gd name="T9" fmla="*/ 0 h 66"/>
                </a:gdLst>
                <a:ahLst/>
                <a:cxnLst>
                  <a:cxn ang="0">
                    <a:pos x="T0" y="T1"/>
                  </a:cxn>
                  <a:cxn ang="0">
                    <a:pos x="T2" y="T3"/>
                  </a:cxn>
                  <a:cxn ang="0">
                    <a:pos x="T4" y="T5"/>
                  </a:cxn>
                  <a:cxn ang="0">
                    <a:pos x="T6" y="T7"/>
                  </a:cxn>
                  <a:cxn ang="0">
                    <a:pos x="T8" y="T9"/>
                  </a:cxn>
                </a:cxnLst>
                <a:rect l="0" t="0" r="r" b="b"/>
                <a:pathLst>
                  <a:path w="55" h="66">
                    <a:moveTo>
                      <a:pt x="30" y="0"/>
                    </a:moveTo>
                    <a:lnTo>
                      <a:pt x="0" y="18"/>
                    </a:lnTo>
                    <a:lnTo>
                      <a:pt x="16" y="65"/>
                    </a:lnTo>
                    <a:lnTo>
                      <a:pt x="54" y="42"/>
                    </a:lnTo>
                    <a:lnTo>
                      <a:pt x="30"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89" name="Freeform 65"/>
              <p:cNvSpPr>
                <a:spLocks/>
              </p:cNvSpPr>
              <p:nvPr/>
            </p:nvSpPr>
            <p:spPr bwMode="ltGray">
              <a:xfrm>
                <a:off x="5490" y="2335"/>
                <a:ext cx="57" cy="69"/>
              </a:xfrm>
              <a:custGeom>
                <a:avLst/>
                <a:gdLst>
                  <a:gd name="T0" fmla="*/ 31 w 57"/>
                  <a:gd name="T1" fmla="*/ 0 h 69"/>
                  <a:gd name="T2" fmla="*/ 0 w 57"/>
                  <a:gd name="T3" fmla="*/ 21 h 69"/>
                  <a:gd name="T4" fmla="*/ 17 w 57"/>
                  <a:gd name="T5" fmla="*/ 68 h 69"/>
                  <a:gd name="T6" fmla="*/ 56 w 57"/>
                  <a:gd name="T7" fmla="*/ 44 h 69"/>
                  <a:gd name="T8" fmla="*/ 31 w 57"/>
                  <a:gd name="T9" fmla="*/ 0 h 69"/>
                </a:gdLst>
                <a:ahLst/>
                <a:cxnLst>
                  <a:cxn ang="0">
                    <a:pos x="T0" y="T1"/>
                  </a:cxn>
                  <a:cxn ang="0">
                    <a:pos x="T2" y="T3"/>
                  </a:cxn>
                  <a:cxn ang="0">
                    <a:pos x="T4" y="T5"/>
                  </a:cxn>
                  <a:cxn ang="0">
                    <a:pos x="T6" y="T7"/>
                  </a:cxn>
                  <a:cxn ang="0">
                    <a:pos x="T8" y="T9"/>
                  </a:cxn>
                </a:cxnLst>
                <a:rect l="0" t="0" r="r" b="b"/>
                <a:pathLst>
                  <a:path w="57" h="69">
                    <a:moveTo>
                      <a:pt x="31" y="0"/>
                    </a:moveTo>
                    <a:lnTo>
                      <a:pt x="0" y="21"/>
                    </a:lnTo>
                    <a:lnTo>
                      <a:pt x="17" y="68"/>
                    </a:lnTo>
                    <a:lnTo>
                      <a:pt x="56" y="44"/>
                    </a:lnTo>
                    <a:lnTo>
                      <a:pt x="3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90" name="Freeform 66"/>
              <p:cNvSpPr>
                <a:spLocks/>
              </p:cNvSpPr>
              <p:nvPr/>
            </p:nvSpPr>
            <p:spPr bwMode="ltGray">
              <a:xfrm>
                <a:off x="5631" y="1402"/>
                <a:ext cx="58" cy="65"/>
              </a:xfrm>
              <a:custGeom>
                <a:avLst/>
                <a:gdLst>
                  <a:gd name="T0" fmla="*/ 31 w 58"/>
                  <a:gd name="T1" fmla="*/ 0 h 65"/>
                  <a:gd name="T2" fmla="*/ 0 w 58"/>
                  <a:gd name="T3" fmla="*/ 17 h 65"/>
                  <a:gd name="T4" fmla="*/ 17 w 58"/>
                  <a:gd name="T5" fmla="*/ 64 h 65"/>
                  <a:gd name="T6" fmla="*/ 57 w 58"/>
                  <a:gd name="T7" fmla="*/ 41 h 65"/>
                  <a:gd name="T8" fmla="*/ 31 w 58"/>
                  <a:gd name="T9" fmla="*/ 0 h 65"/>
                </a:gdLst>
                <a:ahLst/>
                <a:cxnLst>
                  <a:cxn ang="0">
                    <a:pos x="T0" y="T1"/>
                  </a:cxn>
                  <a:cxn ang="0">
                    <a:pos x="T2" y="T3"/>
                  </a:cxn>
                  <a:cxn ang="0">
                    <a:pos x="T4" y="T5"/>
                  </a:cxn>
                  <a:cxn ang="0">
                    <a:pos x="T6" y="T7"/>
                  </a:cxn>
                  <a:cxn ang="0">
                    <a:pos x="T8" y="T9"/>
                  </a:cxn>
                </a:cxnLst>
                <a:rect l="0" t="0" r="r" b="b"/>
                <a:pathLst>
                  <a:path w="58" h="65">
                    <a:moveTo>
                      <a:pt x="31" y="0"/>
                    </a:moveTo>
                    <a:lnTo>
                      <a:pt x="0" y="17"/>
                    </a:lnTo>
                    <a:lnTo>
                      <a:pt x="17" y="64"/>
                    </a:lnTo>
                    <a:lnTo>
                      <a:pt x="57" y="41"/>
                    </a:lnTo>
                    <a:lnTo>
                      <a:pt x="31" y="0"/>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91" name="Freeform 67"/>
              <p:cNvSpPr>
                <a:spLocks/>
              </p:cNvSpPr>
              <p:nvPr/>
            </p:nvSpPr>
            <p:spPr bwMode="ltGray">
              <a:xfrm>
                <a:off x="0" y="1366"/>
                <a:ext cx="60" cy="102"/>
              </a:xfrm>
              <a:custGeom>
                <a:avLst/>
                <a:gdLst>
                  <a:gd name="T0" fmla="*/ 17 w 60"/>
                  <a:gd name="T1" fmla="*/ 101 h 102"/>
                  <a:gd name="T2" fmla="*/ 0 w 60"/>
                  <a:gd name="T3" fmla="*/ 0 h 102"/>
                  <a:gd name="T4" fmla="*/ 59 w 60"/>
                  <a:gd name="T5" fmla="*/ 52 h 102"/>
                  <a:gd name="T6" fmla="*/ 17 w 60"/>
                  <a:gd name="T7" fmla="*/ 101 h 102"/>
                </a:gdLst>
                <a:ahLst/>
                <a:cxnLst>
                  <a:cxn ang="0">
                    <a:pos x="T0" y="T1"/>
                  </a:cxn>
                  <a:cxn ang="0">
                    <a:pos x="T2" y="T3"/>
                  </a:cxn>
                  <a:cxn ang="0">
                    <a:pos x="T4" y="T5"/>
                  </a:cxn>
                  <a:cxn ang="0">
                    <a:pos x="T6" y="T7"/>
                  </a:cxn>
                </a:cxnLst>
                <a:rect l="0" t="0" r="r" b="b"/>
                <a:pathLst>
                  <a:path w="60" h="102">
                    <a:moveTo>
                      <a:pt x="17" y="101"/>
                    </a:moveTo>
                    <a:lnTo>
                      <a:pt x="0" y="0"/>
                    </a:lnTo>
                    <a:lnTo>
                      <a:pt x="59" y="52"/>
                    </a:lnTo>
                    <a:lnTo>
                      <a:pt x="17" y="101"/>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sp>
            <p:nvSpPr>
              <p:cNvPr id="1092" name="Freeform 68"/>
              <p:cNvSpPr>
                <a:spLocks/>
              </p:cNvSpPr>
              <p:nvPr/>
            </p:nvSpPr>
            <p:spPr bwMode="ltGray">
              <a:xfrm>
                <a:off x="196" y="1205"/>
                <a:ext cx="59" cy="105"/>
              </a:xfrm>
              <a:custGeom>
                <a:avLst/>
                <a:gdLst>
                  <a:gd name="T0" fmla="*/ 17 w 59"/>
                  <a:gd name="T1" fmla="*/ 104 h 105"/>
                  <a:gd name="T2" fmla="*/ 0 w 59"/>
                  <a:gd name="T3" fmla="*/ 0 h 105"/>
                  <a:gd name="T4" fmla="*/ 58 w 59"/>
                  <a:gd name="T5" fmla="*/ 54 h 105"/>
                  <a:gd name="T6" fmla="*/ 17 w 59"/>
                  <a:gd name="T7" fmla="*/ 104 h 105"/>
                </a:gdLst>
                <a:ahLst/>
                <a:cxnLst>
                  <a:cxn ang="0">
                    <a:pos x="T0" y="T1"/>
                  </a:cxn>
                  <a:cxn ang="0">
                    <a:pos x="T2" y="T3"/>
                  </a:cxn>
                  <a:cxn ang="0">
                    <a:pos x="T4" y="T5"/>
                  </a:cxn>
                  <a:cxn ang="0">
                    <a:pos x="T6" y="T7"/>
                  </a:cxn>
                </a:cxnLst>
                <a:rect l="0" t="0" r="r" b="b"/>
                <a:pathLst>
                  <a:path w="59" h="105">
                    <a:moveTo>
                      <a:pt x="17" y="104"/>
                    </a:moveTo>
                    <a:lnTo>
                      <a:pt x="0" y="0"/>
                    </a:lnTo>
                    <a:lnTo>
                      <a:pt x="58" y="54"/>
                    </a:lnTo>
                    <a:lnTo>
                      <a:pt x="17" y="104"/>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grpSp>
        <p:sp>
          <p:nvSpPr>
            <p:cNvPr id="1094" name="Freeform 70"/>
            <p:cNvSpPr>
              <a:spLocks/>
            </p:cNvSpPr>
            <p:nvPr/>
          </p:nvSpPr>
          <p:spPr bwMode="ltGray">
            <a:xfrm>
              <a:off x="373" y="786"/>
              <a:ext cx="104" cy="309"/>
            </a:xfrm>
            <a:custGeom>
              <a:avLst/>
              <a:gdLst>
                <a:gd name="T0" fmla="*/ 53 w 104"/>
                <a:gd name="T1" fmla="*/ 6 h 309"/>
                <a:gd name="T2" fmla="*/ 51 w 104"/>
                <a:gd name="T3" fmla="*/ 16 h 309"/>
                <a:gd name="T4" fmla="*/ 47 w 104"/>
                <a:gd name="T5" fmla="*/ 16 h 309"/>
                <a:gd name="T6" fmla="*/ 44 w 104"/>
                <a:gd name="T7" fmla="*/ 22 h 309"/>
                <a:gd name="T8" fmla="*/ 39 w 104"/>
                <a:gd name="T9" fmla="*/ 42 h 309"/>
                <a:gd name="T10" fmla="*/ 29 w 104"/>
                <a:gd name="T11" fmla="*/ 65 h 309"/>
                <a:gd name="T12" fmla="*/ 27 w 104"/>
                <a:gd name="T13" fmla="*/ 77 h 309"/>
                <a:gd name="T14" fmla="*/ 24 w 104"/>
                <a:gd name="T15" fmla="*/ 97 h 309"/>
                <a:gd name="T16" fmla="*/ 24 w 104"/>
                <a:gd name="T17" fmla="*/ 106 h 309"/>
                <a:gd name="T18" fmla="*/ 24 w 104"/>
                <a:gd name="T19" fmla="*/ 120 h 309"/>
                <a:gd name="T20" fmla="*/ 27 w 104"/>
                <a:gd name="T21" fmla="*/ 130 h 309"/>
                <a:gd name="T22" fmla="*/ 29 w 104"/>
                <a:gd name="T23" fmla="*/ 139 h 309"/>
                <a:gd name="T24" fmla="*/ 39 w 104"/>
                <a:gd name="T25" fmla="*/ 149 h 309"/>
                <a:gd name="T26" fmla="*/ 47 w 104"/>
                <a:gd name="T27" fmla="*/ 162 h 309"/>
                <a:gd name="T28" fmla="*/ 59 w 104"/>
                <a:gd name="T29" fmla="*/ 178 h 309"/>
                <a:gd name="T30" fmla="*/ 80 w 104"/>
                <a:gd name="T31" fmla="*/ 201 h 309"/>
                <a:gd name="T32" fmla="*/ 91 w 104"/>
                <a:gd name="T33" fmla="*/ 217 h 309"/>
                <a:gd name="T34" fmla="*/ 97 w 104"/>
                <a:gd name="T35" fmla="*/ 227 h 309"/>
                <a:gd name="T36" fmla="*/ 100 w 104"/>
                <a:gd name="T37" fmla="*/ 239 h 309"/>
                <a:gd name="T38" fmla="*/ 103 w 104"/>
                <a:gd name="T39" fmla="*/ 252 h 309"/>
                <a:gd name="T40" fmla="*/ 103 w 104"/>
                <a:gd name="T41" fmla="*/ 265 h 309"/>
                <a:gd name="T42" fmla="*/ 100 w 104"/>
                <a:gd name="T43" fmla="*/ 279 h 309"/>
                <a:gd name="T44" fmla="*/ 97 w 104"/>
                <a:gd name="T45" fmla="*/ 295 h 309"/>
                <a:gd name="T46" fmla="*/ 91 w 104"/>
                <a:gd name="T47" fmla="*/ 308 h 309"/>
                <a:gd name="T48" fmla="*/ 71 w 104"/>
                <a:gd name="T49" fmla="*/ 288 h 309"/>
                <a:gd name="T50" fmla="*/ 76 w 104"/>
                <a:gd name="T51" fmla="*/ 279 h 309"/>
                <a:gd name="T52" fmla="*/ 80 w 104"/>
                <a:gd name="T53" fmla="*/ 262 h 309"/>
                <a:gd name="T54" fmla="*/ 83 w 104"/>
                <a:gd name="T55" fmla="*/ 252 h 309"/>
                <a:gd name="T56" fmla="*/ 83 w 104"/>
                <a:gd name="T57" fmla="*/ 236 h 309"/>
                <a:gd name="T58" fmla="*/ 83 w 104"/>
                <a:gd name="T59" fmla="*/ 227 h 309"/>
                <a:gd name="T60" fmla="*/ 76 w 104"/>
                <a:gd name="T61" fmla="*/ 211 h 309"/>
                <a:gd name="T62" fmla="*/ 74 w 104"/>
                <a:gd name="T63" fmla="*/ 201 h 309"/>
                <a:gd name="T64" fmla="*/ 68 w 104"/>
                <a:gd name="T65" fmla="*/ 190 h 309"/>
                <a:gd name="T66" fmla="*/ 56 w 104"/>
                <a:gd name="T67" fmla="*/ 181 h 309"/>
                <a:gd name="T68" fmla="*/ 41 w 104"/>
                <a:gd name="T69" fmla="*/ 168 h 309"/>
                <a:gd name="T70" fmla="*/ 29 w 104"/>
                <a:gd name="T71" fmla="*/ 155 h 309"/>
                <a:gd name="T72" fmla="*/ 24 w 104"/>
                <a:gd name="T73" fmla="*/ 146 h 309"/>
                <a:gd name="T74" fmla="*/ 12 w 104"/>
                <a:gd name="T75" fmla="*/ 126 h 309"/>
                <a:gd name="T76" fmla="*/ 6 w 104"/>
                <a:gd name="T77" fmla="*/ 109 h 309"/>
                <a:gd name="T78" fmla="*/ 3 w 104"/>
                <a:gd name="T79" fmla="*/ 100 h 309"/>
                <a:gd name="T80" fmla="*/ 0 w 104"/>
                <a:gd name="T81" fmla="*/ 84 h 309"/>
                <a:gd name="T82" fmla="*/ 0 w 104"/>
                <a:gd name="T83" fmla="*/ 61 h 309"/>
                <a:gd name="T84" fmla="*/ 3 w 104"/>
                <a:gd name="T85" fmla="*/ 49 h 309"/>
                <a:gd name="T86" fmla="*/ 6 w 104"/>
                <a:gd name="T87" fmla="*/ 35 h 309"/>
                <a:gd name="T88" fmla="*/ 6 w 104"/>
                <a:gd name="T89" fmla="*/ 22 h 309"/>
                <a:gd name="T90" fmla="*/ 9 w 104"/>
                <a:gd name="T91" fmla="*/ 9 h 309"/>
                <a:gd name="T92" fmla="*/ 15 w 104"/>
                <a:gd name="T93" fmla="*/ 0 h 309"/>
                <a:gd name="T94" fmla="*/ 53 w 104"/>
                <a:gd name="T95" fmla="*/ 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309">
                  <a:moveTo>
                    <a:pt x="53" y="6"/>
                  </a:moveTo>
                  <a:lnTo>
                    <a:pt x="51" y="16"/>
                  </a:lnTo>
                  <a:lnTo>
                    <a:pt x="47" y="16"/>
                  </a:lnTo>
                  <a:lnTo>
                    <a:pt x="44" y="22"/>
                  </a:lnTo>
                  <a:lnTo>
                    <a:pt x="39" y="42"/>
                  </a:lnTo>
                  <a:lnTo>
                    <a:pt x="29" y="65"/>
                  </a:lnTo>
                  <a:lnTo>
                    <a:pt x="27" y="77"/>
                  </a:lnTo>
                  <a:lnTo>
                    <a:pt x="24" y="97"/>
                  </a:lnTo>
                  <a:lnTo>
                    <a:pt x="24" y="106"/>
                  </a:lnTo>
                  <a:lnTo>
                    <a:pt x="24" y="120"/>
                  </a:lnTo>
                  <a:lnTo>
                    <a:pt x="27" y="130"/>
                  </a:lnTo>
                  <a:lnTo>
                    <a:pt x="29" y="139"/>
                  </a:lnTo>
                  <a:lnTo>
                    <a:pt x="39" y="149"/>
                  </a:lnTo>
                  <a:lnTo>
                    <a:pt x="47" y="162"/>
                  </a:lnTo>
                  <a:lnTo>
                    <a:pt x="59" y="178"/>
                  </a:lnTo>
                  <a:lnTo>
                    <a:pt x="80" y="201"/>
                  </a:lnTo>
                  <a:lnTo>
                    <a:pt x="91" y="217"/>
                  </a:lnTo>
                  <a:lnTo>
                    <a:pt x="97" y="227"/>
                  </a:lnTo>
                  <a:lnTo>
                    <a:pt x="100" y="239"/>
                  </a:lnTo>
                  <a:lnTo>
                    <a:pt x="103" y="252"/>
                  </a:lnTo>
                  <a:lnTo>
                    <a:pt x="103" y="265"/>
                  </a:lnTo>
                  <a:lnTo>
                    <a:pt x="100" y="279"/>
                  </a:lnTo>
                  <a:lnTo>
                    <a:pt x="97" y="295"/>
                  </a:lnTo>
                  <a:lnTo>
                    <a:pt x="91" y="308"/>
                  </a:lnTo>
                  <a:lnTo>
                    <a:pt x="71" y="288"/>
                  </a:lnTo>
                  <a:lnTo>
                    <a:pt x="76" y="279"/>
                  </a:lnTo>
                  <a:lnTo>
                    <a:pt x="80" y="262"/>
                  </a:lnTo>
                  <a:lnTo>
                    <a:pt x="83" y="252"/>
                  </a:lnTo>
                  <a:lnTo>
                    <a:pt x="83" y="236"/>
                  </a:lnTo>
                  <a:lnTo>
                    <a:pt x="83" y="227"/>
                  </a:lnTo>
                  <a:lnTo>
                    <a:pt x="76" y="211"/>
                  </a:lnTo>
                  <a:lnTo>
                    <a:pt x="74" y="201"/>
                  </a:lnTo>
                  <a:lnTo>
                    <a:pt x="68" y="190"/>
                  </a:lnTo>
                  <a:lnTo>
                    <a:pt x="56" y="181"/>
                  </a:lnTo>
                  <a:lnTo>
                    <a:pt x="41" y="168"/>
                  </a:lnTo>
                  <a:lnTo>
                    <a:pt x="29" y="155"/>
                  </a:lnTo>
                  <a:lnTo>
                    <a:pt x="24" y="146"/>
                  </a:lnTo>
                  <a:lnTo>
                    <a:pt x="12" y="126"/>
                  </a:lnTo>
                  <a:lnTo>
                    <a:pt x="6" y="109"/>
                  </a:lnTo>
                  <a:lnTo>
                    <a:pt x="3" y="100"/>
                  </a:lnTo>
                  <a:lnTo>
                    <a:pt x="0" y="84"/>
                  </a:lnTo>
                  <a:lnTo>
                    <a:pt x="0" y="61"/>
                  </a:lnTo>
                  <a:lnTo>
                    <a:pt x="3" y="49"/>
                  </a:lnTo>
                  <a:lnTo>
                    <a:pt x="6" y="35"/>
                  </a:lnTo>
                  <a:lnTo>
                    <a:pt x="6" y="22"/>
                  </a:lnTo>
                  <a:lnTo>
                    <a:pt x="9" y="9"/>
                  </a:lnTo>
                  <a:lnTo>
                    <a:pt x="15" y="0"/>
                  </a:lnTo>
                  <a:lnTo>
                    <a:pt x="53" y="6"/>
                  </a:lnTo>
                </a:path>
              </a:pathLst>
            </a:custGeom>
            <a:solidFill>
              <a:schemeClr val="folHlink"/>
            </a:solidFill>
            <a:ln>
              <a:noFill/>
            </a:ln>
            <a:effectLst>
              <a:outerShdw dist="35921" dir="2700000" algn="ctr" rotWithShape="0">
                <a:schemeClr val="bg2">
                  <a:alpha val="50000"/>
                </a:schemeClr>
              </a:outerShdw>
            </a:effectLst>
            <a:extLst>
              <a:ext uri="{91240B29-F687-4F45-9708-019B960494DF}">
                <a14:hiddenLine xmlns:a14="http://schemas.microsoft.com/office/drawing/2010/main" w="9525" cap="rnd">
                  <a:solidFill>
                    <a:schemeClr val="tx1"/>
                  </a:solidFill>
                  <a:round/>
                  <a:headEnd/>
                  <a:tailEnd/>
                </a14:hiddenLine>
              </a:ext>
            </a:extLst>
          </p:spPr>
          <p:txBody>
            <a:bodyPr/>
            <a:lstStyle/>
            <a:p>
              <a:endParaRPr lang="en-US" sz="1800"/>
            </a:p>
          </p:txBody>
        </p:sp>
      </p:grpSp>
      <p:sp>
        <p:nvSpPr>
          <p:cNvPr id="1096" name="Title"/>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p>
        </p:txBody>
      </p:sp>
      <p:sp>
        <p:nvSpPr>
          <p:cNvPr id="1097" name="Content placeholder"/>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1098" name="Date"/>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a:lvl1pPr>
          </a:lstStyle>
          <a:p>
            <a:endParaRPr lang="en-US" altLang="en-US"/>
          </a:p>
        </p:txBody>
      </p:sp>
      <p:sp>
        <p:nvSpPr>
          <p:cNvPr id="1099" name="Foote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a:lvl1pPr>
          </a:lstStyle>
          <a:p>
            <a:endParaRPr lang="en-US" altLang="en-US"/>
          </a:p>
        </p:txBody>
      </p:sp>
      <p:sp>
        <p:nvSpPr>
          <p:cNvPr id="1100" name="Slide number"/>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a:lvl1pPr>
          </a:lstStyle>
          <a:p>
            <a:fld id="{64D4647A-607E-4AD2-BDBF-5D3D0CE59BFE}" type="slidenum">
              <a:rPr lang="en-US" altLang="en-US"/>
              <a:pPr/>
              <a:t>‹#›</a:t>
            </a:fld>
            <a:endParaRPr lang="en-US" altLang="en-US"/>
          </a:p>
        </p:txBody>
      </p:sp>
    </p:spTree>
    <p:extLst>
      <p:ext uri="{BB962C8B-B14F-4D97-AF65-F5344CB8AC3E}">
        <p14:creationId xmlns:p14="http://schemas.microsoft.com/office/powerpoint/2010/main" val="2499515776"/>
      </p:ext>
    </p:extLst>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hlink"/>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microsoft.com/en-us/store/p/otp-manager/9nblggh6hngn" TargetMode="External"/><Relationship Id="rId3" Type="http://schemas.openxmlformats.org/officeDocument/2006/relationships/hyperlink" Target="https://play.google.com/store/apps/details?id=com.google.android.apps.authenticator2&amp;hl=en" TargetMode="External"/><Relationship Id="rId7" Type="http://schemas.openxmlformats.org/officeDocument/2006/relationships/hyperlink" Target="https://itunes.apple.com/us/app/google-authenticator/id388497605?mt=8" TargetMode="External"/><Relationship Id="rId2" Type="http://schemas.openxmlformats.org/officeDocument/2006/relationships/hyperlink" Target="https://login.gov/help/get-started/authentication-options/" TargetMode="External"/><Relationship Id="rId1" Type="http://schemas.openxmlformats.org/officeDocument/2006/relationships/slideLayout" Target="../slideLayouts/slideLayout2.xml"/><Relationship Id="rId6" Type="http://schemas.openxmlformats.org/officeDocument/2006/relationships/hyperlink" Target="https://1password.com/" TargetMode="External"/><Relationship Id="rId11" Type="http://schemas.openxmlformats.org/officeDocument/2006/relationships/hyperlink" Target="https://secure.login.gov/" TargetMode="External"/><Relationship Id="rId5" Type="http://schemas.openxmlformats.org/officeDocument/2006/relationships/hyperlink" Target="https://lastpass.com/" TargetMode="External"/><Relationship Id="rId10" Type="http://schemas.openxmlformats.org/officeDocument/2006/relationships/hyperlink" Target="https://chrome.google.com/webstore/detail/authenticator/bhghoamapcdpbohphigoooaddinpkbai?hl=en" TargetMode="External"/><Relationship Id="rId4" Type="http://schemas.openxmlformats.org/officeDocument/2006/relationships/hyperlink" Target="https://authy.com/" TargetMode="External"/><Relationship Id="rId9" Type="http://schemas.openxmlformats.org/officeDocument/2006/relationships/hyperlink" Target="https://itunes.apple.com/us/app/otp-manager/id928941247?mt=12"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fsd.gov/gsafsd_sp?id=gsafsd_kb_articles&amp;sys_id=940fd1c81b569d1034b11179bc4bcbe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sam.gov/SA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sd.gov/sys_attachment.do?sys_id=1aab68e51b9ae050d3ab404fe54bcb2f" TargetMode="External"/><Relationship Id="rId2" Type="http://schemas.openxmlformats.org/officeDocument/2006/relationships/hyperlink" Target="https://www.fsd.gov/sys_attachment.do?sys_id=5eab68e51b9ae050d3ab404fe54bcb2d" TargetMode="External"/><Relationship Id="rId1" Type="http://schemas.openxmlformats.org/officeDocument/2006/relationships/slideLayout" Target="../slideLayouts/slideLayout2.xml"/><Relationship Id="rId4" Type="http://schemas.openxmlformats.org/officeDocument/2006/relationships/hyperlink" Target="https://www.fsd.gov/sys_attachment.do?sys_id=d2ab68e51b9ae050d3ab404fe54bcb3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fsd.gov/sys_attachment.do?sys_id=240f95c81b569d1034b11179bc4bcb6a" TargetMode="External"/><Relationship Id="rId2" Type="http://schemas.openxmlformats.org/officeDocument/2006/relationships/hyperlink" Target="https://www.fsd.gov/sys_attachment.do?sys_id=3955c2f61b67d1d06e2dea02f54bcb2b" TargetMode="External"/><Relationship Id="rId1" Type="http://schemas.openxmlformats.org/officeDocument/2006/relationships/slideLayout" Target="../slideLayouts/slideLayout2.xml"/><Relationship Id="rId5" Type="http://schemas.openxmlformats.org/officeDocument/2006/relationships/hyperlink" Target="https://www.google.com/search?q=IAE+stakeholders+sam.gov+registration&amp;rlz=1C1GCEA_enUS1017US1017&amp;oq=IAE+stakeholders+sam.gov+registration&amp;aqs=chrome..69i57.6868j0j7&amp;sourceid=chrome&amp;ie=UTF-8" TargetMode="External"/><Relationship Id="rId4" Type="http://schemas.openxmlformats.org/officeDocument/2006/relationships/hyperlink" Target="https://www.fsd.gov/gsafsd_sp?id=gsafsd_kb_articles&amp;sys_id=cc9408221b221910fe314000f54bcbd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login.gov/help/" TargetMode="External"/><Relationship Id="rId2" Type="http://schemas.openxmlformats.org/officeDocument/2006/relationships/hyperlink" Target="mailto:ncage@nspa.nato.i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ogin.gov/help/" TargetMode="External"/><Relationship Id="rId2" Type="http://schemas.openxmlformats.org/officeDocument/2006/relationships/hyperlink" Target="mailto:ncage@nspa.nato.in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0F9412-7034-42A2-9891-2E053167BF09}"/>
              </a:ext>
            </a:extLst>
          </p:cNvPr>
          <p:cNvSpPr>
            <a:spLocks noGrp="1"/>
          </p:cNvSpPr>
          <p:nvPr>
            <p:ph type="ctrTitle"/>
          </p:nvPr>
        </p:nvSpPr>
        <p:spPr>
          <a:xfrm>
            <a:off x="4162567" y="818984"/>
            <a:ext cx="6714699" cy="3178689"/>
          </a:xfrm>
        </p:spPr>
        <p:txBody>
          <a:bodyPr>
            <a:normAutofit fontScale="90000"/>
          </a:bodyPr>
          <a:lstStyle/>
          <a:p>
            <a:pPr algn="l"/>
            <a:br>
              <a:rPr lang="en-US" sz="4800" dirty="0"/>
            </a:br>
            <a:r>
              <a:rPr lang="en-US" sz="4800" dirty="0">
                <a:solidFill>
                  <a:srgbClr val="FFFFFF"/>
                </a:solidFill>
              </a:rPr>
              <a:t>SAM.gov </a:t>
            </a:r>
            <a:br>
              <a:rPr lang="en-US" sz="4800" dirty="0">
                <a:solidFill>
                  <a:srgbClr val="FFFFFF"/>
                </a:solidFill>
              </a:rPr>
            </a:br>
            <a:r>
              <a:rPr lang="en-US" sz="4800" dirty="0">
                <a:solidFill>
                  <a:srgbClr val="FFFFFF"/>
                </a:solidFill>
              </a:rPr>
              <a:t>for Federal Assistance Applicants/Recipients </a:t>
            </a:r>
            <a:br>
              <a:rPr lang="en-US" sz="4800" dirty="0">
                <a:solidFill>
                  <a:srgbClr val="FFFFFF"/>
                </a:solidFill>
              </a:rPr>
            </a:br>
            <a:endParaRPr lang="en-US" sz="4800" dirty="0">
              <a:solidFill>
                <a:srgbClr val="FFFFFF"/>
              </a:solidFill>
              <a:cs typeface="Calibri Light"/>
            </a:endParaRP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A0D4739B-0475-4AEE-8FEA-D17DA0CE689E}"/>
              </a:ext>
            </a:extLst>
          </p:cNvPr>
          <p:cNvSpPr>
            <a:spLocks noGrp="1"/>
          </p:cNvSpPr>
          <p:nvPr>
            <p:ph type="subTitle" idx="1"/>
          </p:nvPr>
        </p:nvSpPr>
        <p:spPr>
          <a:xfrm>
            <a:off x="4285397" y="4960961"/>
            <a:ext cx="7055893" cy="1078054"/>
          </a:xfrm>
        </p:spPr>
        <p:txBody>
          <a:bodyPr vert="horz" lIns="91440" tIns="45720" rIns="91440" bIns="45720" rtlCol="0" anchor="t">
            <a:normAutofit/>
          </a:bodyPr>
          <a:lstStyle/>
          <a:p>
            <a:pPr algn="l"/>
            <a:r>
              <a:rPr lang="en-US" dirty="0">
                <a:solidFill>
                  <a:srgbClr val="FFFFFF"/>
                </a:solidFill>
                <a:cs typeface="Calibri"/>
              </a:rPr>
              <a:t>December 2022</a:t>
            </a:r>
            <a:endParaRPr lang="en-US" dirty="0">
              <a:solidFill>
                <a:srgbClr val="FFFFFF"/>
              </a:solidFill>
            </a:endParaRPr>
          </a:p>
          <a:p>
            <a:pPr algn="l"/>
            <a:endParaRPr lang="en-US" dirty="0">
              <a:solidFill>
                <a:srgbClr val="FFFFFF"/>
              </a:solidFill>
            </a:endParaRPr>
          </a:p>
        </p:txBody>
      </p:sp>
      <p:sp>
        <p:nvSpPr>
          <p:cNvPr id="4" name="Slide Number Placeholder 3">
            <a:extLst>
              <a:ext uri="{FF2B5EF4-FFF2-40B4-BE49-F238E27FC236}">
                <a16:creationId xmlns:a16="http://schemas.microsoft.com/office/drawing/2014/main" id="{8C4CC992-1F45-4F23-B2F8-23255855E36D}"/>
              </a:ext>
            </a:extLst>
          </p:cNvPr>
          <p:cNvSpPr>
            <a:spLocks noGrp="1"/>
          </p:cNvSpPr>
          <p:nvPr>
            <p:ph type="sldNum" sz="quarter" idx="12"/>
          </p:nvPr>
        </p:nvSpPr>
        <p:spPr/>
        <p:txBody>
          <a:bodyPr/>
          <a:lstStyle/>
          <a:p>
            <a:fld id="{BB659335-E94D-4830-B746-5B4B62C8C012}" type="slidenum">
              <a:rPr lang="en-US" smtClean="0"/>
              <a:t>1</a:t>
            </a:fld>
            <a:endParaRPr lang="en-US"/>
          </a:p>
        </p:txBody>
      </p:sp>
      <p:pic>
        <p:nvPicPr>
          <p:cNvPr id="5" name="Audio 4">
            <a:hlinkClick r:id="" action="ppaction://media"/>
            <a:extLst>
              <a:ext uri="{FF2B5EF4-FFF2-40B4-BE49-F238E27FC236}">
                <a16:creationId xmlns:a16="http://schemas.microsoft.com/office/drawing/2014/main" id="{BCD7578F-B42E-F3DA-B5A8-BA2D08C57B1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05239803"/>
      </p:ext>
    </p:extLst>
  </p:cSld>
  <p:clrMapOvr>
    <a:masterClrMapping/>
  </p:clrMapOvr>
  <mc:AlternateContent xmlns:mc="http://schemas.openxmlformats.org/markup-compatibility/2006" xmlns:p14="http://schemas.microsoft.com/office/powerpoint/2010/main">
    <mc:Choice Requires="p14">
      <p:transition spd="slow" p14:dur="2000" advTm="69667"/>
    </mc:Choice>
    <mc:Fallback xmlns="">
      <p:transition spd="slow" advTm="696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Step 1: SAM.gov landing page </a:t>
            </a:r>
            <a:endParaRPr lang="en-US" dirty="0"/>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810259" y="649480"/>
            <a:ext cx="6555347" cy="5546047"/>
          </a:xfrm>
        </p:spPr>
        <p:txBody>
          <a:bodyPr anchor="ctr">
            <a:normAutofit/>
          </a:bodyPr>
          <a:lstStyle/>
          <a:p>
            <a:pPr marL="0" indent="0">
              <a:buNone/>
            </a:pPr>
            <a:endParaRPr lang="en-US" sz="2000">
              <a:cs typeface="Calibri"/>
            </a:endParaRPr>
          </a:p>
          <a:p>
            <a:pPr>
              <a:buFont typeface="Arial"/>
              <a:buChar char="•"/>
            </a:pPr>
            <a:endParaRPr lang="en-US" sz="2000">
              <a:ea typeface="+mn-lt"/>
              <a:cs typeface="+mn-lt"/>
            </a:endParaRPr>
          </a:p>
          <a:p>
            <a:pPr>
              <a:buFont typeface="Arial"/>
              <a:buChar char="•"/>
            </a:pPr>
            <a:r>
              <a:rPr lang="en-US" sz="2000">
                <a:ea typeface="+mn-lt"/>
                <a:cs typeface="+mn-lt"/>
              </a:rPr>
              <a:t>Applicants must:</a:t>
            </a:r>
          </a:p>
          <a:p>
            <a:pPr marL="971550" lvl="1" indent="-285750">
              <a:buFont typeface="Arial"/>
              <a:buChar char="•"/>
            </a:pPr>
            <a:r>
              <a:rPr lang="en-US" sz="2000">
                <a:ea typeface="+mn-lt"/>
                <a:cs typeface="+mn-lt"/>
              </a:rPr>
              <a:t>Create a login.gov account - only need to do this once</a:t>
            </a:r>
          </a:p>
          <a:p>
            <a:pPr marL="971550" lvl="1" indent="-285750">
              <a:buFont typeface="Arial"/>
              <a:buChar char="•"/>
            </a:pPr>
            <a:r>
              <a:rPr lang="en-US" sz="2000">
                <a:ea typeface="+mn-lt"/>
                <a:cs typeface="+mn-lt"/>
              </a:rPr>
              <a:t>Enter an email </a:t>
            </a:r>
            <a:r>
              <a:rPr lang="en-US" sz="2000" err="1">
                <a:ea typeface="+mn-lt"/>
                <a:cs typeface="+mn-lt"/>
              </a:rPr>
              <a:t>addres</a:t>
            </a:r>
          </a:p>
          <a:p>
            <a:pPr marL="0" indent="0">
              <a:buNone/>
            </a:pPr>
            <a:endParaRPr lang="en-US" sz="2000">
              <a:ea typeface="+mn-lt"/>
              <a:cs typeface="+mn-lt"/>
            </a:endParaRPr>
          </a:p>
          <a:p>
            <a:pPr marL="457200" lvl="1" indent="0">
              <a:buNone/>
            </a:pPr>
            <a:endParaRPr lang="en-US" sz="2000">
              <a:ea typeface="+mn-lt"/>
              <a:cs typeface="+mn-lt"/>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10</a:t>
            </a:fld>
            <a:endParaRPr lang="en-US"/>
          </a:p>
        </p:txBody>
      </p:sp>
      <p:pic>
        <p:nvPicPr>
          <p:cNvPr id="6" name="Picture 5">
            <a:extLst>
              <a:ext uri="{FF2B5EF4-FFF2-40B4-BE49-F238E27FC236}">
                <a16:creationId xmlns:a16="http://schemas.microsoft.com/office/drawing/2014/main" id="{D39C2E35-D95A-7D92-82BC-9AB442EACAE2}"/>
              </a:ext>
            </a:extLst>
          </p:cNvPr>
          <p:cNvPicPr>
            <a:picLocks noChangeAspect="1"/>
          </p:cNvPicPr>
          <p:nvPr/>
        </p:nvPicPr>
        <p:blipFill>
          <a:blip r:embed="rId2"/>
          <a:stretch>
            <a:fillRect/>
          </a:stretch>
        </p:blipFill>
        <p:spPr>
          <a:xfrm>
            <a:off x="4203580" y="1182255"/>
            <a:ext cx="7832407" cy="4747491"/>
          </a:xfrm>
          <a:prstGeom prst="rect">
            <a:avLst/>
          </a:prstGeom>
        </p:spPr>
      </p:pic>
    </p:spTree>
    <p:extLst>
      <p:ext uri="{BB962C8B-B14F-4D97-AF65-F5344CB8AC3E}">
        <p14:creationId xmlns:p14="http://schemas.microsoft.com/office/powerpoint/2010/main" val="2503490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Step 1: Login.gov</a:t>
            </a:r>
            <a:br>
              <a:rPr lang="en-US" sz="4000" dirty="0">
                <a:solidFill>
                  <a:srgbClr val="FFFFFF"/>
                </a:solidFill>
              </a:rPr>
            </a:br>
            <a:r>
              <a:rPr lang="en-US" sz="4000" dirty="0">
                <a:solidFill>
                  <a:srgbClr val="FFFFFF"/>
                </a:solidFill>
              </a:rPr>
              <a:t>Process</a:t>
            </a:r>
            <a:endParaRPr lang="en-US" dirty="0"/>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11</a:t>
            </a:fld>
            <a:endParaRPr lang="en-US"/>
          </a:p>
        </p:txBody>
      </p:sp>
      <p:sp>
        <p:nvSpPr>
          <p:cNvPr id="6" name="Content Placeholder 5">
            <a:extLst>
              <a:ext uri="{FF2B5EF4-FFF2-40B4-BE49-F238E27FC236}">
                <a16:creationId xmlns:a16="http://schemas.microsoft.com/office/drawing/2014/main" id="{A14300D6-C0A8-D5BF-A24C-5B86B002BA33}"/>
              </a:ext>
            </a:extLst>
          </p:cNvPr>
          <p:cNvSpPr>
            <a:spLocks noGrp="1"/>
          </p:cNvSpPr>
          <p:nvPr>
            <p:ph idx="1"/>
          </p:nvPr>
        </p:nvSpPr>
        <p:spPr>
          <a:xfrm>
            <a:off x="4322859" y="5016500"/>
            <a:ext cx="7469091" cy="1332258"/>
          </a:xfrm>
        </p:spPr>
        <p:txBody>
          <a:bodyPr vert="horz" lIns="91440" tIns="45720" rIns="91440" bIns="45720" rtlCol="0" anchor="t">
            <a:noAutofit/>
          </a:bodyPr>
          <a:lstStyle/>
          <a:p>
            <a:pPr>
              <a:buNone/>
            </a:pPr>
            <a:r>
              <a:rPr lang="en-US" sz="1800" b="1">
                <a:solidFill>
                  <a:srgbClr val="FF0000"/>
                </a:solidFill>
                <a:ea typeface="+mn-lt"/>
                <a:cs typeface="+mn-lt"/>
              </a:rPr>
              <a:t>Getting a login is NOT the same as finishing your entity registration</a:t>
            </a:r>
            <a:br>
              <a:rPr lang="en-US" sz="1800" b="1">
                <a:ea typeface="+mn-lt"/>
                <a:cs typeface="+mn-lt"/>
              </a:rPr>
            </a:br>
            <a:endParaRPr lang="en-US" sz="1800" b="1">
              <a:solidFill>
                <a:srgbClr val="FF0000"/>
              </a:solidFill>
              <a:ea typeface="+mn-lt"/>
              <a:cs typeface="+mn-lt"/>
            </a:endParaRPr>
          </a:p>
          <a:p>
            <a:pPr marL="0" indent="0">
              <a:buNone/>
            </a:pPr>
            <a:endParaRPr lang="en-US">
              <a:cs typeface="Calibri" panose="020F0502020204030204"/>
            </a:endParaRPr>
          </a:p>
        </p:txBody>
      </p:sp>
      <p:pic>
        <p:nvPicPr>
          <p:cNvPr id="9" name="Picture 8">
            <a:extLst>
              <a:ext uri="{FF2B5EF4-FFF2-40B4-BE49-F238E27FC236}">
                <a16:creationId xmlns:a16="http://schemas.microsoft.com/office/drawing/2014/main" id="{BABE9ABD-4B11-61CE-95D2-54719BF4F621}"/>
              </a:ext>
            </a:extLst>
          </p:cNvPr>
          <p:cNvPicPr>
            <a:picLocks noChangeAspect="1"/>
          </p:cNvPicPr>
          <p:nvPr/>
        </p:nvPicPr>
        <p:blipFill>
          <a:blip r:embed="rId2"/>
          <a:stretch>
            <a:fillRect/>
          </a:stretch>
        </p:blipFill>
        <p:spPr>
          <a:xfrm>
            <a:off x="4324776" y="490603"/>
            <a:ext cx="7463425" cy="4217097"/>
          </a:xfrm>
          <a:prstGeom prst="rect">
            <a:avLst/>
          </a:prstGeom>
        </p:spPr>
      </p:pic>
      <p:sp>
        <p:nvSpPr>
          <p:cNvPr id="13" name="Oval 12">
            <a:extLst>
              <a:ext uri="{FF2B5EF4-FFF2-40B4-BE49-F238E27FC236}">
                <a16:creationId xmlns:a16="http://schemas.microsoft.com/office/drawing/2014/main" id="{91C6FE29-94BA-4588-52C4-3E8C6FB6E608}"/>
              </a:ext>
            </a:extLst>
          </p:cNvPr>
          <p:cNvSpPr/>
          <p:nvPr/>
        </p:nvSpPr>
        <p:spPr>
          <a:xfrm>
            <a:off x="5887151" y="3890129"/>
            <a:ext cx="4422371" cy="5652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B8A750FA-9ABD-54BE-E672-521FF382C55B}"/>
              </a:ext>
            </a:extLst>
          </p:cNvPr>
          <p:cNvSpPr/>
          <p:nvPr/>
        </p:nvSpPr>
        <p:spPr>
          <a:xfrm>
            <a:off x="4228475" y="3706203"/>
            <a:ext cx="1074662" cy="565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6408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Step 2: Login.gov</a:t>
            </a:r>
            <a:br>
              <a:rPr lang="en-US" sz="4000" dirty="0">
                <a:solidFill>
                  <a:srgbClr val="FFFFFF"/>
                </a:solidFill>
              </a:rPr>
            </a:br>
            <a:r>
              <a:rPr lang="en-US" sz="4000" dirty="0">
                <a:solidFill>
                  <a:srgbClr val="FFFFFF"/>
                </a:solidFill>
              </a:rPr>
              <a:t>Process</a:t>
            </a:r>
            <a:endParaRPr lang="en-US" dirty="0"/>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12</a:t>
            </a:fld>
            <a:endParaRPr lang="en-US"/>
          </a:p>
        </p:txBody>
      </p:sp>
      <p:sp>
        <p:nvSpPr>
          <p:cNvPr id="3" name="TextBox 2">
            <a:extLst>
              <a:ext uri="{FF2B5EF4-FFF2-40B4-BE49-F238E27FC236}">
                <a16:creationId xmlns:a16="http://schemas.microsoft.com/office/drawing/2014/main" id="{1140A7B7-5E37-B3C1-829F-47C79F37FB88}"/>
              </a:ext>
            </a:extLst>
          </p:cNvPr>
          <p:cNvSpPr txBox="1"/>
          <p:nvPr/>
        </p:nvSpPr>
        <p:spPr>
          <a:xfrm>
            <a:off x="4215437" y="348200"/>
            <a:ext cx="7972658" cy="57458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rgbClr val="0563C1"/>
                </a:solidFill>
                <a:cs typeface="Arial"/>
                <a:hlinkClick r:id="rId2"/>
              </a:rPr>
              <a:t>https://login.gov/help/get-started/authentication-options/</a:t>
            </a:r>
            <a:r>
              <a:rPr lang="en-US" sz="2800">
                <a:cs typeface="Arial"/>
              </a:rPr>
              <a:t>​</a:t>
            </a:r>
          </a:p>
          <a:p>
            <a:pPr marL="514350" indent="-514350">
              <a:buAutoNum type="arabicPeriod"/>
            </a:pPr>
            <a:r>
              <a:rPr lang="en-US" sz="2800">
                <a:solidFill>
                  <a:srgbClr val="454545"/>
                </a:solidFill>
                <a:latin typeface="Calibri"/>
                <a:cs typeface="Arial"/>
              </a:rPr>
              <a:t>Choose a device (phone/tablet) on which apps can be installed</a:t>
            </a:r>
            <a:r>
              <a:rPr lang="en-US" sz="2800">
                <a:latin typeface="Calibri"/>
                <a:cs typeface="Arial"/>
              </a:rPr>
              <a:t>​</a:t>
            </a:r>
          </a:p>
          <a:p>
            <a:pPr marL="514350" indent="-514350">
              <a:buAutoNum type="arabicPeriod"/>
            </a:pPr>
            <a:r>
              <a:rPr lang="en-US" sz="2800">
                <a:solidFill>
                  <a:srgbClr val="454545"/>
                </a:solidFill>
                <a:latin typeface="Calibri"/>
                <a:cs typeface="Arial"/>
              </a:rPr>
              <a:t>Download and install an authentication app. Options include:</a:t>
            </a:r>
            <a:r>
              <a:rPr lang="en-US" sz="2800">
                <a:latin typeface="Calibri"/>
                <a:cs typeface="Arial"/>
              </a:rPr>
              <a:t>​</a:t>
            </a:r>
          </a:p>
          <a:p>
            <a:pPr marL="628650" lvl="1" indent="-171450">
              <a:buFont typeface="Arial"/>
              <a:buChar char="•"/>
            </a:pPr>
            <a:r>
              <a:rPr lang="en-US" sz="1200">
                <a:solidFill>
                  <a:srgbClr val="454545"/>
                </a:solidFill>
                <a:latin typeface="Calibri"/>
                <a:cs typeface="Arial"/>
              </a:rPr>
              <a:t>Android options: </a:t>
            </a:r>
            <a:r>
              <a:rPr lang="en-US" sz="1200">
                <a:solidFill>
                  <a:srgbClr val="0563C1"/>
                </a:solidFill>
                <a:latin typeface="Calibri"/>
                <a:cs typeface="Arial"/>
                <a:hlinkClick r:id="rId3"/>
              </a:rPr>
              <a:t>Google Authenticator</a:t>
            </a:r>
            <a:r>
              <a:rPr lang="en-US" sz="1200">
                <a:solidFill>
                  <a:srgbClr val="454545"/>
                </a:solidFill>
                <a:latin typeface="Calibri"/>
                <a:cs typeface="Arial"/>
              </a:rPr>
              <a:t>, </a:t>
            </a:r>
            <a:r>
              <a:rPr lang="en-US" sz="1200">
                <a:solidFill>
                  <a:srgbClr val="0563C1"/>
                </a:solidFill>
                <a:latin typeface="Calibri"/>
                <a:cs typeface="Arial"/>
                <a:hlinkClick r:id="rId4"/>
              </a:rPr>
              <a:t>Authy</a:t>
            </a:r>
            <a:r>
              <a:rPr lang="en-US" sz="1200">
                <a:solidFill>
                  <a:srgbClr val="454545"/>
                </a:solidFill>
                <a:latin typeface="Calibri"/>
                <a:cs typeface="Arial"/>
              </a:rPr>
              <a:t>, </a:t>
            </a:r>
            <a:r>
              <a:rPr lang="en-US" sz="1200">
                <a:solidFill>
                  <a:srgbClr val="0563C1"/>
                </a:solidFill>
                <a:latin typeface="Calibri"/>
                <a:cs typeface="Arial"/>
                <a:hlinkClick r:id="rId5"/>
              </a:rPr>
              <a:t>LastPass</a:t>
            </a:r>
            <a:r>
              <a:rPr lang="en-US" sz="1200">
                <a:solidFill>
                  <a:srgbClr val="454545"/>
                </a:solidFill>
                <a:latin typeface="Calibri"/>
                <a:cs typeface="Arial"/>
              </a:rPr>
              <a:t>, </a:t>
            </a:r>
            <a:r>
              <a:rPr lang="en-US" sz="1200">
                <a:solidFill>
                  <a:srgbClr val="0563C1"/>
                </a:solidFill>
                <a:latin typeface="Calibri"/>
                <a:cs typeface="Arial"/>
                <a:hlinkClick r:id="rId6"/>
              </a:rPr>
              <a:t>1Password</a:t>
            </a:r>
            <a:endParaRPr lang="en-US" sz="1200">
              <a:solidFill>
                <a:srgbClr val="454545"/>
              </a:solidFill>
              <a:latin typeface="Calibri"/>
              <a:cs typeface="Arial"/>
            </a:endParaRPr>
          </a:p>
          <a:p>
            <a:pPr marL="628650" lvl="1" indent="-171450">
              <a:buFont typeface="Arial"/>
              <a:buChar char="•"/>
            </a:pPr>
            <a:r>
              <a:rPr lang="en-US" sz="1200">
                <a:solidFill>
                  <a:srgbClr val="454545"/>
                </a:solidFill>
                <a:latin typeface="Calibri"/>
                <a:cs typeface="Arial"/>
              </a:rPr>
              <a:t>iOS options: </a:t>
            </a:r>
            <a:r>
              <a:rPr lang="en-US" sz="1200">
                <a:solidFill>
                  <a:srgbClr val="0563C1"/>
                </a:solidFill>
                <a:latin typeface="Calibri"/>
                <a:cs typeface="Arial"/>
                <a:hlinkClick r:id="rId7"/>
              </a:rPr>
              <a:t>Google Authenticator</a:t>
            </a:r>
            <a:r>
              <a:rPr lang="en-US" sz="1200">
                <a:solidFill>
                  <a:srgbClr val="454545"/>
                </a:solidFill>
                <a:latin typeface="Calibri"/>
                <a:cs typeface="Arial"/>
              </a:rPr>
              <a:t>, </a:t>
            </a:r>
            <a:r>
              <a:rPr lang="en-US" sz="1200">
                <a:solidFill>
                  <a:srgbClr val="0563C1"/>
                </a:solidFill>
                <a:latin typeface="Calibri"/>
                <a:cs typeface="Arial"/>
                <a:hlinkClick r:id="rId4"/>
              </a:rPr>
              <a:t>Authy</a:t>
            </a:r>
            <a:r>
              <a:rPr lang="en-US" sz="1200">
                <a:solidFill>
                  <a:srgbClr val="454545"/>
                </a:solidFill>
                <a:latin typeface="Calibri"/>
                <a:cs typeface="Arial"/>
              </a:rPr>
              <a:t>, </a:t>
            </a:r>
            <a:r>
              <a:rPr lang="en-US" sz="1200">
                <a:solidFill>
                  <a:srgbClr val="0563C1"/>
                </a:solidFill>
                <a:latin typeface="Calibri"/>
                <a:cs typeface="Arial"/>
                <a:hlinkClick r:id="rId6"/>
              </a:rPr>
              <a:t>LastPass</a:t>
            </a:r>
            <a:r>
              <a:rPr lang="en-US" sz="1200">
                <a:solidFill>
                  <a:srgbClr val="454545"/>
                </a:solidFill>
                <a:latin typeface="Calibri"/>
                <a:cs typeface="Arial"/>
              </a:rPr>
              <a:t>, </a:t>
            </a:r>
            <a:r>
              <a:rPr lang="en-US" sz="1200">
                <a:solidFill>
                  <a:srgbClr val="0563C1"/>
                </a:solidFill>
                <a:latin typeface="Calibri"/>
                <a:cs typeface="Arial"/>
                <a:hlinkClick r:id="rId6"/>
              </a:rPr>
              <a:t>1Password</a:t>
            </a:r>
            <a:endParaRPr lang="en-US" sz="1200">
              <a:solidFill>
                <a:srgbClr val="454545"/>
              </a:solidFill>
              <a:latin typeface="Calibri"/>
              <a:cs typeface="Arial"/>
            </a:endParaRPr>
          </a:p>
          <a:p>
            <a:pPr marL="628650" lvl="1" indent="-171450">
              <a:buFont typeface="Arial"/>
              <a:buChar char="•"/>
            </a:pPr>
            <a:r>
              <a:rPr lang="en-US" sz="1200">
                <a:solidFill>
                  <a:srgbClr val="454545"/>
                </a:solidFill>
                <a:latin typeface="Calibri"/>
                <a:cs typeface="Arial"/>
              </a:rPr>
              <a:t>Windows apps: </a:t>
            </a:r>
            <a:r>
              <a:rPr lang="en-US" sz="1200">
                <a:solidFill>
                  <a:srgbClr val="0563C1"/>
                </a:solidFill>
                <a:latin typeface="Calibri"/>
                <a:cs typeface="Arial"/>
                <a:hlinkClick r:id="rId6"/>
              </a:rPr>
              <a:t>1Password</a:t>
            </a:r>
            <a:r>
              <a:rPr lang="en-US" sz="1200">
                <a:solidFill>
                  <a:srgbClr val="454545"/>
                </a:solidFill>
                <a:latin typeface="Calibri"/>
                <a:cs typeface="Arial"/>
              </a:rPr>
              <a:t>, </a:t>
            </a:r>
            <a:r>
              <a:rPr lang="en-US" sz="1200">
                <a:solidFill>
                  <a:srgbClr val="0563C1"/>
                </a:solidFill>
                <a:latin typeface="Calibri"/>
                <a:cs typeface="Arial"/>
                <a:hlinkClick r:id="rId8"/>
              </a:rPr>
              <a:t>OTP Manager</a:t>
            </a:r>
            <a:endParaRPr lang="en-US" sz="1200">
              <a:latin typeface="Calibri"/>
              <a:cs typeface="Arial"/>
            </a:endParaRPr>
          </a:p>
          <a:p>
            <a:pPr marL="628650" lvl="1" indent="-171450">
              <a:buFont typeface="Arial"/>
              <a:buChar char="•"/>
            </a:pPr>
            <a:r>
              <a:rPr lang="en-US" sz="1200">
                <a:solidFill>
                  <a:srgbClr val="454545"/>
                </a:solidFill>
                <a:latin typeface="Calibri"/>
                <a:cs typeface="Arial"/>
              </a:rPr>
              <a:t>Mac apps: </a:t>
            </a:r>
            <a:r>
              <a:rPr lang="en-US" sz="1200">
                <a:solidFill>
                  <a:srgbClr val="0563C1"/>
                </a:solidFill>
                <a:latin typeface="Calibri"/>
                <a:cs typeface="Arial"/>
                <a:hlinkClick r:id="rId6"/>
              </a:rPr>
              <a:t>1Password</a:t>
            </a:r>
            <a:r>
              <a:rPr lang="en-US" sz="1200">
                <a:solidFill>
                  <a:srgbClr val="454545"/>
                </a:solidFill>
                <a:latin typeface="Calibri"/>
                <a:cs typeface="Arial"/>
              </a:rPr>
              <a:t>, </a:t>
            </a:r>
            <a:r>
              <a:rPr lang="en-US" sz="1200">
                <a:solidFill>
                  <a:srgbClr val="0563C1"/>
                </a:solidFill>
                <a:latin typeface="Calibri"/>
                <a:cs typeface="Arial"/>
                <a:hlinkClick r:id="rId9"/>
              </a:rPr>
              <a:t>OTP Manager</a:t>
            </a:r>
            <a:endParaRPr lang="en-US" sz="1200">
              <a:solidFill>
                <a:srgbClr val="000000"/>
              </a:solidFill>
              <a:latin typeface="Calibri"/>
              <a:cs typeface="Arial"/>
            </a:endParaRPr>
          </a:p>
          <a:p>
            <a:pPr marL="628650" lvl="1" indent="-171450">
              <a:buFont typeface="Arial"/>
              <a:buChar char="•"/>
            </a:pPr>
            <a:r>
              <a:rPr lang="en-US" sz="1200">
                <a:latin typeface="Calibri"/>
                <a:cs typeface="Arial"/>
              </a:rPr>
              <a:t>Chrome extension:</a:t>
            </a:r>
            <a:r>
              <a:rPr lang="en-US" sz="1200">
                <a:solidFill>
                  <a:srgbClr val="0563C1"/>
                </a:solidFill>
                <a:latin typeface="Calibri"/>
                <a:cs typeface="Arial"/>
              </a:rPr>
              <a:t> </a:t>
            </a:r>
            <a:r>
              <a:rPr lang="en-US" sz="1200">
                <a:solidFill>
                  <a:srgbClr val="0563C1"/>
                </a:solidFill>
                <a:latin typeface="Calibri"/>
                <a:cs typeface="Calibri"/>
                <a:hlinkClick r:id="rId10"/>
              </a:rPr>
              <a:t>Authenticator</a:t>
            </a:r>
            <a:endParaRPr lang="en-US" sz="1200">
              <a:solidFill>
                <a:srgbClr val="0563C1"/>
              </a:solidFill>
              <a:latin typeface="Calibri"/>
              <a:cs typeface="Arial"/>
            </a:endParaRPr>
          </a:p>
          <a:p>
            <a:pPr marL="514350" indent="-514350">
              <a:buAutoNum type="arabicPeriod"/>
            </a:pPr>
            <a:r>
              <a:rPr lang="en-US" sz="2800">
                <a:solidFill>
                  <a:srgbClr val="454545"/>
                </a:solidFill>
                <a:latin typeface="Calibri"/>
                <a:cs typeface="Arial"/>
              </a:rPr>
              <a:t>Sign in to login.gov  </a:t>
            </a:r>
            <a:r>
              <a:rPr lang="en-US" sz="2800">
                <a:solidFill>
                  <a:srgbClr val="0563C1"/>
                </a:solidFill>
                <a:latin typeface="Calibri"/>
                <a:cs typeface="Arial"/>
                <a:hlinkClick r:id="rId11"/>
              </a:rPr>
              <a:t>https://secure.login.gov/</a:t>
            </a:r>
            <a:endParaRPr lang="en-US" sz="2800">
              <a:solidFill>
                <a:srgbClr val="454545"/>
              </a:solidFill>
              <a:latin typeface="Calibri"/>
              <a:cs typeface="Arial"/>
            </a:endParaRPr>
          </a:p>
          <a:p>
            <a:pPr marL="514350" indent="-514350">
              <a:buAutoNum type="arabicPeriod"/>
            </a:pPr>
            <a:r>
              <a:rPr lang="en-US" sz="2800">
                <a:solidFill>
                  <a:srgbClr val="454545"/>
                </a:solidFill>
                <a:latin typeface="Calibri"/>
                <a:cs typeface="Arial"/>
              </a:rPr>
              <a:t>Select “Enable” next to “Authentication app”</a:t>
            </a:r>
            <a:endParaRPr lang="en-US" sz="2800">
              <a:solidFill>
                <a:srgbClr val="000000"/>
              </a:solidFill>
              <a:latin typeface="Calibri"/>
              <a:cs typeface="Arial"/>
            </a:endParaRPr>
          </a:p>
          <a:p>
            <a:pPr marL="514350" indent="-514350">
              <a:buAutoNum type="arabicPeriod"/>
            </a:pPr>
            <a:r>
              <a:rPr lang="en-US" sz="2800">
                <a:solidFill>
                  <a:srgbClr val="454545"/>
                </a:solidFill>
                <a:latin typeface="Calibri"/>
                <a:cs typeface="Arial"/>
              </a:rPr>
              <a:t>Follow instructions to associate the authentication app and the account</a:t>
            </a:r>
            <a:endParaRPr lang="en-US" sz="2800">
              <a:latin typeface="Calibri"/>
              <a:cs typeface="Arial"/>
            </a:endParaRPr>
          </a:p>
          <a:p>
            <a:endParaRPr lang="en-US" sz="2800">
              <a:cs typeface="Arial"/>
            </a:endParaRPr>
          </a:p>
        </p:txBody>
      </p:sp>
    </p:spTree>
    <p:extLst>
      <p:ext uri="{BB962C8B-B14F-4D97-AF65-F5344CB8AC3E}">
        <p14:creationId xmlns:p14="http://schemas.microsoft.com/office/powerpoint/2010/main" val="519315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B52EE-4D26-D36E-8316-53B2E3C6FB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AE8B39-6BFC-163F-6091-46A4D2C919FB}"/>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A05A7E2B-174A-1377-89F0-75CFDBE7899F}"/>
              </a:ext>
            </a:extLst>
          </p:cNvPr>
          <p:cNvSpPr>
            <a:spLocks noGrp="1"/>
          </p:cNvSpPr>
          <p:nvPr>
            <p:ph type="sldNum" sz="quarter" idx="12"/>
          </p:nvPr>
        </p:nvSpPr>
        <p:spPr/>
        <p:txBody>
          <a:bodyPr/>
          <a:lstStyle/>
          <a:p>
            <a:fld id="{BB659335-E94D-4830-B746-5B4B62C8C012}" type="slidenum">
              <a:rPr lang="en-US" smtClean="0"/>
              <a:t>13</a:t>
            </a:fld>
            <a:endParaRPr lang="en-US"/>
          </a:p>
        </p:txBody>
      </p:sp>
      <p:pic>
        <p:nvPicPr>
          <p:cNvPr id="6" name="Picture 5">
            <a:extLst>
              <a:ext uri="{FF2B5EF4-FFF2-40B4-BE49-F238E27FC236}">
                <a16:creationId xmlns:a16="http://schemas.microsoft.com/office/drawing/2014/main" id="{7F64A353-5635-B0E1-E4AE-9A53CD9B2E58}"/>
              </a:ext>
            </a:extLst>
          </p:cNvPr>
          <p:cNvPicPr>
            <a:picLocks noChangeAspect="1"/>
          </p:cNvPicPr>
          <p:nvPr/>
        </p:nvPicPr>
        <p:blipFill>
          <a:blip r:embed="rId2"/>
          <a:stretch>
            <a:fillRect/>
          </a:stretch>
        </p:blipFill>
        <p:spPr>
          <a:xfrm>
            <a:off x="0" y="60472"/>
            <a:ext cx="12192000" cy="6737056"/>
          </a:xfrm>
          <a:prstGeom prst="rect">
            <a:avLst/>
          </a:prstGeom>
        </p:spPr>
      </p:pic>
    </p:spTree>
    <p:extLst>
      <p:ext uri="{BB962C8B-B14F-4D97-AF65-F5344CB8AC3E}">
        <p14:creationId xmlns:p14="http://schemas.microsoft.com/office/powerpoint/2010/main" val="2554557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2F62B-CBC2-D287-141A-07E4EA7BE2B1}"/>
              </a:ext>
            </a:extLst>
          </p:cNvPr>
          <p:cNvSpPr>
            <a:spLocks noGrp="1"/>
          </p:cNvSpPr>
          <p:nvPr>
            <p:ph type="title"/>
          </p:nvPr>
        </p:nvSpPr>
        <p:spPr>
          <a:xfrm>
            <a:off x="838200" y="365126"/>
            <a:ext cx="10515600" cy="916920"/>
          </a:xfrm>
        </p:spPr>
        <p:txBody>
          <a:bodyPr>
            <a:normAutofit/>
          </a:bodyPr>
          <a:lstStyle/>
          <a:p>
            <a:r>
              <a:rPr lang="en-US" sz="4000" dirty="0"/>
              <a:t>Reviewing Entity Details</a:t>
            </a:r>
          </a:p>
        </p:txBody>
      </p:sp>
      <p:sp>
        <p:nvSpPr>
          <p:cNvPr id="4" name="Slide Number Placeholder 3">
            <a:extLst>
              <a:ext uri="{FF2B5EF4-FFF2-40B4-BE49-F238E27FC236}">
                <a16:creationId xmlns:a16="http://schemas.microsoft.com/office/drawing/2014/main" id="{F5AED1C4-EA55-4FAE-18C7-949E3835F4A3}"/>
              </a:ext>
            </a:extLst>
          </p:cNvPr>
          <p:cNvSpPr>
            <a:spLocks noGrp="1"/>
          </p:cNvSpPr>
          <p:nvPr>
            <p:ph type="sldNum" sz="quarter" idx="12"/>
          </p:nvPr>
        </p:nvSpPr>
        <p:spPr/>
        <p:txBody>
          <a:bodyPr/>
          <a:lstStyle/>
          <a:p>
            <a:fld id="{BB659335-E94D-4830-B746-5B4B62C8C012}" type="slidenum">
              <a:rPr lang="en-US" smtClean="0"/>
              <a:t>14</a:t>
            </a:fld>
            <a:endParaRPr lang="en-US"/>
          </a:p>
        </p:txBody>
      </p:sp>
      <p:pic>
        <p:nvPicPr>
          <p:cNvPr id="8" name="Picture 7">
            <a:extLst>
              <a:ext uri="{FF2B5EF4-FFF2-40B4-BE49-F238E27FC236}">
                <a16:creationId xmlns:a16="http://schemas.microsoft.com/office/drawing/2014/main" id="{5F1B3E64-2387-41B4-147E-9FE71243D88D}"/>
              </a:ext>
            </a:extLst>
          </p:cNvPr>
          <p:cNvPicPr>
            <a:picLocks noChangeAspect="1"/>
          </p:cNvPicPr>
          <p:nvPr/>
        </p:nvPicPr>
        <p:blipFill>
          <a:blip r:embed="rId2"/>
          <a:stretch>
            <a:fillRect/>
          </a:stretch>
        </p:blipFill>
        <p:spPr>
          <a:xfrm>
            <a:off x="716438" y="1185207"/>
            <a:ext cx="5291578" cy="5267982"/>
          </a:xfrm>
          <a:prstGeom prst="rect">
            <a:avLst/>
          </a:prstGeom>
        </p:spPr>
      </p:pic>
      <p:pic>
        <p:nvPicPr>
          <p:cNvPr id="10" name="Picture 9">
            <a:extLst>
              <a:ext uri="{FF2B5EF4-FFF2-40B4-BE49-F238E27FC236}">
                <a16:creationId xmlns:a16="http://schemas.microsoft.com/office/drawing/2014/main" id="{FA794344-83B0-C4BC-AA49-4DBA01B4832B}"/>
              </a:ext>
            </a:extLst>
          </p:cNvPr>
          <p:cNvPicPr>
            <a:picLocks noChangeAspect="1"/>
          </p:cNvPicPr>
          <p:nvPr/>
        </p:nvPicPr>
        <p:blipFill>
          <a:blip r:embed="rId3"/>
          <a:stretch>
            <a:fillRect/>
          </a:stretch>
        </p:blipFill>
        <p:spPr>
          <a:xfrm>
            <a:off x="6183986" y="1903379"/>
            <a:ext cx="5467350" cy="4276725"/>
          </a:xfrm>
          <a:prstGeom prst="rect">
            <a:avLst/>
          </a:prstGeom>
        </p:spPr>
      </p:pic>
    </p:spTree>
    <p:extLst>
      <p:ext uri="{BB962C8B-B14F-4D97-AF65-F5344CB8AC3E}">
        <p14:creationId xmlns:p14="http://schemas.microsoft.com/office/powerpoint/2010/main" val="2129735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226243" y="586855"/>
            <a:ext cx="3674730" cy="3387497"/>
          </a:xfrm>
        </p:spPr>
        <p:txBody>
          <a:bodyPr anchor="b">
            <a:normAutofit/>
          </a:bodyPr>
          <a:lstStyle/>
          <a:p>
            <a:pPr algn="r"/>
            <a:r>
              <a:rPr lang="en-US" sz="4000" dirty="0">
                <a:solidFill>
                  <a:srgbClr val="FFFFFF"/>
                </a:solidFill>
              </a:rPr>
              <a:t>Tips for Success and Troubleshooting – Step 3: Entity Validation</a:t>
            </a:r>
            <a:endParaRPr lang="en-US" dirty="0"/>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276859" y="758757"/>
            <a:ext cx="7907897" cy="5789195"/>
          </a:xfrm>
        </p:spPr>
        <p:txBody>
          <a:bodyPr vert="horz" lIns="91440" tIns="45720" rIns="91440" bIns="45720" rtlCol="0" anchor="ctr">
            <a:noAutofit/>
          </a:bodyPr>
          <a:lstStyle/>
          <a:p>
            <a:pPr>
              <a:buFont typeface="Arial"/>
              <a:buChar char="•"/>
            </a:pPr>
            <a:r>
              <a:rPr lang="en-US" sz="2200" dirty="0">
                <a:ea typeface="+mn-lt"/>
                <a:cs typeface="+mn-lt"/>
              </a:rPr>
              <a:t>To validate your entity, sam.gov requires you upload </a:t>
            </a:r>
            <a:r>
              <a:rPr lang="en-US" sz="2200" dirty="0">
                <a:ea typeface="+mn-lt"/>
                <a:cs typeface="+mn-lt"/>
                <a:hlinkClick r:id="rId2"/>
              </a:rPr>
              <a:t>documents</a:t>
            </a:r>
            <a:r>
              <a:rPr lang="en-US" sz="2200" dirty="0">
                <a:ea typeface="+mn-lt"/>
                <a:cs typeface="+mn-lt"/>
              </a:rPr>
              <a:t> that prove your name, physical address, etc. </a:t>
            </a:r>
          </a:p>
          <a:p>
            <a:pPr algn="l"/>
            <a:r>
              <a:rPr lang="en-US" sz="2200" dirty="0">
                <a:ea typeface="+mn-lt"/>
                <a:cs typeface="+mn-lt"/>
              </a:rPr>
              <a:t>If your documents contain other language(s), you</a:t>
            </a:r>
            <a:r>
              <a:rPr lang="en-US" sz="2200" b="0" i="0" dirty="0">
                <a:solidFill>
                  <a:srgbClr val="454540"/>
                </a:solidFill>
                <a:effectLst/>
                <a:latin typeface="georgia" panose="02040502050405020303" pitchFamily="18" charset="0"/>
              </a:rPr>
              <a:t> </a:t>
            </a:r>
            <a:r>
              <a:rPr lang="en-US" sz="2200" dirty="0">
                <a:ea typeface="+mn-lt"/>
                <a:cs typeface="+mn-lt"/>
              </a:rPr>
              <a:t>must </a:t>
            </a:r>
            <a:r>
              <a:rPr lang="en-US" sz="2200" u="sng" dirty="0">
                <a:ea typeface="+mn-lt"/>
                <a:cs typeface="+mn-lt"/>
              </a:rPr>
              <a:t>also</a:t>
            </a:r>
            <a:r>
              <a:rPr lang="en-US" sz="2200" dirty="0">
                <a:ea typeface="+mn-lt"/>
                <a:cs typeface="+mn-lt"/>
              </a:rPr>
              <a:t> include a full English language translation of that document.</a:t>
            </a:r>
          </a:p>
          <a:p>
            <a:r>
              <a:rPr lang="en-US" sz="2200" dirty="0">
                <a:ea typeface="+mn-lt"/>
                <a:cs typeface="+mn-lt"/>
              </a:rPr>
              <a:t>The translator must certify their competency and the translation as complete and accurate. Certification &lt; 30 days old. </a:t>
            </a:r>
          </a:p>
          <a:p>
            <a:pPr algn="l"/>
            <a:r>
              <a:rPr lang="en-US" sz="2200" b="0" i="0" dirty="0">
                <a:effectLst/>
                <a:latin typeface="Helvetica" panose="020B0604020202020204" pitchFamily="34" charset="0"/>
              </a:rPr>
              <a:t> </a:t>
            </a:r>
            <a:r>
              <a:rPr lang="en-US" sz="2200" b="0" i="0" dirty="0">
                <a:effectLst/>
              </a:rPr>
              <a:t>At least one document that is </a:t>
            </a:r>
            <a:r>
              <a:rPr lang="en-US" sz="2200" b="0" i="0" u="sng" dirty="0">
                <a:effectLst/>
              </a:rPr>
              <a:t>less than five years old </a:t>
            </a:r>
            <a:r>
              <a:rPr lang="en-US" sz="2200" b="0" i="0" dirty="0">
                <a:effectLst/>
              </a:rPr>
              <a:t>must contain both your correct legal business name and your correct physical address (Not a PO Box).</a:t>
            </a:r>
          </a:p>
          <a:p>
            <a:pPr algn="l"/>
            <a:r>
              <a:rPr lang="en-US" sz="2200" b="0" i="0" dirty="0">
                <a:effectLst/>
              </a:rPr>
              <a:t>If you provide documentation that is not current (e.g., with an old entity name or address), you must also submit documentation of the change (e.g., transfer of business).</a:t>
            </a:r>
          </a:p>
          <a:p>
            <a:r>
              <a:rPr lang="en-US" sz="2200" dirty="0">
                <a:ea typeface="+mn-lt"/>
                <a:cs typeface="+mn-lt"/>
              </a:rPr>
              <a:t>Explain discrepancies and provide backup.</a:t>
            </a:r>
          </a:p>
          <a:p>
            <a:pPr algn="l"/>
            <a:r>
              <a:rPr lang="en-US" sz="2200" dirty="0">
                <a:ea typeface="+mn-lt"/>
                <a:cs typeface="+mn-lt"/>
              </a:rPr>
              <a:t>If you have not heard anything back in more than 14 business days since you last replied/submitted documents, use FSD incident ticket to ask about the status.</a:t>
            </a:r>
          </a:p>
          <a:p>
            <a:pPr marL="0" indent="0">
              <a:buNone/>
            </a:pPr>
            <a:endParaRPr lang="en-US" sz="2000" dirty="0">
              <a:ea typeface="+mn-lt"/>
              <a:cs typeface="+mn-lt"/>
            </a:endParaRPr>
          </a:p>
          <a:p>
            <a:pPr marL="457200" lvl="1" indent="0">
              <a:buNone/>
            </a:pPr>
            <a:endParaRPr lang="en-US" sz="2000" dirty="0">
              <a:ea typeface="+mn-lt"/>
              <a:cs typeface="+mn-lt"/>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15</a:t>
            </a:fld>
            <a:endParaRPr lang="en-US"/>
          </a:p>
        </p:txBody>
      </p:sp>
    </p:spTree>
    <p:extLst>
      <p:ext uri="{BB962C8B-B14F-4D97-AF65-F5344CB8AC3E}">
        <p14:creationId xmlns:p14="http://schemas.microsoft.com/office/powerpoint/2010/main" val="3696274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226243" y="586855"/>
            <a:ext cx="3674730" cy="3387497"/>
          </a:xfrm>
        </p:spPr>
        <p:txBody>
          <a:bodyPr anchor="b">
            <a:normAutofit/>
          </a:bodyPr>
          <a:lstStyle/>
          <a:p>
            <a:pPr algn="r"/>
            <a:r>
              <a:rPr lang="en-US" sz="4000" dirty="0">
                <a:solidFill>
                  <a:srgbClr val="FFFFFF"/>
                </a:solidFill>
              </a:rPr>
              <a:t>Tips for Success and Troubleshooting – Step 3: Entity Validation</a:t>
            </a:r>
            <a:endParaRPr lang="en-US" dirty="0"/>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276859" y="758757"/>
            <a:ext cx="7907897" cy="5789195"/>
          </a:xfrm>
        </p:spPr>
        <p:txBody>
          <a:bodyPr vert="horz" lIns="91440" tIns="45720" rIns="91440" bIns="45720" rtlCol="0" anchor="ctr">
            <a:noAutofit/>
          </a:bodyPr>
          <a:lstStyle/>
          <a:p>
            <a:pPr marL="0" indent="0">
              <a:buNone/>
            </a:pPr>
            <a:r>
              <a:rPr lang="en-US" sz="2000" dirty="0">
                <a:ea typeface="+mn-lt"/>
                <a:cs typeface="+mn-lt"/>
              </a:rPr>
              <a:t>Additional Common Issues:</a:t>
            </a:r>
          </a:p>
          <a:p>
            <a:r>
              <a:rPr lang="en-US" sz="2000" dirty="0"/>
              <a:t>Not submitting correct, acceptable documents</a:t>
            </a:r>
          </a:p>
          <a:p>
            <a:r>
              <a:rPr lang="en-US" sz="2000" dirty="0"/>
              <a:t>Not responding to emails/requests promptly and ticket is closed</a:t>
            </a:r>
          </a:p>
          <a:p>
            <a:r>
              <a:rPr lang="en-US" sz="2000" dirty="0"/>
              <a:t>Not using ticket to describe your specific request or uploads</a:t>
            </a:r>
          </a:p>
          <a:p>
            <a:r>
              <a:rPr lang="en-US" sz="2000" dirty="0"/>
              <a:t>Logo on documents not same as name</a:t>
            </a:r>
          </a:p>
          <a:p>
            <a:r>
              <a:rPr lang="en-US" sz="2000" dirty="0"/>
              <a:t>Submitting docs that are too old or have mismatched documents or have no date on them at all</a:t>
            </a:r>
          </a:p>
          <a:p>
            <a:r>
              <a:rPr lang="en-US" sz="2000" dirty="0"/>
              <a:t>Translations not dated within 30 days of upload</a:t>
            </a:r>
          </a:p>
          <a:p>
            <a:r>
              <a:rPr lang="en-US" sz="2000" dirty="0"/>
              <a:t>Need to spell out the month in dates so difference between American and European formats of writing dates does not make meaning unclear. Note: Spelling it out doesn’t change translation</a:t>
            </a:r>
          </a:p>
          <a:p>
            <a:r>
              <a:rPr lang="en-US" sz="2000" dirty="0"/>
              <a:t>Scans are low quality or cut off</a:t>
            </a:r>
          </a:p>
          <a:p>
            <a:r>
              <a:rPr lang="en-US" sz="2000" dirty="0"/>
              <a:t>You attached your original application or typed document or screenshots of a form where you entered data on a website (but wasn't approved yet).</a:t>
            </a:r>
          </a:p>
          <a:p>
            <a:pPr marL="0" indent="0">
              <a:buNone/>
            </a:pPr>
            <a:endParaRPr lang="en-US" sz="2000" dirty="0">
              <a:ea typeface="+mn-lt"/>
              <a:cs typeface="+mn-lt"/>
            </a:endParaRPr>
          </a:p>
          <a:p>
            <a:pPr marL="457200" lvl="1" indent="0">
              <a:buNone/>
            </a:pPr>
            <a:endParaRPr lang="en-US" sz="2000" dirty="0">
              <a:ea typeface="+mn-lt"/>
              <a:cs typeface="+mn-lt"/>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16</a:t>
            </a:fld>
            <a:endParaRPr lang="en-US"/>
          </a:p>
        </p:txBody>
      </p:sp>
    </p:spTree>
    <p:extLst>
      <p:ext uri="{BB962C8B-B14F-4D97-AF65-F5344CB8AC3E}">
        <p14:creationId xmlns:p14="http://schemas.microsoft.com/office/powerpoint/2010/main" val="2078220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3496E-D1C7-7B35-5AA6-50450C6590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47F0D3-8B6D-F84B-3F75-8641AE4EEC0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EE68B98-7DFB-CC55-67B4-477BC7924C22}"/>
              </a:ext>
            </a:extLst>
          </p:cNvPr>
          <p:cNvSpPr>
            <a:spLocks noGrp="1"/>
          </p:cNvSpPr>
          <p:nvPr>
            <p:ph type="sldNum" sz="quarter" idx="12"/>
          </p:nvPr>
        </p:nvSpPr>
        <p:spPr/>
        <p:txBody>
          <a:bodyPr/>
          <a:lstStyle/>
          <a:p>
            <a:fld id="{BB659335-E94D-4830-B746-5B4B62C8C012}" type="slidenum">
              <a:rPr lang="en-US" smtClean="0"/>
              <a:t>17</a:t>
            </a:fld>
            <a:endParaRPr lang="en-US"/>
          </a:p>
        </p:txBody>
      </p:sp>
      <p:pic>
        <p:nvPicPr>
          <p:cNvPr id="6" name="Picture 5">
            <a:extLst>
              <a:ext uri="{FF2B5EF4-FFF2-40B4-BE49-F238E27FC236}">
                <a16:creationId xmlns:a16="http://schemas.microsoft.com/office/drawing/2014/main" id="{C9E8AA88-5479-9180-CE9D-E4F911A32189}"/>
              </a:ext>
            </a:extLst>
          </p:cNvPr>
          <p:cNvPicPr>
            <a:picLocks noChangeAspect="1"/>
          </p:cNvPicPr>
          <p:nvPr/>
        </p:nvPicPr>
        <p:blipFill>
          <a:blip r:embed="rId2"/>
          <a:stretch>
            <a:fillRect/>
          </a:stretch>
        </p:blipFill>
        <p:spPr>
          <a:xfrm>
            <a:off x="156436" y="358217"/>
            <a:ext cx="11879128" cy="5877612"/>
          </a:xfrm>
          <a:prstGeom prst="rect">
            <a:avLst/>
          </a:prstGeom>
        </p:spPr>
      </p:pic>
      <p:pic>
        <p:nvPicPr>
          <p:cNvPr id="8" name="Picture 7">
            <a:extLst>
              <a:ext uri="{FF2B5EF4-FFF2-40B4-BE49-F238E27FC236}">
                <a16:creationId xmlns:a16="http://schemas.microsoft.com/office/drawing/2014/main" id="{772C39EA-1EBA-4634-64C8-83521051B24B}"/>
              </a:ext>
            </a:extLst>
          </p:cNvPr>
          <p:cNvPicPr>
            <a:picLocks noChangeAspect="1"/>
          </p:cNvPicPr>
          <p:nvPr/>
        </p:nvPicPr>
        <p:blipFill>
          <a:blip r:embed="rId3"/>
          <a:stretch>
            <a:fillRect/>
          </a:stretch>
        </p:blipFill>
        <p:spPr>
          <a:xfrm>
            <a:off x="146028" y="0"/>
            <a:ext cx="11899944" cy="6858000"/>
          </a:xfrm>
          <a:prstGeom prst="rect">
            <a:avLst/>
          </a:prstGeom>
        </p:spPr>
      </p:pic>
    </p:spTree>
    <p:extLst>
      <p:ext uri="{BB962C8B-B14F-4D97-AF65-F5344CB8AC3E}">
        <p14:creationId xmlns:p14="http://schemas.microsoft.com/office/powerpoint/2010/main" val="2123416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667AA-9819-B221-C20D-8B53AC1D73A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8498454-0DE7-A317-D1A2-B93D3819BAA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D32D0557-8CAF-FE39-118D-66514C8EE5A5}"/>
              </a:ext>
            </a:extLst>
          </p:cNvPr>
          <p:cNvSpPr>
            <a:spLocks noGrp="1"/>
          </p:cNvSpPr>
          <p:nvPr>
            <p:ph type="sldNum" sz="quarter" idx="12"/>
          </p:nvPr>
        </p:nvSpPr>
        <p:spPr/>
        <p:txBody>
          <a:bodyPr/>
          <a:lstStyle/>
          <a:p>
            <a:fld id="{BB659335-E94D-4830-B746-5B4B62C8C012}" type="slidenum">
              <a:rPr lang="en-US" smtClean="0"/>
              <a:t>18</a:t>
            </a:fld>
            <a:endParaRPr lang="en-US"/>
          </a:p>
        </p:txBody>
      </p:sp>
      <p:pic>
        <p:nvPicPr>
          <p:cNvPr id="6" name="Picture 5">
            <a:extLst>
              <a:ext uri="{FF2B5EF4-FFF2-40B4-BE49-F238E27FC236}">
                <a16:creationId xmlns:a16="http://schemas.microsoft.com/office/drawing/2014/main" id="{4823BE4C-A462-2B55-06B1-6D039E8A6626}"/>
              </a:ext>
            </a:extLst>
          </p:cNvPr>
          <p:cNvPicPr>
            <a:picLocks noChangeAspect="1"/>
          </p:cNvPicPr>
          <p:nvPr/>
        </p:nvPicPr>
        <p:blipFill>
          <a:blip r:embed="rId2"/>
          <a:stretch>
            <a:fillRect/>
          </a:stretch>
        </p:blipFill>
        <p:spPr>
          <a:xfrm>
            <a:off x="0" y="297547"/>
            <a:ext cx="12192000" cy="6262905"/>
          </a:xfrm>
          <a:prstGeom prst="rect">
            <a:avLst/>
          </a:prstGeom>
        </p:spPr>
      </p:pic>
    </p:spTree>
    <p:extLst>
      <p:ext uri="{BB962C8B-B14F-4D97-AF65-F5344CB8AC3E}">
        <p14:creationId xmlns:p14="http://schemas.microsoft.com/office/powerpoint/2010/main" val="136970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F2DD8-9E5F-D72C-495E-B254C5FED50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5B442B-3E9E-F827-C22F-94652235EFB4}"/>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3B02C401-8E31-A935-BB4F-A4ECAE46B32D}"/>
              </a:ext>
            </a:extLst>
          </p:cNvPr>
          <p:cNvSpPr>
            <a:spLocks noGrp="1"/>
          </p:cNvSpPr>
          <p:nvPr>
            <p:ph type="sldNum" sz="quarter" idx="12"/>
          </p:nvPr>
        </p:nvSpPr>
        <p:spPr/>
        <p:txBody>
          <a:bodyPr/>
          <a:lstStyle/>
          <a:p>
            <a:fld id="{BB659335-E94D-4830-B746-5B4B62C8C012}" type="slidenum">
              <a:rPr lang="en-US" smtClean="0"/>
              <a:t>19</a:t>
            </a:fld>
            <a:endParaRPr lang="en-US"/>
          </a:p>
        </p:txBody>
      </p:sp>
      <p:pic>
        <p:nvPicPr>
          <p:cNvPr id="6" name="Picture 5">
            <a:extLst>
              <a:ext uri="{FF2B5EF4-FFF2-40B4-BE49-F238E27FC236}">
                <a16:creationId xmlns:a16="http://schemas.microsoft.com/office/drawing/2014/main" id="{D2F6DC30-75EE-6754-A059-5515DA832C8B}"/>
              </a:ext>
            </a:extLst>
          </p:cNvPr>
          <p:cNvPicPr>
            <a:picLocks noChangeAspect="1"/>
          </p:cNvPicPr>
          <p:nvPr/>
        </p:nvPicPr>
        <p:blipFill>
          <a:blip r:embed="rId2"/>
          <a:stretch>
            <a:fillRect/>
          </a:stretch>
        </p:blipFill>
        <p:spPr>
          <a:xfrm>
            <a:off x="63726" y="0"/>
            <a:ext cx="12064548" cy="6858000"/>
          </a:xfrm>
          <a:prstGeom prst="rect">
            <a:avLst/>
          </a:prstGeom>
        </p:spPr>
      </p:pic>
    </p:spTree>
    <p:extLst>
      <p:ext uri="{BB962C8B-B14F-4D97-AF65-F5344CB8AC3E}">
        <p14:creationId xmlns:p14="http://schemas.microsoft.com/office/powerpoint/2010/main" val="1720860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228636"/>
            <a:ext cx="3201366" cy="3387497"/>
          </a:xfrm>
        </p:spPr>
        <p:txBody>
          <a:bodyPr anchor="b">
            <a:normAutofit/>
          </a:bodyPr>
          <a:lstStyle/>
          <a:p>
            <a:pPr algn="r"/>
            <a:br>
              <a:rPr lang="en-US" sz="4000" dirty="0">
                <a:solidFill>
                  <a:srgbClr val="FFFFFF"/>
                </a:solidFill>
              </a:rPr>
            </a:br>
            <a:r>
              <a:rPr lang="en-US" sz="4000" dirty="0">
                <a:solidFill>
                  <a:srgbClr val="FFFFFF"/>
                </a:solidFill>
              </a:rPr>
              <a:t>Requirements</a:t>
            </a:r>
            <a:endParaRPr lang="en-US" sz="4000" dirty="0">
              <a:solidFill>
                <a:srgbClr val="FFFFFF"/>
              </a:solidFill>
              <a:cs typeface="Calibri Light"/>
            </a:endParaRPr>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193936" y="2535810"/>
            <a:ext cx="7909016" cy="5151696"/>
          </a:xfrm>
        </p:spPr>
        <p:txBody>
          <a:bodyPr vert="horz" lIns="91440" tIns="45720" rIns="91440" bIns="45720" rtlCol="0" anchor="ctr">
            <a:noAutofit/>
          </a:bodyPr>
          <a:lstStyle/>
          <a:p>
            <a:r>
              <a:rPr lang="en-US" dirty="0">
                <a:ea typeface="+mn-lt"/>
                <a:cs typeface="+mn-lt"/>
              </a:rPr>
              <a:t>Applicant and grantee organizations – unique entity identifier (UEI) and sam.gov registration</a:t>
            </a:r>
          </a:p>
          <a:p>
            <a:r>
              <a:rPr lang="en-US" dirty="0">
                <a:ea typeface="+mn-lt"/>
                <a:cs typeface="+mn-lt"/>
              </a:rPr>
              <a:t>Subrecipient organizations – UEI only</a:t>
            </a:r>
          </a:p>
          <a:p>
            <a:r>
              <a:rPr lang="en-US" dirty="0">
                <a:ea typeface="+mn-lt"/>
                <a:cs typeface="+mn-lt"/>
              </a:rPr>
              <a:t>Individuals – not applicable unless a sole proprietorship or limited liability company</a:t>
            </a:r>
          </a:p>
          <a:p>
            <a:pPr marL="0" indent="0">
              <a:buNone/>
            </a:pPr>
            <a:endParaRPr lang="en-US" dirty="0">
              <a:ea typeface="+mn-lt"/>
              <a:cs typeface="+mn-lt"/>
            </a:endParaRPr>
          </a:p>
          <a:p>
            <a:pPr marL="0" indent="0">
              <a:buNone/>
            </a:pPr>
            <a:r>
              <a:rPr lang="en-US" dirty="0">
                <a:ea typeface="+mn-lt"/>
                <a:cs typeface="+mn-lt"/>
              </a:rPr>
              <a:t>Registration and UEIs are free. Some legitimate businesses may offer to help with registration for a fee but it is not required. </a:t>
            </a:r>
            <a:r>
              <a:rPr lang="en-US" i="1" dirty="0">
                <a:ea typeface="+mn-lt"/>
                <a:cs typeface="+mn-lt"/>
              </a:rPr>
              <a:t>Watch out for scams that claim payment is required.</a:t>
            </a:r>
          </a:p>
          <a:p>
            <a:pPr marL="0" indent="0">
              <a:buNone/>
            </a:pPr>
            <a:endParaRPr lang="en-US" dirty="0">
              <a:ea typeface="+mn-lt"/>
              <a:cs typeface="+mn-lt"/>
            </a:endParaRPr>
          </a:p>
          <a:p>
            <a:pPr marL="0" indent="0">
              <a:buNone/>
            </a:pPr>
            <a:r>
              <a:rPr lang="en-US" dirty="0">
                <a:ea typeface="+mn-lt"/>
                <a:cs typeface="+mn-lt"/>
              </a:rPr>
              <a:t>	</a:t>
            </a:r>
          </a:p>
          <a:p>
            <a:pPr marL="0" indent="0">
              <a:buNone/>
            </a:pPr>
            <a:endParaRPr lang="en-US" b="1" dirty="0">
              <a:solidFill>
                <a:srgbClr val="FF0000"/>
              </a:solidFill>
              <a:ea typeface="+mn-lt"/>
              <a:cs typeface="+mn-lt"/>
            </a:endParaRPr>
          </a:p>
          <a:p>
            <a:pPr marL="971550" lvl="1" indent="-285750">
              <a:buFont typeface="Arial"/>
              <a:buChar char="•"/>
            </a:pPr>
            <a:endParaRPr lang="en-US" sz="2800" dirty="0">
              <a:ea typeface="+mn-lt"/>
              <a:cs typeface="+mn-lt"/>
            </a:endParaRPr>
          </a:p>
          <a:p>
            <a:pPr lvl="1" indent="0">
              <a:buNone/>
            </a:pPr>
            <a:endParaRPr lang="en-US" dirty="0">
              <a:ea typeface="+mn-lt"/>
              <a:cs typeface="+mn-lt"/>
            </a:endParaRPr>
          </a:p>
          <a:p>
            <a:pPr marL="0" indent="0">
              <a:buNone/>
            </a:pPr>
            <a:endParaRPr lang="en-US" sz="2800" dirty="0">
              <a:cs typeface="Calibri" panose="020F0502020204030204"/>
            </a:endParaRPr>
          </a:p>
          <a:p>
            <a:pPr marL="457200" lvl="1" indent="0">
              <a:buNone/>
            </a:pPr>
            <a:endParaRPr lang="en-US" sz="2800" dirty="0">
              <a:cs typeface="Calibri" panose="020F05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2</a:t>
            </a:fld>
            <a:endParaRPr lang="en-US" dirty="0"/>
          </a:p>
        </p:txBody>
      </p:sp>
      <p:pic>
        <p:nvPicPr>
          <p:cNvPr id="5" name="Audio 4">
            <a:hlinkClick r:id="" action="ppaction://media"/>
            <a:extLst>
              <a:ext uri="{FF2B5EF4-FFF2-40B4-BE49-F238E27FC236}">
                <a16:creationId xmlns:a16="http://schemas.microsoft.com/office/drawing/2014/main" id="{FC116FD3-A529-9547-BB46-AF9974FEF6C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104790842"/>
      </p:ext>
    </p:extLst>
  </p:cSld>
  <p:clrMapOvr>
    <a:masterClrMapping/>
  </p:clrMapOvr>
  <mc:AlternateContent xmlns:mc="http://schemas.openxmlformats.org/markup-compatibility/2006" xmlns:p14="http://schemas.microsoft.com/office/powerpoint/2010/main">
    <mc:Choice Requires="p14">
      <p:transition spd="slow" p14:dur="2000" advTm="69454"/>
    </mc:Choice>
    <mc:Fallback xmlns="">
      <p:transition spd="slow" advTm="694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97A41-8E5F-F96A-57BB-819C248092CC}"/>
              </a:ext>
            </a:extLst>
          </p:cNvPr>
          <p:cNvSpPr>
            <a:spLocks noGrp="1"/>
          </p:cNvSpPr>
          <p:nvPr>
            <p:ph type="title"/>
          </p:nvPr>
        </p:nvSpPr>
        <p:spPr/>
        <p:txBody>
          <a:bodyPr/>
          <a:lstStyle/>
          <a:p>
            <a:r>
              <a:rPr lang="en-US" dirty="0"/>
              <a:t>Another way to check status</a:t>
            </a:r>
          </a:p>
        </p:txBody>
      </p:sp>
      <p:sp>
        <p:nvSpPr>
          <p:cNvPr id="3" name="Text Placeholder 2">
            <a:extLst>
              <a:ext uri="{FF2B5EF4-FFF2-40B4-BE49-F238E27FC236}">
                <a16:creationId xmlns:a16="http://schemas.microsoft.com/office/drawing/2014/main" id="{675BF273-D06A-EFDC-0F67-8F62874D74EF}"/>
              </a:ext>
            </a:extLst>
          </p:cNvPr>
          <p:cNvSpPr>
            <a:spLocks noGrp="1"/>
          </p:cNvSpPr>
          <p:nvPr>
            <p:ph type="body" idx="1"/>
          </p:nvPr>
        </p:nvSpPr>
        <p:spPr/>
        <p:txBody>
          <a:bodyPr>
            <a:normAutofit lnSpcReduction="10000"/>
          </a:bodyPr>
          <a:lstStyle/>
          <a:p>
            <a:r>
              <a:rPr lang="en-US" dirty="0"/>
              <a:t>Log in to SAM.gov.</a:t>
            </a:r>
          </a:p>
          <a:p>
            <a:r>
              <a:rPr lang="en-US" dirty="0"/>
              <a:t>Landing page will give option to search</a:t>
            </a:r>
          </a:p>
        </p:txBody>
      </p:sp>
      <p:sp>
        <p:nvSpPr>
          <p:cNvPr id="4" name="Content Placeholder 3">
            <a:extLst>
              <a:ext uri="{FF2B5EF4-FFF2-40B4-BE49-F238E27FC236}">
                <a16:creationId xmlns:a16="http://schemas.microsoft.com/office/drawing/2014/main" id="{3F968723-78D7-A1E3-F9FC-80FAFCB4A879}"/>
              </a:ext>
            </a:extLst>
          </p:cNvPr>
          <p:cNvSpPr>
            <a:spLocks noGrp="1"/>
          </p:cNvSpPr>
          <p:nvPr>
            <p:ph sz="half" idx="2"/>
          </p:nvPr>
        </p:nvSpPr>
        <p:spPr/>
        <p:txBody>
          <a:bodyPr/>
          <a:lstStyle/>
          <a:p>
            <a:r>
              <a:rPr lang="en-US" dirty="0"/>
              <a:t>By UEI ( see next page for this)</a:t>
            </a:r>
          </a:p>
          <a:p>
            <a:r>
              <a:rPr lang="en-US" dirty="0"/>
              <a:t>By name</a:t>
            </a:r>
          </a:p>
          <a:p>
            <a:r>
              <a:rPr lang="en-US" dirty="0"/>
              <a:t>If an organization has checked no public view, only those with .gov accounts or those within the organization will see the status</a:t>
            </a:r>
          </a:p>
        </p:txBody>
      </p:sp>
      <p:pic>
        <p:nvPicPr>
          <p:cNvPr id="12" name="Content Placeholder 11">
            <a:extLst>
              <a:ext uri="{FF2B5EF4-FFF2-40B4-BE49-F238E27FC236}">
                <a16:creationId xmlns:a16="http://schemas.microsoft.com/office/drawing/2014/main" id="{CC19975C-3B6A-ECA9-69CD-CEBADDB5E122}"/>
              </a:ext>
            </a:extLst>
          </p:cNvPr>
          <p:cNvPicPr>
            <a:picLocks noGrp="1" noChangeAspect="1"/>
          </p:cNvPicPr>
          <p:nvPr>
            <p:ph sz="quarter" idx="4"/>
          </p:nvPr>
        </p:nvPicPr>
        <p:blipFill>
          <a:blip r:embed="rId2"/>
          <a:stretch>
            <a:fillRect/>
          </a:stretch>
        </p:blipFill>
        <p:spPr>
          <a:xfrm>
            <a:off x="6561352" y="2505075"/>
            <a:ext cx="4404883" cy="3684588"/>
          </a:xfrm>
        </p:spPr>
      </p:pic>
    </p:spTree>
    <p:extLst>
      <p:ext uri="{BB962C8B-B14F-4D97-AF65-F5344CB8AC3E}">
        <p14:creationId xmlns:p14="http://schemas.microsoft.com/office/powerpoint/2010/main" val="574296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1273-3C5E-EDD4-E81F-07C710991812}"/>
              </a:ext>
            </a:extLst>
          </p:cNvPr>
          <p:cNvSpPr>
            <a:spLocks noGrp="1"/>
          </p:cNvSpPr>
          <p:nvPr>
            <p:ph type="ctrTitle"/>
          </p:nvPr>
        </p:nvSpPr>
        <p:spPr>
          <a:xfrm>
            <a:off x="1524000" y="1122363"/>
            <a:ext cx="9144000" cy="961080"/>
          </a:xfrm>
        </p:spPr>
        <p:txBody>
          <a:bodyPr/>
          <a:lstStyle/>
          <a:p>
            <a:r>
              <a:rPr lang="en-US" dirty="0"/>
              <a:t>List of status in SAM.gov</a:t>
            </a:r>
          </a:p>
        </p:txBody>
      </p:sp>
      <p:sp>
        <p:nvSpPr>
          <p:cNvPr id="3" name="Subtitle 2">
            <a:extLst>
              <a:ext uri="{FF2B5EF4-FFF2-40B4-BE49-F238E27FC236}">
                <a16:creationId xmlns:a16="http://schemas.microsoft.com/office/drawing/2014/main" id="{21545767-111E-F070-A46B-818C97B0F1BE}"/>
              </a:ext>
            </a:extLst>
          </p:cNvPr>
          <p:cNvSpPr>
            <a:spLocks noGrp="1"/>
          </p:cNvSpPr>
          <p:nvPr>
            <p:ph type="subTitle" idx="1"/>
          </p:nvPr>
        </p:nvSpPr>
        <p:spPr>
          <a:xfrm>
            <a:off x="1524000" y="2083443"/>
            <a:ext cx="9144000" cy="4224760"/>
          </a:xfrm>
        </p:spPr>
        <p:txBody>
          <a:bodyPr>
            <a:normAutofit fontScale="25000" lnSpcReduction="20000"/>
          </a:bodyPr>
          <a:lstStyle/>
          <a:p>
            <a:pPr algn="l"/>
            <a:r>
              <a:rPr lang="en-US" b="0" i="0" dirty="0">
                <a:solidFill>
                  <a:srgbClr val="454540"/>
                </a:solidFill>
                <a:effectLst/>
                <a:latin typeface="Source Sans Pro Web"/>
              </a:rPr>
              <a:t>Once you start a registration, it will be in the Work in Progress Registration status. You can save your information and come back later to continue working on it. Work in Progress Registrations are held in SAM.gov for up to 90 days. If you do not update or submit your Work in Progress Registration in that time, the system will remove it. As you work through each section, your registration will show a status for each of the following sections:</a:t>
            </a:r>
          </a:p>
          <a:p>
            <a:pPr algn="l"/>
            <a:r>
              <a:rPr lang="en-US" b="1" i="0" dirty="0">
                <a:solidFill>
                  <a:srgbClr val="454540"/>
                </a:solidFill>
                <a:effectLst/>
                <a:latin typeface="Source Sans Pro Web"/>
              </a:rPr>
              <a:t>Validate Entity</a:t>
            </a:r>
          </a:p>
          <a:p>
            <a:pPr algn="l"/>
            <a:r>
              <a:rPr lang="en-US" b="0" i="0" dirty="0">
                <a:solidFill>
                  <a:srgbClr val="454540"/>
                </a:solidFill>
                <a:effectLst/>
                <a:latin typeface="Source Sans Pro Web"/>
              </a:rPr>
              <a:t>Entity validation confirms that an entity exists and is unique. An entity validation service (EVS) independently verifies the uniqueness of an entity. This is required to get a Unique Entity ID. SAM.gov verifies that there is no existing registration for the legal business name and physical address as part of this validation process.</a:t>
            </a:r>
          </a:p>
          <a:p>
            <a:pPr algn="l"/>
            <a:r>
              <a:rPr lang="en-US" b="1" i="0" dirty="0">
                <a:solidFill>
                  <a:srgbClr val="454540"/>
                </a:solidFill>
                <a:effectLst/>
                <a:latin typeface="Source Sans Pro Web"/>
              </a:rPr>
              <a:t>Get Unique Entity ID</a:t>
            </a:r>
          </a:p>
          <a:p>
            <a:pPr algn="l"/>
            <a:r>
              <a:rPr lang="en-US" b="0" i="0" dirty="0">
                <a:solidFill>
                  <a:srgbClr val="454540"/>
                </a:solidFill>
                <a:effectLst/>
                <a:latin typeface="Source Sans Pro Web"/>
              </a:rPr>
              <a:t>The Unique Entity ID is a 12-character, alpha-numeric code that uniquely identifies entities in SAM.gov. Unique Entity IDs are issued by SAM.gov and are a part of an entity's record.</a:t>
            </a:r>
          </a:p>
          <a:p>
            <a:pPr algn="l"/>
            <a:r>
              <a:rPr lang="en-US" b="1" i="0" dirty="0">
                <a:solidFill>
                  <a:srgbClr val="454540"/>
                </a:solidFill>
                <a:effectLst/>
                <a:latin typeface="Source Sans Pro Web"/>
              </a:rPr>
              <a:t>Core Data</a:t>
            </a:r>
          </a:p>
          <a:p>
            <a:pPr algn="l"/>
            <a:r>
              <a:rPr lang="en-US" b="0" i="0" dirty="0">
                <a:solidFill>
                  <a:srgbClr val="454540"/>
                </a:solidFill>
                <a:effectLst/>
                <a:latin typeface="Source Sans Pro Web"/>
              </a:rPr>
              <a:t>Core data is mandatory for all registration types. It includes, but is not limited to, your Unique Entity ID, business name, your TIN, and your financial information.</a:t>
            </a:r>
          </a:p>
          <a:p>
            <a:pPr algn="l"/>
            <a:r>
              <a:rPr lang="en-US" b="1" i="0" dirty="0">
                <a:solidFill>
                  <a:srgbClr val="454540"/>
                </a:solidFill>
                <a:effectLst/>
                <a:latin typeface="Source Sans Pro Web"/>
              </a:rPr>
              <a:t>Assertions</a:t>
            </a:r>
          </a:p>
          <a:p>
            <a:pPr algn="l"/>
            <a:r>
              <a:rPr lang="en-US" b="0" i="0" dirty="0">
                <a:solidFill>
                  <a:srgbClr val="454540"/>
                </a:solidFill>
                <a:effectLst/>
                <a:latin typeface="Source Sans Pro Web"/>
              </a:rPr>
              <a:t>Assertions include, but are not limited to, data about the types of goods and services you provide, optional Electronic Data Interchange (EDI) and whether you wish to be included in the Disaster Response Registry.</a:t>
            </a:r>
          </a:p>
          <a:p>
            <a:pPr algn="l"/>
            <a:r>
              <a:rPr lang="en-US" b="1" i="0" dirty="0">
                <a:solidFill>
                  <a:srgbClr val="454540"/>
                </a:solidFill>
                <a:effectLst/>
                <a:latin typeface="Source Sans Pro Web"/>
              </a:rPr>
              <a:t>Reps &amp; Certs</a:t>
            </a:r>
          </a:p>
          <a:p>
            <a:pPr algn="l"/>
            <a:r>
              <a:rPr lang="en-US" b="0" i="0" dirty="0">
                <a:solidFill>
                  <a:srgbClr val="454540"/>
                </a:solidFill>
                <a:effectLst/>
                <a:latin typeface="Source Sans Pro Web"/>
              </a:rPr>
              <a:t>Representations and Certifications (Reps &amp; Certs) are a common set of representations and certifications required by federal statutes or regulations in accordance with the Federal Acquisition Regulation (FAR). You will be given a questionnaire to guide you through entering your Reps &amp; Certs. This section is only completed by entities registering to compete for federal contracts.</a:t>
            </a:r>
          </a:p>
          <a:p>
            <a:pPr algn="l"/>
            <a:r>
              <a:rPr lang="en-US" b="1" i="0" dirty="0">
                <a:solidFill>
                  <a:srgbClr val="454540"/>
                </a:solidFill>
                <a:effectLst/>
                <a:latin typeface="Source Sans Pro Web"/>
              </a:rPr>
              <a:t>POCs</a:t>
            </a:r>
          </a:p>
          <a:p>
            <a:pPr algn="l"/>
            <a:r>
              <a:rPr lang="en-US" b="0" i="0" dirty="0">
                <a:solidFill>
                  <a:srgbClr val="454540"/>
                </a:solidFill>
                <a:effectLst/>
                <a:latin typeface="Source Sans Pro Web"/>
              </a:rPr>
              <a:t>Before your entity registration is complete, you will be asked to provide mandatory points of contact (POCs) and optional POCs. You must complete all mandatory POCs before you can submit the registration.</a:t>
            </a:r>
          </a:p>
          <a:p>
            <a:pPr algn="l"/>
            <a:r>
              <a:rPr lang="en-US" b="1" i="0" dirty="0">
                <a:solidFill>
                  <a:srgbClr val="454540"/>
                </a:solidFill>
                <a:effectLst/>
                <a:latin typeface="Source Sans Pro Web"/>
              </a:rPr>
              <a:t>Submit</a:t>
            </a:r>
          </a:p>
          <a:p>
            <a:pPr algn="l"/>
            <a:r>
              <a:rPr lang="en-US" b="0" i="0" dirty="0">
                <a:solidFill>
                  <a:srgbClr val="454540"/>
                </a:solidFill>
                <a:effectLst/>
                <a:latin typeface="Source Sans Pro Web"/>
              </a:rPr>
              <a:t>Once you enter all the information required, review it, and submit it, your registration enters the submitted status. While the average overall processing time is up to three business days, external reviews can take up to ten business days. You will be notified by email when all reviews are complete.</a:t>
            </a:r>
          </a:p>
          <a:p>
            <a:pPr algn="l"/>
            <a:r>
              <a:rPr lang="en-US" b="1" i="0" dirty="0">
                <a:solidFill>
                  <a:srgbClr val="454540"/>
                </a:solidFill>
                <a:effectLst/>
                <a:latin typeface="Source Sans Pro Web"/>
              </a:rPr>
              <a:t>Processing</a:t>
            </a:r>
          </a:p>
          <a:p>
            <a:pPr algn="l"/>
            <a:r>
              <a:rPr lang="en-US" b="0" i="0" dirty="0">
                <a:solidFill>
                  <a:srgbClr val="454540"/>
                </a:solidFill>
                <a:effectLst/>
                <a:latin typeface="Source Sans Pro Web"/>
              </a:rPr>
              <a:t>Your entity registration information is being processed at this stage. You will be notified by email when all reviews are complete. The Federal Service Desk cannot provide further information about your registration unless at least 10 business days have passed since you submitted your registration.</a:t>
            </a:r>
          </a:p>
          <a:p>
            <a:pPr algn="l"/>
            <a:r>
              <a:rPr lang="en-US" b="1" i="0" dirty="0">
                <a:solidFill>
                  <a:srgbClr val="454540"/>
                </a:solidFill>
                <a:effectLst/>
                <a:latin typeface="Source Sans Pro Web"/>
              </a:rPr>
              <a:t>Active</a:t>
            </a:r>
          </a:p>
          <a:p>
            <a:pPr algn="l"/>
            <a:r>
              <a:rPr lang="en-US" b="0" i="0" dirty="0">
                <a:solidFill>
                  <a:srgbClr val="454540"/>
                </a:solidFill>
                <a:effectLst/>
                <a:latin typeface="Source Sans Pro Web"/>
              </a:rPr>
              <a:t>Once your entity registration is successfully processed, it enters the active status. It will remain active for 365 days from the date you submitted it for processing, unless it is deactivated by your Entity Administrator.</a:t>
            </a:r>
          </a:p>
          <a:p>
            <a:pPr algn="l"/>
            <a:endParaRPr lang="en-US" b="0" i="0" dirty="0">
              <a:solidFill>
                <a:srgbClr val="454540"/>
              </a:solidFill>
              <a:effectLst/>
              <a:latin typeface="Source Sans Pro Web"/>
            </a:endParaRPr>
          </a:p>
          <a:p>
            <a:endParaRPr lang="en-US" dirty="0"/>
          </a:p>
        </p:txBody>
      </p:sp>
    </p:spTree>
    <p:extLst>
      <p:ext uri="{BB962C8B-B14F-4D97-AF65-F5344CB8AC3E}">
        <p14:creationId xmlns:p14="http://schemas.microsoft.com/office/powerpoint/2010/main" val="2252018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ED916-71A5-568C-7096-3764C20B252C}"/>
              </a:ext>
            </a:extLst>
          </p:cNvPr>
          <p:cNvSpPr>
            <a:spLocks noGrp="1"/>
          </p:cNvSpPr>
          <p:nvPr>
            <p:ph type="title"/>
          </p:nvPr>
        </p:nvSpPr>
        <p:spPr/>
        <p:txBody>
          <a:bodyPr/>
          <a:lstStyle/>
          <a:p>
            <a:r>
              <a:rPr lang="en-US" dirty="0"/>
              <a:t>Full search page: See next page </a:t>
            </a:r>
            <a:r>
              <a:rPr lang="en-US"/>
              <a:t>for statuses</a:t>
            </a:r>
            <a:endParaRPr lang="en-US" dirty="0"/>
          </a:p>
        </p:txBody>
      </p:sp>
      <p:pic>
        <p:nvPicPr>
          <p:cNvPr id="5" name="Content Placeholder 4">
            <a:extLst>
              <a:ext uri="{FF2B5EF4-FFF2-40B4-BE49-F238E27FC236}">
                <a16:creationId xmlns:a16="http://schemas.microsoft.com/office/drawing/2014/main" id="{F195208E-F203-1677-AB58-96782E60E101}"/>
              </a:ext>
            </a:extLst>
          </p:cNvPr>
          <p:cNvPicPr>
            <a:picLocks noGrp="1" noChangeAspect="1"/>
          </p:cNvPicPr>
          <p:nvPr>
            <p:ph idx="1"/>
          </p:nvPr>
        </p:nvPicPr>
        <p:blipFill>
          <a:blip r:embed="rId3"/>
          <a:stretch>
            <a:fillRect/>
          </a:stretch>
        </p:blipFill>
        <p:spPr>
          <a:xfrm>
            <a:off x="4049835" y="1308100"/>
            <a:ext cx="4092330" cy="5184775"/>
          </a:xfrm>
        </p:spPr>
      </p:pic>
    </p:spTree>
    <p:extLst>
      <p:ext uri="{BB962C8B-B14F-4D97-AF65-F5344CB8AC3E}">
        <p14:creationId xmlns:p14="http://schemas.microsoft.com/office/powerpoint/2010/main" val="2796918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1273-3C5E-EDD4-E81F-07C710991812}"/>
              </a:ext>
            </a:extLst>
          </p:cNvPr>
          <p:cNvSpPr>
            <a:spLocks noGrp="1"/>
          </p:cNvSpPr>
          <p:nvPr>
            <p:ph type="ctrTitle"/>
          </p:nvPr>
        </p:nvSpPr>
        <p:spPr>
          <a:xfrm>
            <a:off x="1524000" y="549797"/>
            <a:ext cx="9144000" cy="1128532"/>
          </a:xfrm>
        </p:spPr>
        <p:txBody>
          <a:bodyPr>
            <a:normAutofit fontScale="90000"/>
          </a:bodyPr>
          <a:lstStyle/>
          <a:p>
            <a:r>
              <a:rPr lang="en-US" dirty="0"/>
              <a:t>Detailed when searching full status in SAM.gov</a:t>
            </a:r>
          </a:p>
        </p:txBody>
      </p:sp>
      <p:sp>
        <p:nvSpPr>
          <p:cNvPr id="3" name="Subtitle 2">
            <a:extLst>
              <a:ext uri="{FF2B5EF4-FFF2-40B4-BE49-F238E27FC236}">
                <a16:creationId xmlns:a16="http://schemas.microsoft.com/office/drawing/2014/main" id="{21545767-111E-F070-A46B-818C97B0F1BE}"/>
              </a:ext>
            </a:extLst>
          </p:cNvPr>
          <p:cNvSpPr>
            <a:spLocks noGrp="1"/>
          </p:cNvSpPr>
          <p:nvPr>
            <p:ph type="subTitle" idx="1"/>
          </p:nvPr>
        </p:nvSpPr>
        <p:spPr>
          <a:xfrm>
            <a:off x="1524000" y="1759352"/>
            <a:ext cx="9144000" cy="4548851"/>
          </a:xfrm>
        </p:spPr>
        <p:txBody>
          <a:bodyPr>
            <a:normAutofit fontScale="25000" lnSpcReduction="20000"/>
          </a:bodyPr>
          <a:lstStyle/>
          <a:p>
            <a:pPr algn="l"/>
            <a:r>
              <a:rPr lang="en-US" sz="4000" b="0" i="0" dirty="0">
                <a:solidFill>
                  <a:srgbClr val="454540"/>
                </a:solidFill>
                <a:effectLst/>
                <a:latin typeface="Source Sans Pro Web"/>
              </a:rPr>
              <a:t>Once you start a registration, you can save your information and come back at any time to continue working on it. As you work through each section, your registration will show a status. Here are the definitions of each status type.</a:t>
            </a:r>
          </a:p>
          <a:p>
            <a:pPr algn="l"/>
            <a:r>
              <a:rPr lang="en-US" sz="4000" b="1" i="0" dirty="0">
                <a:solidFill>
                  <a:srgbClr val="454540"/>
                </a:solidFill>
                <a:effectLst/>
                <a:latin typeface="Source Sans Pro Web"/>
              </a:rPr>
              <a:t>Completed  </a:t>
            </a:r>
          </a:p>
          <a:p>
            <a:pPr algn="l"/>
            <a:r>
              <a:rPr lang="en-US" sz="4000" b="0" i="0" dirty="0">
                <a:solidFill>
                  <a:srgbClr val="454540"/>
                </a:solidFill>
                <a:effectLst/>
                <a:latin typeface="Source Sans Pro Web"/>
              </a:rPr>
              <a:t>The step has been completed successfully.</a:t>
            </a:r>
            <a:br>
              <a:rPr lang="en-US" sz="4000" b="0" i="0" dirty="0">
                <a:solidFill>
                  <a:srgbClr val="454540"/>
                </a:solidFill>
                <a:effectLst/>
                <a:latin typeface="Source Sans Pro Web"/>
              </a:rPr>
            </a:br>
            <a:r>
              <a:rPr lang="en-US" sz="4000" b="0" i="1" dirty="0">
                <a:solidFill>
                  <a:srgbClr val="454540"/>
                </a:solidFill>
                <a:effectLst/>
                <a:latin typeface="Source Sans Pro Web"/>
              </a:rPr>
              <a:t>Steps Applicable: Core Data, Assertions, Reps &amp; Certs, POCs, Submit, Processing, Active</a:t>
            </a:r>
            <a:endParaRPr lang="en-US" sz="4000" b="0" i="0" dirty="0">
              <a:solidFill>
                <a:srgbClr val="454540"/>
              </a:solidFill>
              <a:effectLst/>
              <a:latin typeface="Source Sans Pro Web"/>
            </a:endParaRPr>
          </a:p>
          <a:p>
            <a:pPr algn="l"/>
            <a:r>
              <a:rPr lang="en-US" sz="4000" b="1" i="0" dirty="0">
                <a:solidFill>
                  <a:srgbClr val="454540"/>
                </a:solidFill>
                <a:effectLst/>
                <a:latin typeface="Source Sans Pro Web"/>
              </a:rPr>
              <a:t>In Progress  </a:t>
            </a:r>
          </a:p>
          <a:p>
            <a:pPr algn="l"/>
            <a:r>
              <a:rPr lang="en-US" sz="4000" b="0" i="0" dirty="0">
                <a:solidFill>
                  <a:srgbClr val="454540"/>
                </a:solidFill>
                <a:effectLst/>
                <a:latin typeface="Source Sans Pro Web"/>
              </a:rPr>
              <a:t>A step in the entity registration process is open and being worked on.</a:t>
            </a:r>
            <a:br>
              <a:rPr lang="en-US" sz="4000" b="0" i="0" dirty="0">
                <a:solidFill>
                  <a:srgbClr val="454540"/>
                </a:solidFill>
                <a:effectLst/>
                <a:latin typeface="Source Sans Pro Web"/>
              </a:rPr>
            </a:br>
            <a:r>
              <a:rPr lang="en-US" sz="4000" b="0" i="1" dirty="0">
                <a:solidFill>
                  <a:srgbClr val="454540"/>
                </a:solidFill>
                <a:effectLst/>
                <a:latin typeface="Source Sans Pro Web"/>
              </a:rPr>
              <a:t>Steps Applicable: Core Data, Assertions, Reps &amp; Certs, POCs, Submit, Processing, Active</a:t>
            </a:r>
            <a:endParaRPr lang="en-US" sz="4000" b="0" i="0" dirty="0">
              <a:solidFill>
                <a:srgbClr val="454540"/>
              </a:solidFill>
              <a:effectLst/>
              <a:latin typeface="Source Sans Pro Web"/>
            </a:endParaRPr>
          </a:p>
          <a:p>
            <a:pPr algn="l"/>
            <a:r>
              <a:rPr lang="en-US" sz="4000" b="1" i="0" dirty="0">
                <a:solidFill>
                  <a:srgbClr val="454540"/>
                </a:solidFill>
                <a:effectLst/>
                <a:latin typeface="Source Sans Pro Web"/>
              </a:rPr>
              <a:t>Not Required  </a:t>
            </a:r>
          </a:p>
          <a:p>
            <a:pPr algn="l"/>
            <a:r>
              <a:rPr lang="en-US" sz="4000" b="0" i="0" dirty="0">
                <a:solidFill>
                  <a:srgbClr val="454540"/>
                </a:solidFill>
                <a:effectLst/>
                <a:latin typeface="Source Sans Pro Web"/>
              </a:rPr>
              <a:t>The step is not required for your entity registration.</a:t>
            </a:r>
            <a:br>
              <a:rPr lang="en-US" sz="4000" b="0" i="0" dirty="0">
                <a:solidFill>
                  <a:srgbClr val="454540"/>
                </a:solidFill>
                <a:effectLst/>
                <a:latin typeface="Source Sans Pro Web"/>
              </a:rPr>
            </a:br>
            <a:r>
              <a:rPr lang="en-US" sz="4000" b="0" i="1" dirty="0">
                <a:solidFill>
                  <a:srgbClr val="454540"/>
                </a:solidFill>
                <a:effectLst/>
                <a:latin typeface="Source Sans Pro Web"/>
              </a:rPr>
              <a:t>Steps Applicable: Assertions, Reps &amp; Certs</a:t>
            </a:r>
            <a:endParaRPr lang="en-US" sz="4000" b="0" i="0" dirty="0">
              <a:solidFill>
                <a:srgbClr val="454540"/>
              </a:solidFill>
              <a:effectLst/>
              <a:latin typeface="Source Sans Pro Web"/>
            </a:endParaRPr>
          </a:p>
          <a:p>
            <a:pPr algn="l"/>
            <a:r>
              <a:rPr lang="en-US" sz="4000" b="1" i="0" dirty="0">
                <a:solidFill>
                  <a:srgbClr val="454540"/>
                </a:solidFill>
                <a:effectLst/>
                <a:latin typeface="Source Sans Pro Web"/>
              </a:rPr>
              <a:t>Not Complete  </a:t>
            </a:r>
          </a:p>
          <a:p>
            <a:pPr algn="l"/>
            <a:r>
              <a:rPr lang="en-US" sz="4000" b="0" i="0" dirty="0">
                <a:solidFill>
                  <a:srgbClr val="454540"/>
                </a:solidFill>
                <a:effectLst/>
                <a:latin typeface="Source Sans Pro Web"/>
              </a:rPr>
              <a:t>The step has not been completed successfully.</a:t>
            </a:r>
            <a:br>
              <a:rPr lang="en-US" sz="4000" b="0" i="0" dirty="0">
                <a:solidFill>
                  <a:srgbClr val="454540"/>
                </a:solidFill>
                <a:effectLst/>
                <a:latin typeface="Source Sans Pro Web"/>
              </a:rPr>
            </a:br>
            <a:r>
              <a:rPr lang="en-US" sz="4000" b="0" i="1" dirty="0">
                <a:solidFill>
                  <a:srgbClr val="454540"/>
                </a:solidFill>
                <a:effectLst/>
                <a:latin typeface="Source Sans Pro Web"/>
              </a:rPr>
              <a:t>Steps Applicable: Core Data, Assertions, Reps &amp; Certs, POCs, Submit, Processing, Active</a:t>
            </a:r>
            <a:endParaRPr lang="en-US" sz="4000" b="0" i="0" dirty="0">
              <a:solidFill>
                <a:srgbClr val="454540"/>
              </a:solidFill>
              <a:effectLst/>
              <a:latin typeface="Source Sans Pro Web"/>
            </a:endParaRPr>
          </a:p>
          <a:p>
            <a:pPr algn="l"/>
            <a:r>
              <a:rPr lang="en-US" sz="4000" b="1" i="0" dirty="0">
                <a:solidFill>
                  <a:srgbClr val="454540"/>
                </a:solidFill>
                <a:effectLst/>
                <a:latin typeface="Source Sans Pro Web"/>
              </a:rPr>
              <a:t>Not Available  </a:t>
            </a:r>
          </a:p>
          <a:p>
            <a:pPr algn="l"/>
            <a:r>
              <a:rPr lang="en-US" sz="4000" b="0" i="0" dirty="0">
                <a:solidFill>
                  <a:srgbClr val="454540"/>
                </a:solidFill>
                <a:effectLst/>
                <a:latin typeface="Source Sans Pro Web"/>
              </a:rPr>
              <a:t>The service is not currently responding.</a:t>
            </a:r>
            <a:br>
              <a:rPr lang="en-US" sz="4000" b="0" i="0" dirty="0">
                <a:solidFill>
                  <a:srgbClr val="454540"/>
                </a:solidFill>
                <a:effectLst/>
                <a:latin typeface="Source Sans Pro Web"/>
              </a:rPr>
            </a:br>
            <a:r>
              <a:rPr lang="en-US" sz="4000" b="0" i="1" dirty="0">
                <a:solidFill>
                  <a:srgbClr val="454540"/>
                </a:solidFill>
                <a:effectLst/>
                <a:latin typeface="Source Sans Pro Web"/>
              </a:rPr>
              <a:t>Steps Applicable: Core Data, Assertions, Reps &amp; Certs, POCs, Submit, Processing, Active</a:t>
            </a:r>
            <a:endParaRPr lang="en-US" sz="4000" b="0" i="0" dirty="0">
              <a:solidFill>
                <a:srgbClr val="454540"/>
              </a:solidFill>
              <a:effectLst/>
              <a:latin typeface="Source Sans Pro Web"/>
            </a:endParaRPr>
          </a:p>
          <a:p>
            <a:pPr algn="l"/>
            <a:r>
              <a:rPr lang="en-US" sz="4000" b="1" i="0" dirty="0">
                <a:solidFill>
                  <a:srgbClr val="454540"/>
                </a:solidFill>
                <a:effectLst/>
                <a:latin typeface="Source Sans Pro Web"/>
              </a:rPr>
              <a:t>Invalid Data  </a:t>
            </a:r>
          </a:p>
          <a:p>
            <a:pPr algn="l"/>
            <a:r>
              <a:rPr lang="en-US" sz="4000" b="0" i="0" dirty="0">
                <a:solidFill>
                  <a:srgbClr val="454540"/>
                </a:solidFill>
                <a:effectLst/>
                <a:latin typeface="Source Sans Pro Web"/>
              </a:rPr>
              <a:t>Your information was either incomplete, or your registration may have failed </a:t>
            </a:r>
            <a:r>
              <a:rPr lang="en-US" sz="4000" b="0" i="0" u="sng" dirty="0">
                <a:solidFill>
                  <a:srgbClr val="3F57A6"/>
                </a:solidFill>
                <a:effectLst/>
                <a:latin typeface="Source Sans Pro Web"/>
              </a:rPr>
              <a:t>TIN validation</a:t>
            </a:r>
            <a:r>
              <a:rPr lang="en-US" sz="4000" b="0" i="0" dirty="0">
                <a:solidFill>
                  <a:srgbClr val="454540"/>
                </a:solidFill>
                <a:effectLst/>
                <a:latin typeface="Source Sans Pro Web"/>
              </a:rPr>
              <a:t> or </a:t>
            </a:r>
            <a:r>
              <a:rPr lang="en-US" sz="4000" b="0" i="0" u="sng" dirty="0">
                <a:solidFill>
                  <a:srgbClr val="3F57A6"/>
                </a:solidFill>
                <a:effectLst/>
                <a:latin typeface="Source Sans Pro Web"/>
              </a:rPr>
              <a:t>CAGE validation.</a:t>
            </a:r>
            <a:br>
              <a:rPr lang="en-US" sz="4000" b="0" i="0" dirty="0">
                <a:solidFill>
                  <a:srgbClr val="454540"/>
                </a:solidFill>
                <a:effectLst/>
                <a:latin typeface="Source Sans Pro Web"/>
              </a:rPr>
            </a:br>
            <a:r>
              <a:rPr lang="en-US" sz="4000" b="0" i="1" dirty="0">
                <a:solidFill>
                  <a:srgbClr val="454540"/>
                </a:solidFill>
                <a:effectLst/>
                <a:latin typeface="Source Sans Pro Web"/>
              </a:rPr>
              <a:t>Steps Applicable: Core Data, Active</a:t>
            </a:r>
            <a:endParaRPr lang="en-US" sz="4000" b="0" i="0" dirty="0">
              <a:solidFill>
                <a:srgbClr val="454540"/>
              </a:solidFill>
              <a:effectLst/>
              <a:latin typeface="Source Sans Pro Web"/>
            </a:endParaRPr>
          </a:p>
          <a:p>
            <a:pPr algn="l"/>
            <a:r>
              <a:rPr lang="en-US" sz="4000" b="1" i="0" dirty="0">
                <a:solidFill>
                  <a:srgbClr val="454540"/>
                </a:solidFill>
                <a:effectLst/>
                <a:latin typeface="Source Sans Pro Web"/>
              </a:rPr>
              <a:t>Inactive  </a:t>
            </a:r>
          </a:p>
          <a:p>
            <a:pPr algn="l"/>
            <a:r>
              <a:rPr lang="en-US" sz="4000" b="0" i="0" dirty="0">
                <a:solidFill>
                  <a:srgbClr val="454540"/>
                </a:solidFill>
                <a:effectLst/>
                <a:latin typeface="Source Sans Pro Web"/>
              </a:rPr>
              <a:t>Your registration is expired. Please log into SAM to begin the update process.</a:t>
            </a:r>
            <a:br>
              <a:rPr lang="en-US" sz="4000" b="0" i="0" dirty="0">
                <a:solidFill>
                  <a:srgbClr val="454540"/>
                </a:solidFill>
                <a:effectLst/>
                <a:latin typeface="Source Sans Pro Web"/>
              </a:rPr>
            </a:br>
            <a:r>
              <a:rPr lang="en-US" sz="4000" b="0" i="1" dirty="0">
                <a:solidFill>
                  <a:srgbClr val="454540"/>
                </a:solidFill>
                <a:effectLst/>
                <a:latin typeface="Source Sans Pro Web"/>
              </a:rPr>
              <a:t>Steps Applicable: Core Data, Assertions, Reps &amp; Certs, POCs, Submit, Processing, Active</a:t>
            </a:r>
            <a:endParaRPr lang="en-US" sz="4000" b="0" i="0" dirty="0">
              <a:solidFill>
                <a:srgbClr val="454540"/>
              </a:solidFill>
              <a:effectLst/>
              <a:latin typeface="Source Sans Pro Web"/>
            </a:endParaRPr>
          </a:p>
          <a:p>
            <a:pPr algn="l"/>
            <a:r>
              <a:rPr lang="en-US" sz="4000" b="1" i="0" dirty="0">
                <a:solidFill>
                  <a:srgbClr val="454540"/>
                </a:solidFill>
                <a:effectLst/>
                <a:latin typeface="Source Sans Pro Web"/>
              </a:rPr>
              <a:t>Restricted  </a:t>
            </a:r>
          </a:p>
          <a:p>
            <a:pPr algn="l"/>
            <a:r>
              <a:rPr lang="en-US" sz="4000" b="0" i="0" dirty="0">
                <a:solidFill>
                  <a:srgbClr val="454540"/>
                </a:solidFill>
                <a:effectLst/>
                <a:latin typeface="Source Sans Pro Web"/>
              </a:rPr>
              <a:t>Access to this entity registration is restricted. It cannot be displayed through the SAM Status Tracker.</a:t>
            </a:r>
            <a:br>
              <a:rPr lang="en-US" sz="4000" b="0" i="0" dirty="0">
                <a:solidFill>
                  <a:srgbClr val="454540"/>
                </a:solidFill>
                <a:effectLst/>
                <a:latin typeface="Source Sans Pro Web"/>
              </a:rPr>
            </a:br>
            <a:r>
              <a:rPr lang="en-US" b="0" i="1" dirty="0">
                <a:solidFill>
                  <a:srgbClr val="454540"/>
                </a:solidFill>
                <a:effectLst/>
                <a:latin typeface="Source Sans Pro Web"/>
              </a:rPr>
              <a:t>Steps Applicable: Core Data, Assertions, Reps &amp; Certs, POCs, Submit, Processing, Active</a:t>
            </a:r>
            <a:endParaRPr lang="en-US" b="0" i="0" dirty="0">
              <a:solidFill>
                <a:srgbClr val="454540"/>
              </a:solidFill>
              <a:effectLst/>
              <a:latin typeface="Source Sans Pro Web"/>
            </a:endParaRPr>
          </a:p>
          <a:p>
            <a:endParaRPr lang="en-US" dirty="0"/>
          </a:p>
        </p:txBody>
      </p:sp>
    </p:spTree>
    <p:extLst>
      <p:ext uri="{BB962C8B-B14F-4D97-AF65-F5344CB8AC3E}">
        <p14:creationId xmlns:p14="http://schemas.microsoft.com/office/powerpoint/2010/main" val="1097165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1255616" y="1895764"/>
            <a:ext cx="2412472" cy="1374858"/>
          </a:xfrm>
        </p:spPr>
        <p:txBody>
          <a:bodyPr anchor="b">
            <a:normAutofit fontScale="90000"/>
          </a:bodyPr>
          <a:lstStyle/>
          <a:p>
            <a:pPr algn="r"/>
            <a:r>
              <a:rPr lang="en-US" sz="4000">
                <a:solidFill>
                  <a:srgbClr val="FFFFFF"/>
                </a:solidFill>
              </a:rPr>
              <a:t>I have tried it all, now what?!</a:t>
            </a:r>
            <a:endParaRPr lang="en-US">
              <a:cs typeface="Calibri Light" panose="020F03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24</a:t>
            </a:fld>
            <a:endParaRPr lang="en-US"/>
          </a:p>
        </p:txBody>
      </p:sp>
      <p:sp>
        <p:nvSpPr>
          <p:cNvPr id="13" name="Content Placeholder 2">
            <a:extLst>
              <a:ext uri="{FF2B5EF4-FFF2-40B4-BE49-F238E27FC236}">
                <a16:creationId xmlns:a16="http://schemas.microsoft.com/office/drawing/2014/main" id="{0AB493A9-46D3-06E8-D783-31E6AA136C8E}"/>
              </a:ext>
            </a:extLst>
          </p:cNvPr>
          <p:cNvSpPr>
            <a:spLocks noGrp="1"/>
          </p:cNvSpPr>
          <p:nvPr>
            <p:ph idx="1"/>
          </p:nvPr>
        </p:nvSpPr>
        <p:spPr>
          <a:xfrm>
            <a:off x="4266911" y="604838"/>
            <a:ext cx="7682731" cy="5749107"/>
          </a:xfrm>
        </p:spPr>
        <p:txBody>
          <a:bodyPr vert="horz" lIns="91440" tIns="45720" rIns="91440" bIns="45720" rtlCol="0" anchor="t">
            <a:noAutofit/>
          </a:bodyPr>
          <a:lstStyle/>
          <a:p>
            <a:pPr marL="0" indent="0">
              <a:buNone/>
            </a:pPr>
            <a:r>
              <a:rPr lang="en-US" sz="1600" dirty="0"/>
              <a:t>Write your embassy contact and include the following:</a:t>
            </a:r>
            <a:endParaRPr lang="en-US" sz="1600" dirty="0">
              <a:cs typeface="Calibri"/>
            </a:endParaRPr>
          </a:p>
          <a:p>
            <a:pPr marL="0" indent="0">
              <a:lnSpc>
                <a:spcPct val="120000"/>
              </a:lnSpc>
              <a:buNone/>
            </a:pPr>
            <a:endParaRPr lang="en-US" sz="1600" dirty="0"/>
          </a:p>
          <a:p>
            <a:pPr marL="0" marR="0" algn="l">
              <a:lnSpc>
                <a:spcPct val="120000"/>
              </a:lnSpc>
              <a:spcBef>
                <a:spcPts val="0"/>
              </a:spcBef>
              <a:spcAft>
                <a:spcPts val="0"/>
              </a:spcAft>
              <a:buFont typeface="+mj-lt"/>
              <a:buAutoNum type="arabicPeriod"/>
            </a:pPr>
            <a:r>
              <a:rPr lang="en-US" sz="1600" b="0" i="0" dirty="0">
                <a:solidFill>
                  <a:srgbClr val="242424"/>
                </a:solidFill>
                <a:effectLst/>
                <a:latin typeface="inherit"/>
              </a:rPr>
              <a:t>The Point of Contact (POC) Name</a:t>
            </a:r>
          </a:p>
          <a:p>
            <a:pPr marL="0" marR="0" algn="l">
              <a:lnSpc>
                <a:spcPct val="120000"/>
              </a:lnSpc>
              <a:spcBef>
                <a:spcPts val="0"/>
              </a:spcBef>
              <a:spcAft>
                <a:spcPts val="0"/>
              </a:spcAft>
              <a:buFont typeface="+mj-lt"/>
              <a:buAutoNum type="arabicPeriod"/>
            </a:pPr>
            <a:r>
              <a:rPr lang="en-US" sz="1600" dirty="0">
                <a:solidFill>
                  <a:srgbClr val="242424"/>
                </a:solidFill>
                <a:latin typeface="inherit"/>
              </a:rPr>
              <a:t>Organization name and address</a:t>
            </a:r>
            <a:endParaRPr lang="en-US" sz="1600" b="0" i="0" dirty="0">
              <a:solidFill>
                <a:srgbClr val="242424"/>
              </a:solidFill>
              <a:effectLst/>
              <a:latin typeface="Calibri" panose="020F0502020204030204" pitchFamily="34" charset="0"/>
            </a:endParaRPr>
          </a:p>
          <a:p>
            <a:pPr marL="0" marR="0" algn="l">
              <a:lnSpc>
                <a:spcPct val="120000"/>
              </a:lnSpc>
              <a:spcBef>
                <a:spcPts val="0"/>
              </a:spcBef>
              <a:spcAft>
                <a:spcPts val="0"/>
              </a:spcAft>
              <a:buFont typeface="+mj-lt"/>
              <a:buAutoNum type="arabicPeriod"/>
            </a:pPr>
            <a:r>
              <a:rPr lang="en-US" sz="1600" b="0" i="0" dirty="0">
                <a:solidFill>
                  <a:srgbClr val="242424"/>
                </a:solidFill>
                <a:effectLst/>
                <a:latin typeface="inherit"/>
              </a:rPr>
              <a:t>Telephone number</a:t>
            </a:r>
            <a:endParaRPr lang="en-US" sz="1600" b="0" i="0" dirty="0">
              <a:solidFill>
                <a:srgbClr val="242424"/>
              </a:solidFill>
              <a:effectLst/>
              <a:latin typeface="Calibri" panose="020F0502020204030204" pitchFamily="34" charset="0"/>
            </a:endParaRPr>
          </a:p>
          <a:p>
            <a:pPr marL="0" marR="0" algn="l">
              <a:lnSpc>
                <a:spcPct val="120000"/>
              </a:lnSpc>
              <a:spcBef>
                <a:spcPts val="0"/>
              </a:spcBef>
              <a:spcAft>
                <a:spcPts val="0"/>
              </a:spcAft>
              <a:buFont typeface="+mj-lt"/>
              <a:buAutoNum type="arabicPeriod"/>
            </a:pPr>
            <a:r>
              <a:rPr lang="en-US" sz="1600" b="0" i="0" dirty="0">
                <a:solidFill>
                  <a:srgbClr val="242424"/>
                </a:solidFill>
                <a:effectLst/>
                <a:latin typeface="inherit"/>
              </a:rPr>
              <a:t>The POC email address</a:t>
            </a:r>
            <a:endParaRPr lang="en-US" sz="1600" b="0" i="0" dirty="0">
              <a:solidFill>
                <a:srgbClr val="242424"/>
              </a:solidFill>
              <a:effectLst/>
              <a:latin typeface="Calibri" panose="020F0502020204030204" pitchFamily="34" charset="0"/>
            </a:endParaRPr>
          </a:p>
          <a:p>
            <a:pPr marL="0" marR="0" algn="l">
              <a:lnSpc>
                <a:spcPct val="120000"/>
              </a:lnSpc>
              <a:spcBef>
                <a:spcPts val="0"/>
              </a:spcBef>
              <a:spcAft>
                <a:spcPts val="0"/>
              </a:spcAft>
              <a:buFont typeface="+mj-lt"/>
              <a:buAutoNum type="arabicPeriod"/>
            </a:pPr>
            <a:r>
              <a:rPr lang="en-US" sz="1600" b="0" i="0" dirty="0">
                <a:solidFill>
                  <a:srgbClr val="242424"/>
                </a:solidFill>
                <a:effectLst/>
                <a:latin typeface="inherit"/>
              </a:rPr>
              <a:t>Screenshot of your sam.gov workspace that shows your pending request(s).</a:t>
            </a:r>
            <a:endParaRPr lang="en-US" sz="1600" b="0" i="0" dirty="0">
              <a:solidFill>
                <a:srgbClr val="242424"/>
              </a:solidFill>
              <a:effectLst/>
              <a:latin typeface="Calibri" panose="020F0502020204030204" pitchFamily="34" charset="0"/>
            </a:endParaRPr>
          </a:p>
          <a:p>
            <a:pPr marL="0" marR="0" algn="l">
              <a:lnSpc>
                <a:spcPct val="120000"/>
              </a:lnSpc>
              <a:spcBef>
                <a:spcPts val="0"/>
              </a:spcBef>
              <a:spcAft>
                <a:spcPts val="0"/>
              </a:spcAft>
              <a:buFont typeface="+mj-lt"/>
              <a:buAutoNum type="arabicPeriod"/>
            </a:pPr>
            <a:r>
              <a:rPr lang="en-US" sz="1600" b="0" i="0" dirty="0">
                <a:solidFill>
                  <a:srgbClr val="242424"/>
                </a:solidFill>
                <a:effectLst/>
                <a:latin typeface="inherit"/>
              </a:rPr>
              <a:t>CAGE/NCAGE</a:t>
            </a:r>
            <a:endParaRPr lang="en-US" sz="1600" b="0" i="0" dirty="0">
              <a:solidFill>
                <a:srgbClr val="242424"/>
              </a:solidFill>
              <a:effectLst/>
              <a:latin typeface="Calibri" panose="020F0502020204030204" pitchFamily="34" charset="0"/>
            </a:endParaRPr>
          </a:p>
          <a:p>
            <a:pPr marL="0" marR="0" algn="l">
              <a:lnSpc>
                <a:spcPct val="120000"/>
              </a:lnSpc>
              <a:spcBef>
                <a:spcPts val="0"/>
              </a:spcBef>
              <a:spcAft>
                <a:spcPts val="0"/>
              </a:spcAft>
              <a:buFont typeface="+mj-lt"/>
              <a:buAutoNum type="arabicPeriod"/>
            </a:pPr>
            <a:r>
              <a:rPr lang="en-US" sz="1600" b="0" i="0" dirty="0">
                <a:solidFill>
                  <a:srgbClr val="242424"/>
                </a:solidFill>
                <a:effectLst/>
                <a:latin typeface="inherit"/>
              </a:rPr>
              <a:t>GSA SAM/FSD/EVS Incident ticket number:</a:t>
            </a:r>
            <a:endParaRPr lang="en-US" sz="1600" b="0" i="0" dirty="0">
              <a:solidFill>
                <a:srgbClr val="242424"/>
              </a:solidFill>
              <a:effectLst/>
              <a:latin typeface="Calibri" panose="020F0502020204030204" pitchFamily="34" charset="0"/>
            </a:endParaRPr>
          </a:p>
          <a:p>
            <a:pPr marL="0" marR="0" algn="l">
              <a:lnSpc>
                <a:spcPct val="120000"/>
              </a:lnSpc>
              <a:spcBef>
                <a:spcPts val="0"/>
              </a:spcBef>
              <a:spcAft>
                <a:spcPts val="0"/>
              </a:spcAft>
              <a:buFont typeface="+mj-lt"/>
              <a:buAutoNum type="arabicPeriod"/>
            </a:pPr>
            <a:r>
              <a:rPr lang="en-US" sz="1600" b="0" i="0" dirty="0">
                <a:solidFill>
                  <a:srgbClr val="242424"/>
                </a:solidFill>
                <a:effectLst/>
                <a:latin typeface="inherit"/>
              </a:rPr>
              <a:t> Emails with SAM/FSD/EVA in </a:t>
            </a:r>
            <a:r>
              <a:rPr lang="en-US" sz="1600" b="0" i="0" u="sng" dirty="0">
                <a:solidFill>
                  <a:srgbClr val="242424"/>
                </a:solidFill>
                <a:effectLst/>
                <a:latin typeface="inherit"/>
              </a:rPr>
              <a:t>one single</a:t>
            </a:r>
            <a:r>
              <a:rPr lang="en-US" sz="1600" b="0" i="0" dirty="0">
                <a:solidFill>
                  <a:srgbClr val="242424"/>
                </a:solidFill>
                <a:effectLst/>
                <a:latin typeface="inherit"/>
              </a:rPr>
              <a:t> PDF or </a:t>
            </a:r>
            <a:r>
              <a:rPr lang="en-US" sz="1600" dirty="0">
                <a:solidFill>
                  <a:srgbClr val="242424"/>
                </a:solidFill>
                <a:latin typeface="inherit"/>
              </a:rPr>
              <a:t>W</a:t>
            </a:r>
            <a:r>
              <a:rPr lang="en-US" sz="1600" b="0" i="0" dirty="0">
                <a:solidFill>
                  <a:srgbClr val="242424"/>
                </a:solidFill>
                <a:effectLst/>
                <a:latin typeface="inherit"/>
              </a:rPr>
              <a:t>ord document.</a:t>
            </a:r>
            <a:endParaRPr lang="en-US" sz="1600" b="0" i="0" dirty="0">
              <a:solidFill>
                <a:srgbClr val="242424"/>
              </a:solidFill>
              <a:effectLst/>
              <a:latin typeface="Calibri" panose="020F0502020204030204" pitchFamily="34" charset="0"/>
            </a:endParaRPr>
          </a:p>
          <a:p>
            <a:pPr marL="0" marR="0" algn="l">
              <a:lnSpc>
                <a:spcPct val="120000"/>
              </a:lnSpc>
              <a:spcBef>
                <a:spcPts val="0"/>
              </a:spcBef>
              <a:spcAft>
                <a:spcPts val="0"/>
              </a:spcAft>
              <a:buFont typeface="+mj-lt"/>
              <a:buAutoNum type="arabicPeriod"/>
            </a:pPr>
            <a:r>
              <a:rPr lang="en-US" sz="1600" b="0" i="0" dirty="0">
                <a:solidFill>
                  <a:srgbClr val="242424"/>
                </a:solidFill>
                <a:effectLst/>
                <a:latin typeface="inherit"/>
              </a:rPr>
              <a:t>Brief explanation of issue</a:t>
            </a:r>
            <a:endParaRPr lang="en-US" sz="1600" b="0" i="0" dirty="0">
              <a:solidFill>
                <a:srgbClr val="242424"/>
              </a:solidFill>
              <a:effectLst/>
              <a:latin typeface="Calibri" panose="020F0502020204030204" pitchFamily="34" charset="0"/>
            </a:endParaRPr>
          </a:p>
          <a:p>
            <a:r>
              <a:rPr lang="en-US" sz="1600" dirty="0"/>
              <a:t>Ask your contact to escalate the ticket</a:t>
            </a:r>
            <a:endParaRPr lang="en-US" sz="1600" dirty="0">
              <a:cs typeface="Calibri"/>
            </a:endParaRPr>
          </a:p>
          <a:p>
            <a:pPr lvl="1"/>
            <a:r>
              <a:rPr lang="en-US" sz="1600" dirty="0"/>
              <a:t>The </a:t>
            </a:r>
            <a:r>
              <a:rPr lang="en-US" sz="1600" b="1" i="1" dirty="0"/>
              <a:t>recipient </a:t>
            </a:r>
            <a:r>
              <a:rPr lang="en-US" sz="1600" dirty="0"/>
              <a:t>must FIRST submit a ticket </a:t>
            </a:r>
          </a:p>
          <a:p>
            <a:pPr lvl="1"/>
            <a:r>
              <a:rPr lang="en-US" sz="1600" dirty="0"/>
              <a:t>The recipient must still log into their ticket every couple of dates and write a question or comment in it (ex. “Checking on the status.”) so it doesn’t get closed.</a:t>
            </a:r>
            <a:endParaRPr lang="en-US" sz="1600" dirty="0">
              <a:solidFill>
                <a:srgbClr val="000000"/>
              </a:solidFill>
              <a:cs typeface="Calibri"/>
            </a:endParaRPr>
          </a:p>
          <a:p>
            <a:pPr lvl="1"/>
            <a:endParaRPr lang="en-US" sz="1600" dirty="0">
              <a:solidFill>
                <a:srgbClr val="000000"/>
              </a:solidFill>
              <a:cs typeface="Calibri"/>
            </a:endParaRPr>
          </a:p>
          <a:p>
            <a:pPr lvl="1"/>
            <a:endParaRPr lang="en-US" sz="1600" dirty="0">
              <a:solidFill>
                <a:srgbClr val="000000"/>
              </a:solidFill>
              <a:cs typeface="Calibri"/>
            </a:endParaRPr>
          </a:p>
          <a:p>
            <a:pPr marL="457200" lvl="1" indent="0">
              <a:buNone/>
            </a:pPr>
            <a:endParaRPr lang="en-US" sz="1600" b="1" dirty="0">
              <a:solidFill>
                <a:srgbClr val="C00000"/>
              </a:solidFill>
              <a:cs typeface="Calibri"/>
            </a:endParaRPr>
          </a:p>
          <a:p>
            <a:pPr marL="457200" lvl="1" indent="0" algn="ctr">
              <a:buNone/>
            </a:pPr>
            <a:r>
              <a:rPr lang="en-US" sz="1600" b="1" dirty="0">
                <a:solidFill>
                  <a:srgbClr val="C00000"/>
                </a:solidFill>
                <a:cs typeface="Calibri"/>
              </a:rPr>
              <a:t>The State Department </a:t>
            </a:r>
            <a:r>
              <a:rPr lang="en-US" sz="1600" b="1" u="sng" dirty="0">
                <a:solidFill>
                  <a:srgbClr val="C00000"/>
                </a:solidFill>
                <a:cs typeface="Calibri"/>
              </a:rPr>
              <a:t>does not have a help desk</a:t>
            </a:r>
            <a:r>
              <a:rPr lang="en-US" sz="1600" b="1" dirty="0">
                <a:solidFill>
                  <a:srgbClr val="C00000"/>
                </a:solidFill>
                <a:cs typeface="Calibri"/>
              </a:rPr>
              <a:t> dedicated to these systems</a:t>
            </a:r>
          </a:p>
          <a:p>
            <a:pPr marL="457200" lvl="1" indent="0" algn="ctr">
              <a:buNone/>
            </a:pPr>
            <a:r>
              <a:rPr lang="en-US" sz="1600" b="1" dirty="0">
                <a:solidFill>
                  <a:srgbClr val="C00000"/>
                </a:solidFill>
                <a:cs typeface="Calibri"/>
              </a:rPr>
              <a:t>The State Department does not own these systems</a:t>
            </a:r>
          </a:p>
        </p:txBody>
      </p:sp>
    </p:spTree>
    <p:extLst>
      <p:ext uri="{BB962C8B-B14F-4D97-AF65-F5344CB8AC3E}">
        <p14:creationId xmlns:p14="http://schemas.microsoft.com/office/powerpoint/2010/main" val="2052543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0F9412-7034-42A2-9891-2E053167BF09}"/>
              </a:ext>
            </a:extLst>
          </p:cNvPr>
          <p:cNvSpPr>
            <a:spLocks noGrp="1"/>
          </p:cNvSpPr>
          <p:nvPr>
            <p:ph type="ctrTitle"/>
          </p:nvPr>
        </p:nvSpPr>
        <p:spPr>
          <a:xfrm>
            <a:off x="4162567" y="818984"/>
            <a:ext cx="6714699" cy="3178689"/>
          </a:xfrm>
        </p:spPr>
        <p:txBody>
          <a:bodyPr>
            <a:normAutofit/>
          </a:bodyPr>
          <a:lstStyle/>
          <a:p>
            <a:pPr algn="l"/>
            <a:br>
              <a:rPr lang="en-US" sz="4800" dirty="0"/>
            </a:br>
            <a:r>
              <a:rPr lang="en-US" sz="4800" dirty="0">
                <a:solidFill>
                  <a:srgbClr val="FFFFFF"/>
                </a:solidFill>
              </a:rPr>
              <a:t>Renewals of Existing Sam.gov Registrations</a:t>
            </a:r>
            <a:br>
              <a:rPr lang="en-US" sz="4800" dirty="0">
                <a:solidFill>
                  <a:srgbClr val="FFFFFF"/>
                </a:solidFill>
              </a:rPr>
            </a:br>
            <a:endParaRPr lang="en-US" sz="4800" dirty="0">
              <a:solidFill>
                <a:srgbClr val="FFFFFF"/>
              </a:solidFill>
              <a:cs typeface="Calibri Light"/>
            </a:endParaRP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C4CC992-1F45-4F23-B2F8-23255855E36D}"/>
              </a:ext>
            </a:extLst>
          </p:cNvPr>
          <p:cNvSpPr>
            <a:spLocks noGrp="1"/>
          </p:cNvSpPr>
          <p:nvPr>
            <p:ph type="sldNum" sz="quarter" idx="12"/>
          </p:nvPr>
        </p:nvSpPr>
        <p:spPr/>
        <p:txBody>
          <a:bodyPr/>
          <a:lstStyle/>
          <a:p>
            <a:fld id="{BB659335-E94D-4830-B746-5B4B62C8C012}" type="slidenum">
              <a:rPr lang="en-US" smtClean="0"/>
              <a:t>25</a:t>
            </a:fld>
            <a:endParaRPr lang="en-US"/>
          </a:p>
        </p:txBody>
      </p:sp>
    </p:spTree>
    <p:extLst>
      <p:ext uri="{BB962C8B-B14F-4D97-AF65-F5344CB8AC3E}">
        <p14:creationId xmlns:p14="http://schemas.microsoft.com/office/powerpoint/2010/main" val="1280497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48793" y="842619"/>
            <a:ext cx="3201366" cy="3387497"/>
          </a:xfrm>
        </p:spPr>
        <p:txBody>
          <a:bodyPr anchor="b">
            <a:normAutofit/>
          </a:bodyPr>
          <a:lstStyle/>
          <a:p>
            <a:pPr algn="r"/>
            <a:r>
              <a:rPr lang="en-US" sz="4000" dirty="0">
                <a:solidFill>
                  <a:srgbClr val="FFFFFF"/>
                </a:solidFill>
              </a:rPr>
              <a:t> SAM.gov registration update / renewal </a:t>
            </a:r>
            <a:endParaRPr lang="en-US" dirty="0">
              <a:cs typeface="Calibri Light" panose="020F03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26</a:t>
            </a:fld>
            <a:endParaRPr lang="en-US"/>
          </a:p>
        </p:txBody>
      </p:sp>
      <p:sp>
        <p:nvSpPr>
          <p:cNvPr id="15" name="Content Placeholder 2">
            <a:extLst>
              <a:ext uri="{FF2B5EF4-FFF2-40B4-BE49-F238E27FC236}">
                <a16:creationId xmlns:a16="http://schemas.microsoft.com/office/drawing/2014/main" id="{ADCDFB8C-2273-6291-2B8D-C649FF9E7251}"/>
              </a:ext>
            </a:extLst>
          </p:cNvPr>
          <p:cNvSpPr>
            <a:spLocks noGrp="1"/>
          </p:cNvSpPr>
          <p:nvPr>
            <p:ph idx="1"/>
          </p:nvPr>
        </p:nvSpPr>
        <p:spPr>
          <a:xfrm>
            <a:off x="4264877" y="839615"/>
            <a:ext cx="6969573" cy="5482505"/>
          </a:xfrm>
        </p:spPr>
        <p:txBody>
          <a:bodyPr vert="horz" lIns="91440" tIns="45720" rIns="91440" bIns="45720" rtlCol="0" anchor="t">
            <a:normAutofit/>
          </a:bodyPr>
          <a:lstStyle/>
          <a:p>
            <a:pPr marL="0" lvl="0" indent="0">
              <a:buNone/>
            </a:pPr>
            <a:r>
              <a:rPr lang="en-US" b="1" dirty="0"/>
              <a:t>SAM.gov</a:t>
            </a:r>
            <a:endParaRPr lang="en-US" b="1" dirty="0">
              <a:cs typeface="Calibri"/>
            </a:endParaRPr>
          </a:p>
          <a:p>
            <a:r>
              <a:rPr lang="en-US" dirty="0"/>
              <a:t>SAM.gov registration must be updated yearly</a:t>
            </a:r>
            <a:endParaRPr lang="en-US" dirty="0">
              <a:cs typeface="Calibri"/>
            </a:endParaRPr>
          </a:p>
          <a:p>
            <a:pPr lvl="1"/>
            <a:r>
              <a:rPr lang="en-US" dirty="0"/>
              <a:t>There is </a:t>
            </a:r>
            <a:r>
              <a:rPr lang="en-US" b="1" dirty="0"/>
              <a:t>no fee </a:t>
            </a:r>
            <a:endParaRPr lang="en-US" dirty="0">
              <a:cs typeface="Calibri"/>
            </a:endParaRPr>
          </a:p>
          <a:p>
            <a:pPr lvl="1"/>
            <a:r>
              <a:rPr lang="en-US" dirty="0">
                <a:ea typeface="+mn-lt"/>
                <a:cs typeface="+mn-lt"/>
              </a:rPr>
              <a:t>NCAGE requires renewal only when info changes</a:t>
            </a:r>
            <a:endParaRPr lang="en-US" dirty="0">
              <a:cs typeface="Calibri"/>
            </a:endParaRPr>
          </a:p>
          <a:p>
            <a:r>
              <a:rPr lang="en-US" dirty="0"/>
              <a:t>Unique Entity Identifier (UEI) is assigned during SAM.gov registration</a:t>
            </a:r>
            <a:endParaRPr lang="en-US" dirty="0">
              <a:cs typeface="Calibri"/>
            </a:endParaRPr>
          </a:p>
          <a:p>
            <a:pPr marL="0" lvl="0" indent="0">
              <a:buNone/>
            </a:pPr>
            <a:endParaRPr lang="en-US" dirty="0">
              <a:cs typeface="Calibri"/>
            </a:endParaRPr>
          </a:p>
          <a:p>
            <a:pPr marL="0" indent="0">
              <a:buNone/>
            </a:pPr>
            <a:endParaRPr lang="en-US" b="1" dirty="0"/>
          </a:p>
          <a:p>
            <a:pPr marL="0" lvl="0" indent="0">
              <a:buNone/>
            </a:pPr>
            <a:endParaRPr lang="en-US" b="1" dirty="0">
              <a:cs typeface="Calibri"/>
            </a:endParaRPr>
          </a:p>
        </p:txBody>
      </p:sp>
    </p:spTree>
    <p:extLst>
      <p:ext uri="{BB962C8B-B14F-4D97-AF65-F5344CB8AC3E}">
        <p14:creationId xmlns:p14="http://schemas.microsoft.com/office/powerpoint/2010/main" val="2537942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1550831"/>
            <a:ext cx="3201366" cy="3387497"/>
          </a:xfrm>
        </p:spPr>
        <p:txBody>
          <a:bodyPr anchor="b">
            <a:normAutofit/>
          </a:bodyPr>
          <a:lstStyle/>
          <a:p>
            <a:pPr algn="r"/>
            <a:r>
              <a:rPr lang="en-US" sz="4000" dirty="0">
                <a:solidFill>
                  <a:srgbClr val="FFFFFF"/>
                </a:solidFill>
              </a:rPr>
              <a:t>Steps to renew / update in SAM.gov</a:t>
            </a:r>
            <a:endParaRPr lang="en-US" dirty="0">
              <a:cs typeface="Calibri Light" panose="020F03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27</a:t>
            </a:fld>
            <a:endParaRPr lang="en-US"/>
          </a:p>
        </p:txBody>
      </p:sp>
      <p:sp>
        <p:nvSpPr>
          <p:cNvPr id="13" name="TextBox 12">
            <a:extLst>
              <a:ext uri="{FF2B5EF4-FFF2-40B4-BE49-F238E27FC236}">
                <a16:creationId xmlns:a16="http://schemas.microsoft.com/office/drawing/2014/main" id="{6CCFB29B-1460-0119-D1A9-B01EDD921415}"/>
              </a:ext>
            </a:extLst>
          </p:cNvPr>
          <p:cNvSpPr txBox="1"/>
          <p:nvPr/>
        </p:nvSpPr>
        <p:spPr>
          <a:xfrm>
            <a:off x="4318755" y="297590"/>
            <a:ext cx="7462419" cy="6247864"/>
          </a:xfrm>
          <a:prstGeom prst="rect">
            <a:avLst/>
          </a:prstGeom>
          <a:noFill/>
        </p:spPr>
        <p:txBody>
          <a:bodyPr wrap="square" lIns="91440" tIns="45720" rIns="91440" bIns="45720" anchor="t">
            <a:spAutoFit/>
          </a:bodyPr>
          <a:lstStyle/>
          <a:p>
            <a:pPr lvl="0"/>
            <a:r>
              <a:rPr lang="en-US" sz="2800"/>
              <a:t>Access the </a:t>
            </a:r>
            <a:r>
              <a:rPr lang="en-US" sz="2800" u="sng">
                <a:hlinkClick r:id="rId2" tooltip="SAM"/>
              </a:rPr>
              <a:t>SAM</a:t>
            </a:r>
            <a:r>
              <a:rPr lang="en-US" sz="2800" u="sng">
                <a:hlinkClick r:id="rId2"/>
              </a:rPr>
              <a:t>.gov</a:t>
            </a:r>
            <a:r>
              <a:rPr lang="en-US" sz="2800"/>
              <a:t> Homepage.</a:t>
            </a:r>
            <a:endParaRPr lang="en-US" sz="2800">
              <a:ea typeface="+mn-lt"/>
              <a:cs typeface="+mn-lt"/>
            </a:endParaRPr>
          </a:p>
          <a:p>
            <a:pPr marL="285750" indent="-285750">
              <a:buFont typeface="Arial,Sans-Serif" panose="020B0604020202020204" pitchFamily="34" charset="0"/>
              <a:buChar char="•"/>
            </a:pPr>
            <a:r>
              <a:rPr lang="en-US" sz="2800"/>
              <a:t>Click the blue </a:t>
            </a:r>
            <a:r>
              <a:rPr lang="en-US" sz="2800" b="1"/>
              <a:t>Log In</a:t>
            </a:r>
            <a:r>
              <a:rPr lang="en-US" sz="2800"/>
              <a:t> (redirects to Login.gov)</a:t>
            </a:r>
            <a:endParaRPr lang="en-US" sz="2800">
              <a:ea typeface="+mn-lt"/>
              <a:cs typeface="+mn-lt"/>
            </a:endParaRPr>
          </a:p>
          <a:p>
            <a:pPr marL="285750" indent="-285750">
              <a:buFont typeface="Arial,Sans-Serif" panose="020B0604020202020204" pitchFamily="34" charset="0"/>
              <a:buChar char="•"/>
            </a:pPr>
            <a:r>
              <a:rPr lang="en-US" sz="2800"/>
              <a:t>Click </a:t>
            </a:r>
            <a:r>
              <a:rPr lang="en-US" sz="2800" b="1"/>
              <a:t>Sign in</a:t>
            </a:r>
            <a:r>
              <a:rPr lang="en-US" sz="2800"/>
              <a:t> and enter login.gov email and</a:t>
            </a:r>
            <a:endParaRPr lang="en-US" sz="2800">
              <a:ea typeface="+mn-lt"/>
              <a:cs typeface="+mn-lt"/>
            </a:endParaRPr>
          </a:p>
          <a:p>
            <a:pPr marL="285750" indent="-285750">
              <a:buFont typeface="Arial,Sans-Serif" panose="020B0604020202020204" pitchFamily="34" charset="0"/>
              <a:buChar char="•"/>
            </a:pPr>
            <a:r>
              <a:rPr lang="en-US" sz="2800"/>
              <a:t>Click </a:t>
            </a:r>
            <a:r>
              <a:rPr lang="en-US" sz="2800" b="1"/>
              <a:t>Next to go </a:t>
            </a:r>
            <a:r>
              <a:rPr lang="en-US" sz="2800"/>
              <a:t>to the SAM.gov Terms and Conditions</a:t>
            </a:r>
            <a:endParaRPr lang="en-US" sz="2800">
              <a:ea typeface="+mn-lt"/>
              <a:cs typeface="+mn-lt"/>
            </a:endParaRPr>
          </a:p>
          <a:p>
            <a:pPr marL="285750" indent="-285750">
              <a:buFont typeface="Arial,Sans-Serif" panose="020B0604020202020204" pitchFamily="34" charset="0"/>
              <a:buChar char="•"/>
            </a:pPr>
            <a:r>
              <a:rPr lang="en-US" sz="2800"/>
              <a:t>Click</a:t>
            </a:r>
            <a:r>
              <a:rPr lang="en-US" sz="2800" b="1"/>
              <a:t> Accept</a:t>
            </a:r>
            <a:r>
              <a:rPr lang="en-US" sz="2800"/>
              <a:t> to complete log in</a:t>
            </a:r>
            <a:endParaRPr lang="en-US" sz="2800">
              <a:ea typeface="+mn-lt"/>
              <a:cs typeface="+mn-lt"/>
            </a:endParaRPr>
          </a:p>
          <a:p>
            <a:pPr marL="285750" indent="-285750">
              <a:buFont typeface="Arial,Sans-Serif" panose="020B0604020202020204" pitchFamily="34" charset="0"/>
              <a:buChar char="•"/>
            </a:pPr>
            <a:r>
              <a:rPr lang="en-US" sz="2800"/>
              <a:t>Select </a:t>
            </a:r>
            <a:r>
              <a:rPr lang="en-US" sz="2800" b="1"/>
              <a:t>Entity Registrations </a:t>
            </a:r>
            <a:r>
              <a:rPr lang="en-US" sz="2800"/>
              <a:t>on the left</a:t>
            </a:r>
            <a:endParaRPr lang="en-US" sz="2800">
              <a:ea typeface="+mn-lt"/>
              <a:cs typeface="+mn-lt"/>
            </a:endParaRPr>
          </a:p>
          <a:p>
            <a:pPr marL="285750" indent="-285750">
              <a:buFont typeface="Arial,Sans-Serif" panose="020B0604020202020204" pitchFamily="34" charset="0"/>
              <a:buChar char="•"/>
            </a:pPr>
            <a:r>
              <a:rPr lang="en-US" sz="2800"/>
              <a:t>Click </a:t>
            </a:r>
            <a:r>
              <a:rPr lang="en-US" sz="2800" b="1"/>
              <a:t>Existing Entity Registrations</a:t>
            </a:r>
            <a:endParaRPr lang="en-US" sz="2800">
              <a:ea typeface="+mn-lt"/>
              <a:cs typeface="+mn-lt"/>
            </a:endParaRPr>
          </a:p>
          <a:p>
            <a:pPr marL="285750" indent="-285750">
              <a:buFont typeface="Arial,Sans-Serif" panose="020B0604020202020204" pitchFamily="34" charset="0"/>
              <a:buChar char="•"/>
            </a:pPr>
            <a:r>
              <a:rPr lang="en-US" sz="2800"/>
              <a:t>Select the entity record to update</a:t>
            </a:r>
            <a:endParaRPr lang="en-US" sz="2800">
              <a:ea typeface="+mn-lt"/>
              <a:cs typeface="+mn-lt"/>
            </a:endParaRPr>
          </a:p>
          <a:p>
            <a:pPr marL="285750" indent="-285750">
              <a:buFont typeface="Arial,Sans-Serif" panose="020B0604020202020204" pitchFamily="34" charset="0"/>
              <a:buChar char="•"/>
            </a:pPr>
            <a:r>
              <a:rPr lang="en-US" sz="2800"/>
              <a:t>Click the </a:t>
            </a:r>
            <a:r>
              <a:rPr lang="en-US" sz="2800" b="1"/>
              <a:t>Update</a:t>
            </a:r>
            <a:r>
              <a:rPr lang="en-US" sz="2800"/>
              <a:t> button to begin renewal</a:t>
            </a:r>
            <a:endParaRPr lang="en-US" sz="2800">
              <a:ea typeface="+mn-lt"/>
              <a:cs typeface="+mn-lt"/>
            </a:endParaRPr>
          </a:p>
          <a:p>
            <a:pPr marL="285750" lvl="0" indent="-285750">
              <a:buFont typeface="Arial,Sans-Serif" panose="020B0604020202020204" pitchFamily="34" charset="0"/>
              <a:buChar char="•"/>
            </a:pPr>
            <a:r>
              <a:rPr lang="en-US" sz="2800"/>
              <a:t>Select parts to update. Click </a:t>
            </a:r>
            <a:r>
              <a:rPr lang="en-US" sz="2800" b="1"/>
              <a:t>Next</a:t>
            </a:r>
            <a:r>
              <a:rPr lang="en-US" sz="2800"/>
              <a:t>.</a:t>
            </a:r>
            <a:endParaRPr lang="en-US" sz="2800">
              <a:ea typeface="+mn-lt"/>
              <a:cs typeface="+mn-lt"/>
            </a:endParaRPr>
          </a:p>
          <a:p>
            <a:pPr marL="285750" indent="-285750">
              <a:buFont typeface="Arial,Sans-Serif" panose="020B0604020202020204" pitchFamily="34" charset="0"/>
              <a:buChar char="•"/>
            </a:pPr>
            <a:r>
              <a:rPr lang="en-US" sz="2800"/>
              <a:t>Continue through the remainder of registration</a:t>
            </a:r>
            <a:endParaRPr lang="en-US" sz="2800">
              <a:cs typeface="Calibri"/>
            </a:endParaRPr>
          </a:p>
          <a:p>
            <a:endParaRPr lang="en-US" sz="2800">
              <a:ea typeface="+mn-lt"/>
              <a:cs typeface="+mn-lt"/>
            </a:endParaRPr>
          </a:p>
          <a:p>
            <a:r>
              <a:rPr lang="en-US"/>
              <a:t>*Once submitted, further changes may not be made until the initial one is processed (or if validation failed)</a:t>
            </a:r>
            <a:endParaRPr lang="en-US">
              <a:ea typeface="+mn-lt"/>
              <a:cs typeface="+mn-lt"/>
            </a:endParaRPr>
          </a:p>
        </p:txBody>
      </p:sp>
    </p:spTree>
    <p:extLst>
      <p:ext uri="{BB962C8B-B14F-4D97-AF65-F5344CB8AC3E}">
        <p14:creationId xmlns:p14="http://schemas.microsoft.com/office/powerpoint/2010/main" val="2843740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1550831"/>
            <a:ext cx="3201366" cy="3387497"/>
          </a:xfrm>
        </p:spPr>
        <p:txBody>
          <a:bodyPr anchor="b">
            <a:normAutofit fontScale="90000"/>
          </a:bodyPr>
          <a:lstStyle/>
          <a:p>
            <a:pPr algn="r"/>
            <a:r>
              <a:rPr lang="en-US" sz="4000" dirty="0">
                <a:solidFill>
                  <a:srgbClr val="FFFFFF"/>
                </a:solidFill>
              </a:rPr>
              <a:t> </a:t>
            </a:r>
            <a:br>
              <a:rPr lang="en-US" sz="4000" dirty="0">
                <a:solidFill>
                  <a:srgbClr val="FFFFFF"/>
                </a:solidFill>
              </a:rPr>
            </a:br>
            <a:r>
              <a:rPr lang="en-US" sz="4000" dirty="0">
                <a:solidFill>
                  <a:srgbClr val="FFFFFF"/>
                </a:solidFill>
              </a:rPr>
              <a:t>Does getting a login.gov account impact an organization’s existing SAM.gov registration? </a:t>
            </a:r>
            <a:endParaRPr lang="en-US" dirty="0">
              <a:cs typeface="Calibri Light" panose="020F03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28</a:t>
            </a:fld>
            <a:endParaRPr lang="en-US"/>
          </a:p>
        </p:txBody>
      </p:sp>
      <p:sp>
        <p:nvSpPr>
          <p:cNvPr id="3" name="TextBox 2">
            <a:extLst>
              <a:ext uri="{FF2B5EF4-FFF2-40B4-BE49-F238E27FC236}">
                <a16:creationId xmlns:a16="http://schemas.microsoft.com/office/drawing/2014/main" id="{1140A7B7-5E37-B3C1-829F-47C79F37FB88}"/>
              </a:ext>
            </a:extLst>
          </p:cNvPr>
          <p:cNvSpPr txBox="1"/>
          <p:nvPr/>
        </p:nvSpPr>
        <p:spPr>
          <a:xfrm>
            <a:off x="4276725" y="666750"/>
            <a:ext cx="75247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atin typeface="Calibri Light"/>
              <a:cs typeface="Calibri Light"/>
            </a:endParaRPr>
          </a:p>
        </p:txBody>
      </p:sp>
      <p:sp>
        <p:nvSpPr>
          <p:cNvPr id="6" name="Content Placeholder 2">
            <a:extLst>
              <a:ext uri="{FF2B5EF4-FFF2-40B4-BE49-F238E27FC236}">
                <a16:creationId xmlns:a16="http://schemas.microsoft.com/office/drawing/2014/main" id="{E467A008-5342-EBDA-4FD3-733675546FF4}"/>
              </a:ext>
            </a:extLst>
          </p:cNvPr>
          <p:cNvSpPr>
            <a:spLocks noGrp="1"/>
          </p:cNvSpPr>
          <p:nvPr>
            <p:ph idx="1"/>
          </p:nvPr>
        </p:nvSpPr>
        <p:spPr>
          <a:xfrm>
            <a:off x="4163225" y="471915"/>
            <a:ext cx="7734877" cy="5690183"/>
          </a:xfrm>
        </p:spPr>
        <p:txBody>
          <a:bodyPr vert="horz" lIns="91440" tIns="45720" rIns="91440" bIns="45720" rtlCol="0" anchor="t">
            <a:normAutofit lnSpcReduction="10000"/>
          </a:bodyPr>
          <a:lstStyle/>
          <a:p>
            <a:pPr marL="0" indent="0" fontAlgn="t">
              <a:buNone/>
            </a:pPr>
            <a:r>
              <a:rPr lang="en-US" b="1" dirty="0"/>
              <a:t>What will happen to my existing SAM.gov profile?</a:t>
            </a:r>
          </a:p>
          <a:p>
            <a:pPr marL="0" indent="0" fontAlgn="t">
              <a:buNone/>
            </a:pPr>
            <a:r>
              <a:rPr lang="en-US" dirty="0"/>
              <a:t>Nothing </a:t>
            </a:r>
            <a:endParaRPr lang="en-US" dirty="0">
              <a:cs typeface="Calibri"/>
            </a:endParaRPr>
          </a:p>
          <a:p>
            <a:pPr lvl="1" fontAlgn="t"/>
            <a:r>
              <a:rPr lang="en-US" dirty="0"/>
              <a:t>If the </a:t>
            </a:r>
            <a:r>
              <a:rPr lang="en-US" b="1" dirty="0"/>
              <a:t>same </a:t>
            </a:r>
            <a:r>
              <a:rPr lang="en-US" dirty="0"/>
              <a:t>email is used to create the login.gov profile, all records, data requests, and saved searches convey </a:t>
            </a:r>
            <a:endParaRPr lang="en-US" dirty="0">
              <a:cs typeface="Calibri"/>
            </a:endParaRPr>
          </a:p>
          <a:p>
            <a:pPr lvl="1" fontAlgn="t"/>
            <a:r>
              <a:rPr lang="en-US" dirty="0"/>
              <a:t>If a </a:t>
            </a:r>
            <a:r>
              <a:rPr lang="en-US" b="1" dirty="0"/>
              <a:t>new </a:t>
            </a:r>
            <a:r>
              <a:rPr lang="en-US" dirty="0"/>
              <a:t>email address is used, nothing happens to the SAM.gov profile </a:t>
            </a:r>
            <a:r>
              <a:rPr lang="en-US" i="1" dirty="0"/>
              <a:t>but you will be unable to access it</a:t>
            </a:r>
            <a:endParaRPr lang="en-US" i="1" dirty="0">
              <a:cs typeface="Calibri"/>
            </a:endParaRPr>
          </a:p>
          <a:p>
            <a:pPr marL="0" indent="0" fontAlgn="t">
              <a:buNone/>
            </a:pPr>
            <a:r>
              <a:rPr lang="en-US" b="1" dirty="0"/>
              <a:t>What will happen to my Entity Registrations in SAM.gov?</a:t>
            </a:r>
            <a:endParaRPr lang="en-US" b="1" dirty="0">
              <a:cs typeface="Calibri"/>
            </a:endParaRPr>
          </a:p>
          <a:p>
            <a:pPr marL="0" indent="0" fontAlgn="t">
              <a:buNone/>
            </a:pPr>
            <a:r>
              <a:rPr lang="en-US" sz="2000" dirty="0"/>
              <a:t>There is no impact </a:t>
            </a:r>
            <a:endParaRPr lang="en-US" sz="2000" dirty="0">
              <a:cs typeface="Calibri"/>
            </a:endParaRPr>
          </a:p>
          <a:p>
            <a:pPr lvl="1"/>
            <a:r>
              <a:rPr lang="en-US" sz="2000" dirty="0"/>
              <a:t>Entity registration data, exclusions data, data access requests, and roles convey</a:t>
            </a:r>
            <a:endParaRPr lang="en-US" sz="2000" dirty="0">
              <a:cs typeface="Calibri"/>
            </a:endParaRPr>
          </a:p>
          <a:p>
            <a:pPr lvl="2"/>
            <a:r>
              <a:rPr lang="en-US" sz="1800" dirty="0"/>
              <a:t>Data in SAM.gov remains as is</a:t>
            </a:r>
            <a:endParaRPr lang="en-US" sz="1800" dirty="0">
              <a:cs typeface="Calibri"/>
            </a:endParaRPr>
          </a:p>
          <a:p>
            <a:pPr lvl="2"/>
            <a:r>
              <a:rPr lang="en-US" sz="1800" dirty="0"/>
              <a:t>No entity data in SAM.gov is impacted by the login process</a:t>
            </a:r>
            <a:endParaRPr lang="en-US" sz="1800" dirty="0">
              <a:cs typeface="Calibri"/>
            </a:endParaRPr>
          </a:p>
          <a:p>
            <a:pPr marL="0" indent="0">
              <a:buNone/>
            </a:pPr>
            <a:endParaRPr lang="en-US" sz="2000" dirty="0">
              <a:latin typeface="Calibri"/>
              <a:cs typeface="Calibri Light"/>
            </a:endParaRPr>
          </a:p>
          <a:p>
            <a:pPr marL="0" indent="0">
              <a:buNone/>
            </a:pPr>
            <a:r>
              <a:rPr lang="en-US" sz="2000" b="1" dirty="0">
                <a:solidFill>
                  <a:srgbClr val="C00000"/>
                </a:solidFill>
                <a:latin typeface="Calibri"/>
                <a:cs typeface="Calibri Light"/>
              </a:rPr>
              <a:t>Obtaining a login account will not change SAM.gov info for grantees </a:t>
            </a:r>
            <a:endParaRPr lang="en-US" sz="2000" b="1" dirty="0">
              <a:solidFill>
                <a:srgbClr val="C00000"/>
              </a:solidFill>
              <a:latin typeface="Calibri"/>
              <a:cs typeface="Calibri"/>
            </a:endParaRPr>
          </a:p>
        </p:txBody>
      </p:sp>
    </p:spTree>
    <p:extLst>
      <p:ext uri="{BB962C8B-B14F-4D97-AF65-F5344CB8AC3E}">
        <p14:creationId xmlns:p14="http://schemas.microsoft.com/office/powerpoint/2010/main" val="27049504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39013" y="1550831"/>
            <a:ext cx="3201366" cy="3387497"/>
          </a:xfrm>
        </p:spPr>
        <p:txBody>
          <a:bodyPr anchor="b">
            <a:normAutofit/>
          </a:bodyPr>
          <a:lstStyle/>
          <a:p>
            <a:pPr algn="r"/>
            <a:r>
              <a:rPr lang="en-US" sz="4000" dirty="0">
                <a:solidFill>
                  <a:srgbClr val="FFFFFF"/>
                </a:solidFill>
              </a:rPr>
              <a:t>SAM.gov/FSD Organization/</a:t>
            </a:r>
            <a:br>
              <a:rPr lang="en-US" sz="4000" dirty="0">
                <a:solidFill>
                  <a:srgbClr val="FFFFFF"/>
                </a:solidFill>
              </a:rPr>
            </a:br>
            <a:r>
              <a:rPr lang="en-US" sz="4000" dirty="0">
                <a:solidFill>
                  <a:srgbClr val="FFFFFF"/>
                </a:solidFill>
              </a:rPr>
              <a:t>Entity</a:t>
            </a:r>
            <a:br>
              <a:rPr lang="en-US" sz="4000" dirty="0">
                <a:solidFill>
                  <a:srgbClr val="FFFFFF"/>
                </a:solidFill>
              </a:rPr>
            </a:br>
            <a:r>
              <a:rPr lang="en-US" sz="4000" dirty="0">
                <a:solidFill>
                  <a:srgbClr val="FFFFFF"/>
                </a:solidFill>
              </a:rPr>
              <a:t>Templates</a:t>
            </a:r>
            <a:endParaRPr lang="en-US" dirty="0">
              <a:cs typeface="Calibri Light" panose="020F03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29</a:t>
            </a:fld>
            <a:endParaRPr lang="en-US"/>
          </a:p>
        </p:txBody>
      </p:sp>
      <p:sp>
        <p:nvSpPr>
          <p:cNvPr id="19" name="Content Placeholder 2">
            <a:extLst>
              <a:ext uri="{FF2B5EF4-FFF2-40B4-BE49-F238E27FC236}">
                <a16:creationId xmlns:a16="http://schemas.microsoft.com/office/drawing/2014/main" id="{086A24C2-046B-64B5-8045-D1717030586C}"/>
              </a:ext>
            </a:extLst>
          </p:cNvPr>
          <p:cNvSpPr>
            <a:spLocks noGrp="1"/>
          </p:cNvSpPr>
          <p:nvPr>
            <p:ph idx="1"/>
          </p:nvPr>
        </p:nvSpPr>
        <p:spPr>
          <a:xfrm>
            <a:off x="4172736" y="511388"/>
            <a:ext cx="8019264" cy="5844961"/>
          </a:xfrm>
        </p:spPr>
        <p:txBody>
          <a:bodyPr vert="horz" lIns="91440" tIns="45720" rIns="91440" bIns="45720" rtlCol="0" anchor="t">
            <a:normAutofit fontScale="92500" lnSpcReduction="10000"/>
          </a:bodyPr>
          <a:lstStyle/>
          <a:p>
            <a:pPr marL="0" marR="0" indent="0">
              <a:spcBef>
                <a:spcPts val="0"/>
              </a:spcBef>
              <a:spcAft>
                <a:spcPts val="0"/>
              </a:spcAft>
              <a:buNone/>
            </a:pPr>
            <a:r>
              <a:rPr lang="en-US" sz="3000" dirty="0">
                <a:effectLst/>
                <a:latin typeface="Calibri" panose="020F0502020204030204" pitchFamily="34" charset="0"/>
                <a:ea typeface="Calibri" panose="020F0502020204030204" pitchFamily="34" charset="0"/>
              </a:rPr>
              <a:t>FSD templates for submitting letters to the FSD helpdesk so organizations can access their account in SAM.gov</a:t>
            </a:r>
          </a:p>
          <a:p>
            <a:pPr marL="0" marR="0" indent="0">
              <a:spcBef>
                <a:spcPts val="0"/>
              </a:spcBef>
              <a:spcAft>
                <a:spcPts val="0"/>
              </a:spcAft>
              <a:buNone/>
            </a:pPr>
            <a:endParaRPr lang="en-US" sz="3000" dirty="0">
              <a:effectLst/>
              <a:latin typeface="Calibri" panose="020F0502020204030204" pitchFamily="34" charset="0"/>
              <a:ea typeface="Calibri" panose="020F0502020204030204" pitchFamily="34" charset="0"/>
            </a:endParaRPr>
          </a:p>
          <a:p>
            <a:pPr marL="0" indent="0">
              <a:buNone/>
            </a:pPr>
            <a:endParaRPr lang="en-US" dirty="0">
              <a:highlight>
                <a:srgbClr val="FFFF00"/>
              </a:highlight>
              <a:cs typeface="Calibri"/>
            </a:endParaRPr>
          </a:p>
          <a:p>
            <a:r>
              <a:rPr lang="en-US" u="sng" dirty="0">
                <a:hlinkClick r:id="rId2" tooltip="Template 1 - Single Entity"/>
              </a:rPr>
              <a:t>Template 1 - Single Entity</a:t>
            </a:r>
            <a:endParaRPr lang="en-US" u="sng" dirty="0">
              <a:cs typeface="Calibri"/>
            </a:endParaRPr>
          </a:p>
          <a:p>
            <a:pPr lvl="1"/>
            <a:r>
              <a:rPr lang="en-US" dirty="0">
                <a:cs typeface="Calibri"/>
              </a:rPr>
              <a:t>If used, must be notarized</a:t>
            </a:r>
          </a:p>
          <a:p>
            <a:r>
              <a:rPr lang="en-US" u="sng" dirty="0">
                <a:hlinkClick r:id="rId3" tooltip="Template 2 - Multiple Domestic Entities"/>
              </a:rPr>
              <a:t>Template 2 - Multiple Domestic Entities</a:t>
            </a:r>
            <a:endParaRPr lang="en-US" u="sng" dirty="0"/>
          </a:p>
          <a:p>
            <a:r>
              <a:rPr lang="en-US" u="sng" dirty="0">
                <a:hlinkClick r:id="rId4" tooltip="Template 3 - International Entity (No US Banking Info)"/>
              </a:rPr>
              <a:t>Template 3 - International Entity (No US Banking Info)</a:t>
            </a:r>
            <a:r>
              <a:rPr lang="en-US" dirty="0"/>
              <a:t> *</a:t>
            </a:r>
            <a:endParaRPr lang="en-US" dirty="0">
              <a:cs typeface="Calibri"/>
            </a:endParaRPr>
          </a:p>
          <a:p>
            <a:pPr lvl="1"/>
            <a:r>
              <a:rPr lang="en-US" dirty="0">
                <a:cs typeface="Calibri"/>
              </a:rPr>
              <a:t>NO need to notarize, self-certification is acceptable</a:t>
            </a:r>
          </a:p>
          <a:p>
            <a:pPr lvl="1"/>
            <a:endParaRPr lang="en-US" sz="1800" b="1" dirty="0">
              <a:solidFill>
                <a:srgbClr val="C00000"/>
              </a:solidFill>
              <a:cs typeface="Calibri"/>
            </a:endParaRPr>
          </a:p>
          <a:p>
            <a:pPr lvl="1"/>
            <a:endParaRPr lang="en-US" sz="1800" b="1" dirty="0">
              <a:solidFill>
                <a:srgbClr val="C00000"/>
              </a:solidFill>
            </a:endParaRPr>
          </a:p>
          <a:p>
            <a:pPr lvl="1"/>
            <a:endParaRPr lang="en-US" sz="1800" b="1" dirty="0">
              <a:solidFill>
                <a:srgbClr val="C00000"/>
              </a:solidFill>
            </a:endParaRPr>
          </a:p>
          <a:p>
            <a:pPr lvl="1"/>
            <a:endParaRPr lang="en-US" sz="1800" b="1" dirty="0">
              <a:solidFill>
                <a:srgbClr val="C00000"/>
              </a:solidFill>
            </a:endParaRPr>
          </a:p>
          <a:p>
            <a:pPr lvl="1"/>
            <a:endParaRPr lang="en-US" sz="1800" b="1" dirty="0">
              <a:solidFill>
                <a:srgbClr val="C00000"/>
              </a:solidFill>
            </a:endParaRPr>
          </a:p>
          <a:p>
            <a:pPr marL="0" indent="0" algn="ctr">
              <a:buNone/>
            </a:pPr>
            <a:r>
              <a:rPr lang="en-US" sz="1800" b="1" dirty="0">
                <a:solidFill>
                  <a:srgbClr val="C00000"/>
                </a:solidFill>
              </a:rPr>
              <a:t>* Most international entities will use template 3</a:t>
            </a:r>
            <a:endParaRPr lang="en-US" sz="1800" b="1" dirty="0">
              <a:solidFill>
                <a:srgbClr val="C00000"/>
              </a:solidFill>
              <a:cs typeface="Calibri"/>
            </a:endParaRPr>
          </a:p>
        </p:txBody>
      </p:sp>
    </p:spTree>
    <p:extLst>
      <p:ext uri="{BB962C8B-B14F-4D97-AF65-F5344CB8AC3E}">
        <p14:creationId xmlns:p14="http://schemas.microsoft.com/office/powerpoint/2010/main" val="265128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228636"/>
            <a:ext cx="3201366" cy="4852411"/>
          </a:xfrm>
        </p:spPr>
        <p:txBody>
          <a:bodyPr anchor="b">
            <a:normAutofit/>
          </a:bodyPr>
          <a:lstStyle/>
          <a:p>
            <a:pPr algn="r"/>
            <a:br>
              <a:rPr lang="en-US" sz="4000" dirty="0">
                <a:solidFill>
                  <a:srgbClr val="FFFFFF"/>
                </a:solidFill>
              </a:rPr>
            </a:br>
            <a:r>
              <a:rPr lang="en-US" sz="4000" dirty="0">
                <a:solidFill>
                  <a:srgbClr val="FFFFFF"/>
                </a:solidFill>
              </a:rPr>
              <a:t>Possible Exemptions – Speak to your Grants Officer for More Details</a:t>
            </a:r>
            <a:endParaRPr lang="en-US" sz="4000" dirty="0">
              <a:solidFill>
                <a:srgbClr val="FFFFFF"/>
              </a:solidFill>
              <a:cs typeface="Calibri Light"/>
            </a:endParaRPr>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193936" y="2535810"/>
            <a:ext cx="7909016" cy="5151696"/>
          </a:xfrm>
        </p:spPr>
        <p:txBody>
          <a:bodyPr vert="horz" lIns="91440" tIns="45720" rIns="91440" bIns="45720" rtlCol="0" anchor="ctr">
            <a:noAutofit/>
          </a:bodyPr>
          <a:lstStyle/>
          <a:p>
            <a:pPr marL="571500" indent="-571500">
              <a:buAutoNum type="romanLcParenBoth"/>
            </a:pPr>
            <a:r>
              <a:rPr lang="en-US" dirty="0">
                <a:effectLst/>
              </a:rPr>
              <a:t>National security, foreign policy or </a:t>
            </a:r>
            <a:r>
              <a:rPr lang="en-US" b="1" dirty="0">
                <a:effectLst/>
              </a:rPr>
              <a:t>safety</a:t>
            </a:r>
          </a:p>
          <a:p>
            <a:pPr marL="0" indent="0">
              <a:buNone/>
            </a:pPr>
            <a:endParaRPr lang="en-US" dirty="0">
              <a:effectLst/>
            </a:endParaRPr>
          </a:p>
          <a:p>
            <a:pPr marL="0" indent="0">
              <a:buNone/>
            </a:pPr>
            <a:r>
              <a:rPr lang="en-US" dirty="0">
                <a:effectLst/>
              </a:rPr>
              <a:t>(ii) </a:t>
            </a:r>
            <a:r>
              <a:rPr lang="en-US" b="1" dirty="0"/>
              <a:t>F</a:t>
            </a:r>
            <a:r>
              <a:rPr lang="en-US" b="1" dirty="0">
                <a:effectLst/>
              </a:rPr>
              <a:t>oreign (non-U.S.) organization, less than $25,000, </a:t>
            </a:r>
            <a:r>
              <a:rPr lang="en-US" dirty="0">
                <a:effectLst/>
              </a:rPr>
              <a:t>outside the United States </a:t>
            </a:r>
          </a:p>
          <a:p>
            <a:pPr marL="0" indent="0">
              <a:buNone/>
            </a:pPr>
            <a:endParaRPr lang="en-US" dirty="0">
              <a:effectLst/>
            </a:endParaRPr>
          </a:p>
          <a:p>
            <a:pPr marL="0" indent="0">
              <a:buNone/>
            </a:pPr>
            <a:r>
              <a:rPr lang="en-US" dirty="0">
                <a:effectLst/>
              </a:rPr>
              <a:t>(iii) </a:t>
            </a:r>
            <a:r>
              <a:rPr lang="en-US" b="1" dirty="0">
                <a:effectLst/>
              </a:rPr>
              <a:t>Exigent circumstances </a:t>
            </a:r>
            <a:r>
              <a:rPr lang="en-US" dirty="0">
                <a:effectLst/>
              </a:rPr>
              <a:t>(ex. system issues out of organization’s control) – must complete requirements </a:t>
            </a:r>
            <a:r>
              <a:rPr lang="en-US" u="sng" dirty="0">
                <a:effectLst/>
              </a:rPr>
              <a:t>within 30 days</a:t>
            </a:r>
            <a:r>
              <a:rPr lang="en-US" dirty="0">
                <a:effectLst/>
              </a:rPr>
              <a:t> of the Federal award date.</a:t>
            </a:r>
          </a:p>
          <a:p>
            <a:pPr marL="0" indent="0">
              <a:buNone/>
            </a:pPr>
            <a:endParaRPr lang="en-US" dirty="0">
              <a:ea typeface="+mn-lt"/>
              <a:cs typeface="+mn-lt"/>
            </a:endParaRPr>
          </a:p>
          <a:p>
            <a:pPr marL="0" indent="0">
              <a:buNone/>
            </a:pPr>
            <a:r>
              <a:rPr lang="en-US" dirty="0">
                <a:ea typeface="+mn-lt"/>
                <a:cs typeface="+mn-lt"/>
              </a:rPr>
              <a:t>	</a:t>
            </a:r>
          </a:p>
          <a:p>
            <a:pPr marL="0" indent="0">
              <a:buNone/>
            </a:pPr>
            <a:endParaRPr lang="en-US" b="1" dirty="0">
              <a:solidFill>
                <a:srgbClr val="FF0000"/>
              </a:solidFill>
              <a:ea typeface="+mn-lt"/>
              <a:cs typeface="+mn-lt"/>
            </a:endParaRPr>
          </a:p>
          <a:p>
            <a:pPr marL="971550" lvl="1" indent="-285750">
              <a:buFont typeface="Arial"/>
              <a:buChar char="•"/>
            </a:pPr>
            <a:endParaRPr lang="en-US" sz="2800" dirty="0">
              <a:ea typeface="+mn-lt"/>
              <a:cs typeface="+mn-lt"/>
            </a:endParaRPr>
          </a:p>
          <a:p>
            <a:pPr lvl="1" indent="0">
              <a:buNone/>
            </a:pPr>
            <a:endParaRPr lang="en-US" dirty="0">
              <a:ea typeface="+mn-lt"/>
              <a:cs typeface="+mn-lt"/>
            </a:endParaRPr>
          </a:p>
          <a:p>
            <a:pPr marL="0" indent="0">
              <a:buNone/>
            </a:pPr>
            <a:endParaRPr lang="en-US" sz="2800" dirty="0">
              <a:cs typeface="Calibri" panose="020F0502020204030204"/>
            </a:endParaRPr>
          </a:p>
          <a:p>
            <a:pPr marL="457200" lvl="1" indent="0">
              <a:buNone/>
            </a:pPr>
            <a:endParaRPr lang="en-US" sz="2800" dirty="0">
              <a:cs typeface="Calibri" panose="020F05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3</a:t>
            </a:fld>
            <a:endParaRPr lang="en-US" dirty="0"/>
          </a:p>
        </p:txBody>
      </p:sp>
    </p:spTree>
    <p:extLst>
      <p:ext uri="{BB962C8B-B14F-4D97-AF65-F5344CB8AC3E}">
        <p14:creationId xmlns:p14="http://schemas.microsoft.com/office/powerpoint/2010/main" val="1714493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600751" y="2353948"/>
            <a:ext cx="3201366" cy="1991928"/>
          </a:xfrm>
        </p:spPr>
        <p:txBody>
          <a:bodyPr anchor="b">
            <a:normAutofit fontScale="90000"/>
          </a:bodyPr>
          <a:lstStyle/>
          <a:p>
            <a:pPr algn="r"/>
            <a:r>
              <a:rPr lang="en-US" sz="4000" dirty="0">
                <a:solidFill>
                  <a:srgbClr val="FFFFFF"/>
                </a:solidFill>
              </a:rPr>
              <a:t>What about that notarized letter?(for establishing / changing entity administrators)</a:t>
            </a:r>
            <a:endParaRPr lang="en-US" dirty="0">
              <a:cs typeface="Calibri Light" panose="020F03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30</a:t>
            </a:fld>
            <a:endParaRPr lang="en-US"/>
          </a:p>
        </p:txBody>
      </p:sp>
      <p:sp>
        <p:nvSpPr>
          <p:cNvPr id="15" name="TextBox 14">
            <a:extLst>
              <a:ext uri="{FF2B5EF4-FFF2-40B4-BE49-F238E27FC236}">
                <a16:creationId xmlns:a16="http://schemas.microsoft.com/office/drawing/2014/main" id="{5879B0D3-17A0-BF2B-D8DC-53FAD476511B}"/>
              </a:ext>
            </a:extLst>
          </p:cNvPr>
          <p:cNvSpPr txBox="1"/>
          <p:nvPr/>
        </p:nvSpPr>
        <p:spPr>
          <a:xfrm>
            <a:off x="4488486" y="95944"/>
            <a:ext cx="7153563" cy="6124754"/>
          </a:xfrm>
          <a:prstGeom prst="rect">
            <a:avLst/>
          </a:prstGeom>
          <a:noFill/>
        </p:spPr>
        <p:txBody>
          <a:bodyPr wrap="square" lIns="91440" tIns="45720" rIns="91440" bIns="45720" anchor="t">
            <a:spAutoFit/>
          </a:bodyPr>
          <a:lstStyle/>
          <a:p>
            <a:r>
              <a:rPr lang="en-US" sz="2800" dirty="0"/>
              <a:t>If using Template 1, notarize</a:t>
            </a:r>
            <a:endParaRPr lang="en-US" sz="2800" dirty="0">
              <a:cs typeface="Calibri"/>
            </a:endParaRPr>
          </a:p>
          <a:p>
            <a:pPr marL="0" indent="0">
              <a:buNone/>
            </a:pPr>
            <a:endParaRPr lang="en-US" sz="2800" b="1" dirty="0">
              <a:cs typeface="Calibri"/>
            </a:endParaRPr>
          </a:p>
          <a:p>
            <a:pPr marL="0" indent="0">
              <a:buNone/>
            </a:pPr>
            <a:r>
              <a:rPr lang="en-US" sz="2800" u="sng" dirty="0"/>
              <a:t>If using Template 3, a notary is </a:t>
            </a:r>
            <a:r>
              <a:rPr lang="en-US" sz="2800" b="1" u="sng" dirty="0"/>
              <a:t>NOT </a:t>
            </a:r>
            <a:r>
              <a:rPr lang="en-US" sz="2800" u="sng" dirty="0"/>
              <a:t>required</a:t>
            </a:r>
            <a:endParaRPr lang="en-US" sz="2800" u="sng" dirty="0">
              <a:cs typeface="Calibri"/>
            </a:endParaRPr>
          </a:p>
          <a:p>
            <a:pPr marL="285750" indent="-285750">
              <a:buFont typeface="Arial"/>
              <a:buChar char="•"/>
            </a:pPr>
            <a:r>
              <a:rPr lang="en-US" sz="2800" dirty="0"/>
              <a:t>The person must have signatory authority to make commitments  (President, CEO, or other authorized representative)</a:t>
            </a:r>
            <a:endParaRPr lang="en-US" sz="2800" dirty="0">
              <a:cs typeface="Calibri" panose="020F0502020204030204"/>
            </a:endParaRPr>
          </a:p>
          <a:p>
            <a:pPr lvl="0"/>
            <a:endParaRPr lang="en-US" sz="2800" b="1" dirty="0">
              <a:cs typeface="Calibri"/>
            </a:endParaRPr>
          </a:p>
          <a:p>
            <a:r>
              <a:rPr lang="en-US" sz="2800" b="1" dirty="0"/>
              <a:t>NOTE:</a:t>
            </a:r>
            <a:r>
              <a:rPr lang="en-US" sz="2800" dirty="0"/>
              <a:t> </a:t>
            </a:r>
            <a:endParaRPr lang="en-US" sz="2800" dirty="0">
              <a:cs typeface="Calibri"/>
            </a:endParaRPr>
          </a:p>
          <a:p>
            <a:pPr marL="285750" indent="-285750">
              <a:buFont typeface="Arial" panose="020B0604020202020204" pitchFamily="34" charset="0"/>
              <a:buChar char="•"/>
            </a:pPr>
            <a:r>
              <a:rPr lang="en-US" sz="2800" dirty="0"/>
              <a:t>International entities are </a:t>
            </a:r>
            <a:r>
              <a:rPr lang="en-US" sz="2800" b="1" dirty="0"/>
              <a:t>not </a:t>
            </a:r>
            <a:r>
              <a:rPr lang="en-US" sz="2800" dirty="0"/>
              <a:t>required to enter banking info for Electronic Funds Transfer (EFT) on the Financial Information page of the entity registration</a:t>
            </a:r>
            <a:endParaRPr lang="en-US" sz="2800" dirty="0">
              <a:cs typeface="Calibri"/>
            </a:endParaRPr>
          </a:p>
          <a:p>
            <a:pPr marL="285750" indent="-285750">
              <a:buFont typeface="Arial" panose="020B0604020202020204" pitchFamily="34" charset="0"/>
              <a:buChar char="•"/>
            </a:pPr>
            <a:r>
              <a:rPr lang="en-US" sz="2800" dirty="0"/>
              <a:t>If the recipient uses a US financial institution, they may enter banking information for EFT</a:t>
            </a:r>
            <a:endParaRPr lang="en-US" sz="2800" dirty="0">
              <a:cs typeface="Calibri"/>
            </a:endParaRPr>
          </a:p>
        </p:txBody>
      </p:sp>
    </p:spTree>
    <p:extLst>
      <p:ext uri="{BB962C8B-B14F-4D97-AF65-F5344CB8AC3E}">
        <p14:creationId xmlns:p14="http://schemas.microsoft.com/office/powerpoint/2010/main" val="19831517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544717" y="2001723"/>
            <a:ext cx="3201366" cy="2093528"/>
          </a:xfrm>
        </p:spPr>
        <p:txBody>
          <a:bodyPr anchor="b">
            <a:normAutofit/>
          </a:bodyPr>
          <a:lstStyle/>
          <a:p>
            <a:pPr algn="r"/>
            <a:r>
              <a:rPr lang="en-US" sz="4000">
                <a:solidFill>
                  <a:srgbClr val="FFFFFF"/>
                </a:solidFill>
              </a:rPr>
              <a:t>How is the letter sent to SAM.gov?</a:t>
            </a:r>
            <a:endParaRPr lang="en-US">
              <a:cs typeface="Calibri Light" panose="020F03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31</a:t>
            </a:fld>
            <a:endParaRPr lang="en-US"/>
          </a:p>
        </p:txBody>
      </p:sp>
      <p:sp>
        <p:nvSpPr>
          <p:cNvPr id="13" name="Content Placeholder 2">
            <a:extLst>
              <a:ext uri="{FF2B5EF4-FFF2-40B4-BE49-F238E27FC236}">
                <a16:creationId xmlns:a16="http://schemas.microsoft.com/office/drawing/2014/main" id="{0AB493A9-46D3-06E8-D783-31E6AA136C8E}"/>
              </a:ext>
            </a:extLst>
          </p:cNvPr>
          <p:cNvSpPr>
            <a:spLocks noGrp="1"/>
          </p:cNvSpPr>
          <p:nvPr>
            <p:ph idx="1"/>
          </p:nvPr>
        </p:nvSpPr>
        <p:spPr>
          <a:xfrm>
            <a:off x="4181186" y="347663"/>
            <a:ext cx="7172613" cy="5690898"/>
          </a:xfrm>
        </p:spPr>
        <p:txBody>
          <a:bodyPr vert="horz" lIns="91440" tIns="45720" rIns="91440" bIns="45720" rtlCol="0" anchor="t">
            <a:normAutofit lnSpcReduction="10000"/>
          </a:bodyPr>
          <a:lstStyle/>
          <a:p>
            <a:pPr marL="0" indent="0">
              <a:buNone/>
            </a:pPr>
            <a:r>
              <a:rPr lang="en-US" b="1"/>
              <a:t>Scan the completed, signed letter</a:t>
            </a:r>
            <a:endParaRPr lang="en-US" sz="2400"/>
          </a:p>
          <a:p>
            <a:pPr marL="0" indent="0">
              <a:buNone/>
            </a:pPr>
            <a:endParaRPr lang="en-US" b="1"/>
          </a:p>
          <a:p>
            <a:r>
              <a:rPr lang="en-US"/>
              <a:t>Submit a copy to the Federal Service Desk by creating a service ticket and attaching the scanned letter. </a:t>
            </a:r>
            <a:endParaRPr lang="en-US" sz="2400"/>
          </a:p>
          <a:p>
            <a:r>
              <a:rPr lang="en-US"/>
              <a:t>Use the following when submitting:</a:t>
            </a:r>
            <a:endParaRPr lang="en-US" sz="2400"/>
          </a:p>
          <a:p>
            <a:pPr marL="457200" lvl="1" indent="0">
              <a:buNone/>
            </a:pPr>
            <a:r>
              <a:rPr lang="en-US" b="1"/>
              <a:t>System:</a:t>
            </a:r>
            <a:r>
              <a:rPr lang="en-US"/>
              <a:t> System for Award Management (SAM)</a:t>
            </a:r>
            <a:br>
              <a:rPr lang="en-US"/>
            </a:br>
            <a:r>
              <a:rPr lang="en-US" b="1"/>
              <a:t>Issue Type:</a:t>
            </a:r>
            <a:r>
              <a:rPr lang="en-US"/>
              <a:t> Other</a:t>
            </a:r>
            <a:br>
              <a:rPr lang="en-US"/>
            </a:br>
            <a:r>
              <a:rPr lang="en-US" b="1"/>
              <a:t>Business Type:</a:t>
            </a:r>
            <a:r>
              <a:rPr lang="en-US"/>
              <a:t> (Choose the appropriate value for your entity)</a:t>
            </a:r>
            <a:br>
              <a:rPr lang="en-US"/>
            </a:br>
            <a:r>
              <a:rPr lang="en-US" b="1"/>
              <a:t>UEI:</a:t>
            </a:r>
            <a:r>
              <a:rPr lang="en-US"/>
              <a:t> Enter the UEI number for your Entity</a:t>
            </a:r>
            <a:br>
              <a:rPr lang="en-US"/>
            </a:br>
            <a:r>
              <a:rPr lang="en-US" b="1"/>
              <a:t>Subject:</a:t>
            </a:r>
            <a:r>
              <a:rPr lang="en-US"/>
              <a:t> Letter Designating Entity Administrator - New Registration</a:t>
            </a:r>
            <a:br>
              <a:rPr lang="en-US"/>
            </a:br>
            <a:r>
              <a:rPr lang="en-US" b="1"/>
              <a:t>Question:</a:t>
            </a:r>
            <a:r>
              <a:rPr lang="en-US"/>
              <a:t> Please review the attached letter designating our Entity Administrator</a:t>
            </a:r>
            <a:endParaRPr lang="en-US">
              <a:cs typeface="Calibri" panose="020F0502020204030204"/>
            </a:endParaRPr>
          </a:p>
        </p:txBody>
      </p:sp>
    </p:spTree>
    <p:extLst>
      <p:ext uri="{BB962C8B-B14F-4D97-AF65-F5344CB8AC3E}">
        <p14:creationId xmlns:p14="http://schemas.microsoft.com/office/powerpoint/2010/main" val="3148302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669407" y="2428815"/>
            <a:ext cx="3201366" cy="1077528"/>
          </a:xfrm>
        </p:spPr>
        <p:txBody>
          <a:bodyPr anchor="b">
            <a:normAutofit/>
          </a:bodyPr>
          <a:lstStyle/>
          <a:p>
            <a:pPr algn="r"/>
            <a:r>
              <a:rPr lang="en-US" sz="4000" dirty="0">
                <a:solidFill>
                  <a:srgbClr val="FFFFFF"/>
                </a:solidFill>
              </a:rPr>
              <a:t> Keep in mind </a:t>
            </a:r>
            <a:endParaRPr lang="en-US" dirty="0">
              <a:cs typeface="Calibri Light" panose="020F03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32</a:t>
            </a:fld>
            <a:endParaRPr lang="en-US"/>
          </a:p>
        </p:txBody>
      </p:sp>
      <p:sp>
        <p:nvSpPr>
          <p:cNvPr id="13" name="TextBox 12">
            <a:extLst>
              <a:ext uri="{FF2B5EF4-FFF2-40B4-BE49-F238E27FC236}">
                <a16:creationId xmlns:a16="http://schemas.microsoft.com/office/drawing/2014/main" id="{CCF09C73-066D-E726-44C4-65F3FB57DA16}"/>
              </a:ext>
            </a:extLst>
          </p:cNvPr>
          <p:cNvSpPr txBox="1"/>
          <p:nvPr/>
        </p:nvSpPr>
        <p:spPr>
          <a:xfrm>
            <a:off x="4173170" y="168419"/>
            <a:ext cx="7922169" cy="6124754"/>
          </a:xfrm>
          <a:prstGeom prst="rect">
            <a:avLst/>
          </a:prstGeom>
          <a:noFill/>
        </p:spPr>
        <p:txBody>
          <a:bodyPr wrap="square" lIns="91440" tIns="45720" rIns="91440" bIns="45720" anchor="t">
            <a:spAutoFit/>
          </a:bodyPr>
          <a:lstStyle/>
          <a:p>
            <a:r>
              <a:rPr lang="en-US" sz="2800" b="1" dirty="0"/>
              <a:t>Things to Remember!</a:t>
            </a:r>
            <a:endParaRPr lang="en-US" sz="2800" b="1" dirty="0">
              <a:cs typeface="Calibri"/>
            </a:endParaRPr>
          </a:p>
          <a:p>
            <a:endParaRPr lang="en-US" sz="2800" b="1" dirty="0"/>
          </a:p>
          <a:p>
            <a:pPr marL="285750" indent="-285750">
              <a:buFont typeface="Arial" panose="020B0604020202020204" pitchFamily="34" charset="0"/>
              <a:buChar char="•"/>
            </a:pPr>
            <a:r>
              <a:rPr lang="en-US" sz="2800" dirty="0"/>
              <a:t>Organizations must renew registration every 12 months from date last certified </a:t>
            </a:r>
            <a:endParaRPr lang="en-US" sz="2800" dirty="0">
              <a:cs typeface="Calibri"/>
            </a:endParaRPr>
          </a:p>
          <a:p>
            <a:pPr marL="742950" lvl="1" indent="-285750">
              <a:buFont typeface="Arial" panose="020B0604020202020204" pitchFamily="34" charset="0"/>
              <a:buChar char="•"/>
            </a:pPr>
            <a:r>
              <a:rPr lang="en-US" sz="2800" dirty="0"/>
              <a:t>Sooner, if information changes</a:t>
            </a:r>
            <a:endParaRPr lang="en-US" sz="2800" dirty="0">
              <a:cs typeface="Calibri" panose="020F0502020204030204"/>
            </a:endParaRPr>
          </a:p>
          <a:p>
            <a:pPr marL="285750" indent="-285750">
              <a:buFont typeface="Arial" panose="020B0604020202020204" pitchFamily="34" charset="0"/>
              <a:buChar char="•"/>
            </a:pPr>
            <a:r>
              <a:rPr lang="en-US" sz="2800" dirty="0"/>
              <a:t>The primary contact receives reminders 60, 30, and 15 days prior to expiration</a:t>
            </a:r>
            <a:endParaRPr lang="en-US" sz="2800" dirty="0">
              <a:cs typeface="Calibri"/>
            </a:endParaRPr>
          </a:p>
          <a:p>
            <a:pPr marL="742950" lvl="1" indent="-285750">
              <a:buFont typeface="Arial" panose="020B0604020202020204" pitchFamily="34" charset="0"/>
              <a:buChar char="•"/>
            </a:pPr>
            <a:r>
              <a:rPr lang="en-US" sz="2800" dirty="0"/>
              <a:t>If an org </a:t>
            </a:r>
            <a:r>
              <a:rPr lang="en-US" sz="2800" b="1" dirty="0"/>
              <a:t>does not</a:t>
            </a:r>
            <a:r>
              <a:rPr lang="en-US" sz="2800" dirty="0"/>
              <a:t> renew, registration expires</a:t>
            </a:r>
            <a:endParaRPr lang="en-US" sz="2800" dirty="0">
              <a:cs typeface="Calibri"/>
            </a:endParaRPr>
          </a:p>
          <a:p>
            <a:pPr marL="285750" indent="-285750">
              <a:buFont typeface="Arial" panose="020B0604020202020204" pitchFamily="34" charset="0"/>
              <a:buChar char="•"/>
            </a:pPr>
            <a:r>
              <a:rPr lang="en-US" sz="2800" dirty="0"/>
              <a:t>Organizations </a:t>
            </a:r>
            <a:r>
              <a:rPr lang="en-US" sz="2800" b="1" dirty="0"/>
              <a:t>must</a:t>
            </a:r>
            <a:r>
              <a:rPr lang="en-US" sz="2800" dirty="0"/>
              <a:t> have an active SAM.gov registration to apply via Grants.gov or get paid</a:t>
            </a:r>
            <a:endParaRPr lang="en-US" sz="2800" dirty="0">
              <a:cs typeface="Calibri"/>
            </a:endParaRPr>
          </a:p>
          <a:p>
            <a:pPr marL="285750" indent="-285750">
              <a:buFont typeface="Arial" panose="020B0604020202020204" pitchFamily="34" charset="0"/>
              <a:buChar char="•"/>
            </a:pPr>
            <a:r>
              <a:rPr lang="en-US" sz="2800" b="1" dirty="0"/>
              <a:t>Active SAM.gov registrations get priority </a:t>
            </a:r>
            <a:r>
              <a:rPr lang="en-US" sz="2800" dirty="0"/>
              <a:t>in tickets</a:t>
            </a:r>
            <a:endParaRPr lang="en-US" sz="2800" dirty="0">
              <a:cs typeface="Calibri"/>
            </a:endParaRPr>
          </a:p>
          <a:p>
            <a:endParaRPr lang="en-US" sz="2800" dirty="0">
              <a:solidFill>
                <a:srgbClr val="000000"/>
              </a:solidFill>
              <a:cs typeface="Calibri"/>
            </a:endParaRPr>
          </a:p>
          <a:p>
            <a:r>
              <a:rPr lang="en-US" sz="2800" dirty="0">
                <a:solidFill>
                  <a:srgbClr val="000000"/>
                </a:solidFill>
                <a:highlight>
                  <a:srgbClr val="FFFF00"/>
                </a:highlight>
                <a:cs typeface="Calibri"/>
              </a:rPr>
              <a:t>Currently, renewals take up to 45 days</a:t>
            </a:r>
          </a:p>
        </p:txBody>
      </p:sp>
    </p:spTree>
    <p:extLst>
      <p:ext uri="{BB962C8B-B14F-4D97-AF65-F5344CB8AC3E}">
        <p14:creationId xmlns:p14="http://schemas.microsoft.com/office/powerpoint/2010/main" val="2059251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293898" y="363054"/>
            <a:ext cx="3201366" cy="3387497"/>
          </a:xfrm>
        </p:spPr>
        <p:txBody>
          <a:bodyPr anchor="b">
            <a:normAutofit/>
          </a:bodyPr>
          <a:lstStyle/>
          <a:p>
            <a:pPr algn="r"/>
            <a:r>
              <a:rPr lang="en-US" sz="4000" dirty="0">
                <a:solidFill>
                  <a:srgbClr val="FFFFFF"/>
                </a:solidFill>
              </a:rPr>
              <a:t>More about the Workspace</a:t>
            </a: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33</a:t>
            </a:fld>
            <a:endParaRPr lang="en-US"/>
          </a:p>
        </p:txBody>
      </p:sp>
      <p:sp>
        <p:nvSpPr>
          <p:cNvPr id="3" name="TextBox 2">
            <a:extLst>
              <a:ext uri="{FF2B5EF4-FFF2-40B4-BE49-F238E27FC236}">
                <a16:creationId xmlns:a16="http://schemas.microsoft.com/office/drawing/2014/main" id="{1140A7B7-5E37-B3C1-829F-47C79F37FB88}"/>
              </a:ext>
            </a:extLst>
          </p:cNvPr>
          <p:cNvSpPr txBox="1"/>
          <p:nvPr/>
        </p:nvSpPr>
        <p:spPr>
          <a:xfrm>
            <a:off x="4276725" y="666750"/>
            <a:ext cx="75247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atin typeface="Calibri Light"/>
              <a:cs typeface="Calibri Light"/>
            </a:endParaRPr>
          </a:p>
        </p:txBody>
      </p:sp>
      <p:sp>
        <p:nvSpPr>
          <p:cNvPr id="6" name="Content Placeholder 2">
            <a:extLst>
              <a:ext uri="{FF2B5EF4-FFF2-40B4-BE49-F238E27FC236}">
                <a16:creationId xmlns:a16="http://schemas.microsoft.com/office/drawing/2014/main" id="{E467A008-5342-EBDA-4FD3-733675546FF4}"/>
              </a:ext>
            </a:extLst>
          </p:cNvPr>
          <p:cNvSpPr>
            <a:spLocks noGrp="1"/>
          </p:cNvSpPr>
          <p:nvPr>
            <p:ph idx="1"/>
          </p:nvPr>
        </p:nvSpPr>
        <p:spPr>
          <a:xfrm>
            <a:off x="4163225" y="471915"/>
            <a:ext cx="7734877" cy="5690183"/>
          </a:xfrm>
        </p:spPr>
        <p:txBody>
          <a:bodyPr vert="horz" lIns="91440" tIns="45720" rIns="91440" bIns="45720" rtlCol="0" anchor="t">
            <a:normAutofit/>
          </a:bodyPr>
          <a:lstStyle/>
          <a:p>
            <a:pPr marL="0" indent="0">
              <a:buNone/>
            </a:pPr>
            <a:r>
              <a:rPr lang="en-US" b="1" dirty="0"/>
              <a:t>What if my organization not in my workspace (renewals)</a:t>
            </a:r>
          </a:p>
          <a:p>
            <a:pPr marL="0" indent="0">
              <a:buNone/>
            </a:pPr>
            <a:endParaRPr lang="en-US" sz="2400" b="1" dirty="0">
              <a:cs typeface="Calibri" panose="020F0502020204030204"/>
            </a:endParaRPr>
          </a:p>
          <a:p>
            <a:pPr marL="0" marR="0" algn="l">
              <a:spcBef>
                <a:spcPts val="0"/>
              </a:spcBef>
              <a:spcAft>
                <a:spcPts val="0"/>
              </a:spcAft>
            </a:pPr>
            <a:r>
              <a:rPr lang="en-US" sz="2400" b="0" i="0" dirty="0">
                <a:solidFill>
                  <a:srgbClr val="242424"/>
                </a:solidFill>
                <a:effectLst/>
                <a:latin typeface="Calibri" panose="020F0502020204030204" pitchFamily="34" charset="0"/>
              </a:rPr>
              <a:t>This is likely because an entity administrator letter was not submitted within 30 days to </a:t>
            </a:r>
            <a:r>
              <a:rPr lang="en-US" sz="2400" dirty="0">
                <a:solidFill>
                  <a:srgbClr val="242424"/>
                </a:solidFill>
                <a:latin typeface="Calibri" panose="020F0502020204030204" pitchFamily="34" charset="0"/>
              </a:rPr>
              <a:t>approve you as an administrator for the organization.</a:t>
            </a:r>
          </a:p>
          <a:p>
            <a:pPr marL="0" marR="0" algn="l">
              <a:spcBef>
                <a:spcPts val="0"/>
              </a:spcBef>
              <a:spcAft>
                <a:spcPts val="0"/>
              </a:spcAft>
            </a:pPr>
            <a:r>
              <a:rPr lang="en-US" sz="2400" dirty="0">
                <a:solidFill>
                  <a:srgbClr val="242424"/>
                </a:solidFill>
                <a:latin typeface="Calibri" panose="020F0502020204030204" pitchFamily="34" charset="0"/>
              </a:rPr>
              <a:t>Follow instructions on sam.gov website for submitting the letter.</a:t>
            </a:r>
          </a:p>
          <a:p>
            <a:pPr marL="0" marR="0" algn="l">
              <a:spcBef>
                <a:spcPts val="0"/>
              </a:spcBef>
              <a:spcAft>
                <a:spcPts val="0"/>
              </a:spcAft>
            </a:pPr>
            <a:endParaRPr lang="en-US" sz="1800" b="0" i="0" dirty="0">
              <a:solidFill>
                <a:srgbClr val="242424"/>
              </a:solidFill>
              <a:effectLst/>
              <a:latin typeface="Calibri" panose="020F0502020204030204" pitchFamily="34" charset="0"/>
            </a:endParaRPr>
          </a:p>
          <a:p>
            <a:pPr marL="0" marR="0" indent="0" algn="l">
              <a:spcBef>
                <a:spcPts val="0"/>
              </a:spcBef>
              <a:spcAft>
                <a:spcPts val="0"/>
              </a:spcAft>
              <a:buNone/>
            </a:pPr>
            <a:r>
              <a:rPr lang="en-US" b="1" dirty="0"/>
              <a:t>What if I have multiple records in my workspace for a single entity / organization?</a:t>
            </a:r>
          </a:p>
          <a:p>
            <a:pPr marL="0" marR="0" indent="0" algn="l">
              <a:spcBef>
                <a:spcPts val="0"/>
              </a:spcBef>
              <a:spcAft>
                <a:spcPts val="0"/>
              </a:spcAft>
              <a:buNone/>
            </a:pPr>
            <a:endParaRPr lang="en-US" b="1" dirty="0"/>
          </a:p>
          <a:p>
            <a:pPr>
              <a:spcBef>
                <a:spcPts val="0"/>
              </a:spcBef>
            </a:pPr>
            <a:r>
              <a:rPr lang="en-US" sz="2400" dirty="0">
                <a:solidFill>
                  <a:srgbClr val="242424"/>
                </a:solidFill>
                <a:latin typeface="Calibri" panose="020F0502020204030204" pitchFamily="34" charset="0"/>
              </a:rPr>
              <a:t>Put in a ticket with FSD to request that they merge the records. Explain which info is current.</a:t>
            </a:r>
          </a:p>
          <a:p>
            <a:pPr marL="0" indent="0">
              <a:buNone/>
            </a:pPr>
            <a:endParaRPr lang="en-US" b="1" dirty="0">
              <a:cs typeface="Calibri" panose="020F0502020204030204"/>
            </a:endParaRPr>
          </a:p>
        </p:txBody>
      </p:sp>
    </p:spTree>
    <p:extLst>
      <p:ext uri="{BB962C8B-B14F-4D97-AF65-F5344CB8AC3E}">
        <p14:creationId xmlns:p14="http://schemas.microsoft.com/office/powerpoint/2010/main" val="1252219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293898" y="363054"/>
            <a:ext cx="3201366" cy="3387497"/>
          </a:xfrm>
        </p:spPr>
        <p:txBody>
          <a:bodyPr anchor="b">
            <a:normAutofit/>
          </a:bodyPr>
          <a:lstStyle/>
          <a:p>
            <a:pPr algn="r"/>
            <a:r>
              <a:rPr lang="en-US" sz="4000" dirty="0">
                <a:solidFill>
                  <a:srgbClr val="FFFFFF"/>
                </a:solidFill>
              </a:rPr>
              <a:t>Key Resources</a:t>
            </a: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34</a:t>
            </a:fld>
            <a:endParaRPr lang="en-US"/>
          </a:p>
        </p:txBody>
      </p:sp>
      <p:sp>
        <p:nvSpPr>
          <p:cNvPr id="3" name="TextBox 2">
            <a:extLst>
              <a:ext uri="{FF2B5EF4-FFF2-40B4-BE49-F238E27FC236}">
                <a16:creationId xmlns:a16="http://schemas.microsoft.com/office/drawing/2014/main" id="{1140A7B7-5E37-B3C1-829F-47C79F37FB88}"/>
              </a:ext>
            </a:extLst>
          </p:cNvPr>
          <p:cNvSpPr txBox="1"/>
          <p:nvPr/>
        </p:nvSpPr>
        <p:spPr>
          <a:xfrm>
            <a:off x="4276725" y="666750"/>
            <a:ext cx="75247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atin typeface="Calibri Light"/>
              <a:cs typeface="Calibri Light"/>
            </a:endParaRPr>
          </a:p>
        </p:txBody>
      </p:sp>
      <p:sp>
        <p:nvSpPr>
          <p:cNvPr id="6" name="Content Placeholder 2">
            <a:extLst>
              <a:ext uri="{FF2B5EF4-FFF2-40B4-BE49-F238E27FC236}">
                <a16:creationId xmlns:a16="http://schemas.microsoft.com/office/drawing/2014/main" id="{E467A008-5342-EBDA-4FD3-733675546FF4}"/>
              </a:ext>
            </a:extLst>
          </p:cNvPr>
          <p:cNvSpPr>
            <a:spLocks noGrp="1"/>
          </p:cNvSpPr>
          <p:nvPr>
            <p:ph idx="1"/>
          </p:nvPr>
        </p:nvSpPr>
        <p:spPr>
          <a:xfrm>
            <a:off x="4163225" y="471915"/>
            <a:ext cx="7734877" cy="5690183"/>
          </a:xfrm>
        </p:spPr>
        <p:txBody>
          <a:bodyPr vert="horz" lIns="91440" tIns="45720" rIns="91440" bIns="45720" rtlCol="0" anchor="t">
            <a:normAutofit/>
          </a:bodyPr>
          <a:lstStyle/>
          <a:p>
            <a:pPr marL="0" indent="0">
              <a:buNone/>
            </a:pPr>
            <a:endParaRPr lang="en-US" b="1" dirty="0">
              <a:hlinkClick r:id="rId2"/>
            </a:endParaRPr>
          </a:p>
          <a:p>
            <a:pPr marL="0" indent="0">
              <a:buNone/>
            </a:pPr>
            <a:r>
              <a:rPr lang="en-US" b="1" dirty="0">
                <a:hlinkClick r:id="rId2"/>
              </a:rPr>
              <a:t>Quick Start Guide for International Registrants</a:t>
            </a:r>
            <a:endParaRPr lang="en-US" b="1" dirty="0"/>
          </a:p>
          <a:p>
            <a:pPr marL="0" indent="0">
              <a:buNone/>
            </a:pPr>
            <a:endParaRPr lang="en-US" b="1" dirty="0"/>
          </a:p>
          <a:p>
            <a:pPr marL="0" indent="0">
              <a:buNone/>
            </a:pPr>
            <a:r>
              <a:rPr lang="en-US" b="1" dirty="0"/>
              <a:t>What documents can I use for entity validation? What are the requirements? – </a:t>
            </a:r>
            <a:r>
              <a:rPr lang="en-US" b="1" dirty="0">
                <a:hlinkClick r:id="rId3"/>
              </a:rPr>
              <a:t>chart</a:t>
            </a:r>
            <a:endParaRPr lang="en-US" b="1" dirty="0"/>
          </a:p>
          <a:p>
            <a:pPr marL="0" indent="0">
              <a:buNone/>
            </a:pPr>
            <a:endParaRPr lang="en-US" b="1" dirty="0"/>
          </a:p>
          <a:p>
            <a:pPr marL="0" indent="0">
              <a:buNone/>
            </a:pPr>
            <a:r>
              <a:rPr lang="en-US" b="1" dirty="0">
                <a:solidFill>
                  <a:srgbClr val="242424"/>
                </a:solidFill>
                <a:latin typeface="Calibri" panose="020F0502020204030204" pitchFamily="34" charset="0"/>
                <a:hlinkClick r:id="rId4"/>
              </a:rPr>
              <a:t>Seven Common Reasons Documents are Rejected and How to Address</a:t>
            </a:r>
            <a:endParaRPr lang="en-US" dirty="0">
              <a:solidFill>
                <a:srgbClr val="242424"/>
              </a:solidFill>
              <a:latin typeface="Calibri" panose="020F0502020204030204" pitchFamily="34" charset="0"/>
            </a:endParaRPr>
          </a:p>
          <a:p>
            <a:pPr marL="0" indent="0">
              <a:buNone/>
            </a:pPr>
            <a:endParaRPr lang="en-US" b="1" dirty="0"/>
          </a:p>
          <a:p>
            <a:pPr marL="0" indent="0">
              <a:buNone/>
            </a:pPr>
            <a:endParaRPr lang="en-US" sz="2400" b="1" dirty="0">
              <a:solidFill>
                <a:srgbClr val="242424"/>
              </a:solidFill>
              <a:latin typeface="Calibri" panose="020F0502020204030204" pitchFamily="34" charset="0"/>
            </a:endParaRPr>
          </a:p>
          <a:p>
            <a:pPr marL="0" indent="0">
              <a:buNone/>
            </a:pPr>
            <a:r>
              <a:rPr lang="en-US" b="1" dirty="0">
                <a:solidFill>
                  <a:srgbClr val="242424"/>
                </a:solidFill>
                <a:latin typeface="Calibri" panose="020F0502020204030204" pitchFamily="34" charset="0"/>
                <a:hlinkClick r:id="rId5"/>
              </a:rPr>
              <a:t>Search Frequently Asked Questions / Knowledge Base Articles</a:t>
            </a:r>
            <a:endParaRPr lang="en-US" b="1" dirty="0">
              <a:solidFill>
                <a:srgbClr val="242424"/>
              </a:solidFill>
              <a:latin typeface="Calibri" panose="020F0502020204030204" pitchFamily="34" charset="0"/>
            </a:endParaRPr>
          </a:p>
          <a:p>
            <a:pPr marL="0" indent="0">
              <a:buNone/>
            </a:pPr>
            <a:endParaRPr lang="en-US" b="1" dirty="0">
              <a:solidFill>
                <a:srgbClr val="242424"/>
              </a:solidFill>
              <a:latin typeface="Calibri" panose="020F0502020204030204" pitchFamily="34" charset="0"/>
            </a:endParaRPr>
          </a:p>
          <a:p>
            <a:pPr marL="0" indent="0">
              <a:buNone/>
            </a:pPr>
            <a:endParaRPr lang="en-US" b="1" dirty="0">
              <a:cs typeface="Calibri" panose="020F0502020204030204"/>
            </a:endParaRPr>
          </a:p>
        </p:txBody>
      </p:sp>
    </p:spTree>
    <p:extLst>
      <p:ext uri="{BB962C8B-B14F-4D97-AF65-F5344CB8AC3E}">
        <p14:creationId xmlns:p14="http://schemas.microsoft.com/office/powerpoint/2010/main" val="2937284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2022 Transition from DUNS </a:t>
            </a:r>
            <a:br>
              <a:rPr lang="en-US" sz="4000" dirty="0">
                <a:solidFill>
                  <a:srgbClr val="FFFFFF"/>
                </a:solidFill>
              </a:rPr>
            </a:br>
            <a:r>
              <a:rPr lang="en-US" sz="4000" dirty="0">
                <a:solidFill>
                  <a:srgbClr val="FFFFFF"/>
                </a:solidFill>
              </a:rPr>
              <a:t>to UEI</a:t>
            </a:r>
            <a:br>
              <a:rPr lang="en-US" sz="4000" dirty="0">
                <a:solidFill>
                  <a:srgbClr val="FFFFFF"/>
                </a:solidFill>
              </a:rPr>
            </a:br>
            <a:endParaRPr lang="en-US" sz="4000" dirty="0">
              <a:solidFill>
                <a:srgbClr val="FFFFFF"/>
              </a:solidFill>
              <a:cs typeface="Calibri Light"/>
            </a:endParaRPr>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193936" y="1021332"/>
            <a:ext cx="7909016" cy="5761199"/>
          </a:xfrm>
        </p:spPr>
        <p:txBody>
          <a:bodyPr vert="horz" lIns="91440" tIns="45720" rIns="91440" bIns="45720" rtlCol="0" anchor="ctr">
            <a:noAutofit/>
          </a:bodyPr>
          <a:lstStyle/>
          <a:p>
            <a:pPr marL="0" indent="0">
              <a:buNone/>
            </a:pPr>
            <a:r>
              <a:rPr lang="en-US" b="1" dirty="0">
                <a:ea typeface="+mn-lt"/>
                <a:cs typeface="+mn-lt"/>
              </a:rPr>
              <a:t>Recent Developments</a:t>
            </a:r>
          </a:p>
          <a:p>
            <a:pPr marL="0" indent="0">
              <a:buNone/>
            </a:pPr>
            <a:endParaRPr lang="en-US" dirty="0">
              <a:ea typeface="+mn-lt"/>
              <a:cs typeface="+mn-lt"/>
            </a:endParaRPr>
          </a:p>
          <a:p>
            <a:pPr marL="0" indent="0">
              <a:buNone/>
            </a:pPr>
            <a:r>
              <a:rPr lang="en-US" dirty="0">
                <a:ea typeface="+mn-lt"/>
                <a:cs typeface="+mn-lt"/>
              </a:rPr>
              <a:t>Previously, an identifier code known as DUNS was required. As of April 2022, a UEI is required instead.</a:t>
            </a:r>
          </a:p>
          <a:p>
            <a:pPr marL="971550" lvl="1" indent="-285750">
              <a:buFont typeface="Arial,Sans-Serif"/>
              <a:buChar char="•"/>
            </a:pPr>
            <a:r>
              <a:rPr lang="en-US" sz="2800" dirty="0">
                <a:ea typeface="+mn-lt"/>
                <a:cs typeface="+mn-lt"/>
              </a:rPr>
              <a:t>All organizations must have their entity (re)validated in SAM.gov, even those with an existing DUNS/UEI</a:t>
            </a:r>
          </a:p>
          <a:p>
            <a:pPr marL="971550" lvl="1" indent="-285750">
              <a:buFont typeface="Arial,Sans-Serif"/>
              <a:buChar char="•"/>
            </a:pPr>
            <a:r>
              <a:rPr lang="en-US" sz="2800" dirty="0">
                <a:ea typeface="+mn-lt"/>
                <a:cs typeface="+mn-lt"/>
              </a:rPr>
              <a:t>This validation process is backlogged </a:t>
            </a:r>
          </a:p>
          <a:p>
            <a:pPr marL="1428750" lvl="2" indent="-285750">
              <a:buFont typeface="Arial,Sans-Serif"/>
              <a:buChar char="•"/>
            </a:pPr>
            <a:r>
              <a:rPr lang="en-US" sz="2800" i="1" dirty="0">
                <a:ea typeface="+mn-lt"/>
                <a:cs typeface="+mn-lt"/>
              </a:rPr>
              <a:t>particularly </a:t>
            </a:r>
            <a:r>
              <a:rPr lang="en-US" sz="2800" dirty="0">
                <a:ea typeface="+mn-lt"/>
                <a:cs typeface="+mn-lt"/>
              </a:rPr>
              <a:t>for those whose registration lapsed </a:t>
            </a:r>
            <a:endParaRPr lang="en-US" sz="2800" dirty="0">
              <a:cs typeface="Calibri"/>
            </a:endParaRPr>
          </a:p>
          <a:p>
            <a:pPr marL="1428750" lvl="2" indent="-285750">
              <a:buFont typeface="Arial,Sans-Serif"/>
              <a:buChar char="•"/>
            </a:pPr>
            <a:r>
              <a:rPr lang="en-US" sz="2800" dirty="0">
                <a:ea typeface="+mn-lt"/>
                <a:cs typeface="+mn-lt"/>
              </a:rPr>
              <a:t>This can take up to 45 days to resolve</a:t>
            </a:r>
          </a:p>
          <a:p>
            <a:pPr marL="971550" lvl="1" indent="-285750">
              <a:buFont typeface="Arial,Sans-Serif"/>
              <a:buChar char="•"/>
            </a:pPr>
            <a:r>
              <a:rPr lang="en-US" sz="2800" dirty="0">
                <a:ea typeface="+mn-lt"/>
                <a:cs typeface="+mn-lt"/>
              </a:rPr>
              <a:t>Payments may be delayed without sam.gov registration </a:t>
            </a:r>
          </a:p>
          <a:p>
            <a:pPr marL="1428750" lvl="2" indent="-285750">
              <a:buFont typeface="Arial,Sans-Serif"/>
              <a:buChar char="•"/>
            </a:pPr>
            <a:r>
              <a:rPr lang="en-US" sz="2800" dirty="0">
                <a:ea typeface="+mn-lt"/>
                <a:cs typeface="+mn-lt"/>
              </a:rPr>
              <a:t>Tracking efforts (submission of helpdesk tickets) is key</a:t>
            </a:r>
          </a:p>
          <a:p>
            <a:pPr lvl="2" indent="0">
              <a:buNone/>
            </a:pPr>
            <a:endParaRPr lang="en-US" sz="2800" dirty="0">
              <a:ea typeface="+mn-lt"/>
              <a:cs typeface="+mn-lt"/>
            </a:endParaRPr>
          </a:p>
          <a:p>
            <a:pPr lvl="2" indent="0">
              <a:buNone/>
            </a:pPr>
            <a:r>
              <a:rPr lang="en-US" b="1" dirty="0">
                <a:solidFill>
                  <a:srgbClr val="FF0000"/>
                </a:solidFill>
                <a:ea typeface="+mn-lt"/>
                <a:cs typeface="+mn-lt"/>
              </a:rPr>
              <a:t>The State Department does not manage these systems</a:t>
            </a:r>
          </a:p>
          <a:p>
            <a:pPr marL="971550" lvl="1" indent="-285750">
              <a:buFont typeface="Arial"/>
              <a:buChar char="•"/>
            </a:pPr>
            <a:endParaRPr lang="en-US" sz="2800" dirty="0">
              <a:ea typeface="+mn-lt"/>
              <a:cs typeface="+mn-lt"/>
            </a:endParaRPr>
          </a:p>
          <a:p>
            <a:pPr lvl="1" indent="0">
              <a:buNone/>
            </a:pPr>
            <a:endParaRPr lang="en-US" dirty="0">
              <a:ea typeface="+mn-lt"/>
              <a:cs typeface="+mn-lt"/>
            </a:endParaRPr>
          </a:p>
          <a:p>
            <a:pPr marL="0" indent="0">
              <a:buNone/>
            </a:pPr>
            <a:endParaRPr lang="en-US" sz="2800" dirty="0">
              <a:cs typeface="Calibri" panose="020F0502020204030204"/>
            </a:endParaRPr>
          </a:p>
          <a:p>
            <a:pPr marL="457200" lvl="1" indent="0">
              <a:buNone/>
            </a:pPr>
            <a:endParaRPr lang="en-US" sz="2800" dirty="0">
              <a:cs typeface="Calibri" panose="020F05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4</a:t>
            </a:fld>
            <a:endParaRPr lang="en-US"/>
          </a:p>
        </p:txBody>
      </p:sp>
    </p:spTree>
    <p:extLst>
      <p:ext uri="{BB962C8B-B14F-4D97-AF65-F5344CB8AC3E}">
        <p14:creationId xmlns:p14="http://schemas.microsoft.com/office/powerpoint/2010/main" val="1705419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2060"/>
            </a:gs>
            <a:gs pos="100000">
              <a:schemeClr val="bg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NCAGE No Longer Required!</a:t>
            </a:r>
          </a:p>
        </p:txBody>
      </p:sp>
      <p:sp>
        <p:nvSpPr>
          <p:cNvPr id="3" name="Content Placeholder 2"/>
          <p:cNvSpPr>
            <a:spLocks noGrp="1"/>
          </p:cNvSpPr>
          <p:nvPr>
            <p:ph idx="1"/>
          </p:nvPr>
        </p:nvSpPr>
        <p:spPr>
          <a:xfrm>
            <a:off x="914400" y="1462726"/>
            <a:ext cx="10363200" cy="4114800"/>
          </a:xfrm>
        </p:spPr>
        <p:txBody>
          <a:bodyPr/>
          <a:lstStyle/>
          <a:p>
            <a:pPr>
              <a:buClr>
                <a:schemeClr val="tx1"/>
              </a:buClr>
            </a:pPr>
            <a:r>
              <a:rPr lang="en-US" sz="2800" dirty="0">
                <a:latin typeface="Calibri" panose="020F0502020204030204" pitchFamily="34" charset="0"/>
                <a:cs typeface="Calibri" panose="020F0502020204030204" pitchFamily="34" charset="0"/>
              </a:rPr>
              <a:t>Previously, non-U.S. organizations were required to register for an NCAGE code before registering for sam.gov and the UEI.</a:t>
            </a:r>
          </a:p>
          <a:p>
            <a:pPr>
              <a:buClr>
                <a:schemeClr val="tx1"/>
              </a:buClr>
            </a:pPr>
            <a:r>
              <a:rPr lang="en-US" sz="2800" dirty="0">
                <a:latin typeface="Calibri" panose="020F0502020204030204" pitchFamily="34" charset="0"/>
                <a:cs typeface="Calibri" panose="020F0502020204030204" pitchFamily="34" charset="0"/>
              </a:rPr>
              <a:t> As of November/December 2022, this is no longer required unless the organization also wants to bid on U.S. Department of Defense contracts.</a:t>
            </a:r>
          </a:p>
          <a:p>
            <a:pPr>
              <a:buClr>
                <a:schemeClr val="tx1"/>
              </a:buClr>
            </a:pPr>
            <a:r>
              <a:rPr lang="en-US" sz="2800" dirty="0">
                <a:latin typeface="Calibri" panose="020F0502020204030204" pitchFamily="34" charset="0"/>
                <a:cs typeface="Calibri" panose="020F0502020204030204" pitchFamily="34" charset="0"/>
              </a:rPr>
              <a:t>Organizations can contact FSD to ask how to change their registration to not require NCAGE/CAGE if they don’t plan to apply for DOD grants.</a:t>
            </a:r>
          </a:p>
          <a:p>
            <a:pPr>
              <a:buClr>
                <a:schemeClr val="tx1"/>
              </a:buClr>
            </a:pPr>
            <a:r>
              <a:rPr lang="en-US" sz="2800" dirty="0">
                <a:latin typeface="Calibri" panose="020F0502020204030204" pitchFamily="34" charset="0"/>
                <a:cs typeface="Calibri" panose="020F0502020204030204" pitchFamily="34" charset="0"/>
              </a:rPr>
              <a:t>If you have a notice of funding opportunity / Annual Program Statement posted, post an amendment to it to remove the NCAGE requirement.</a:t>
            </a:r>
          </a:p>
          <a:p>
            <a:pPr marL="0" indent="0" algn="ctr">
              <a:spcBef>
                <a:spcPts val="0"/>
              </a:spcBef>
              <a:buNone/>
            </a:pPr>
            <a:endParaRPr lang="en-US" sz="4400" dirty="0">
              <a:latin typeface="Calibri" panose="020F0502020204030204" pitchFamily="34" charset="0"/>
              <a:cs typeface="Calibri" panose="020F0502020204030204" pitchFamily="34" charset="0"/>
            </a:endParaRPr>
          </a:p>
          <a:p>
            <a:pPr marL="0" indent="0" algn="ctr">
              <a:spcBef>
                <a:spcPts val="0"/>
              </a:spcBef>
              <a:buNone/>
            </a:pPr>
            <a:endParaRPr lang="en-US" sz="4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260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586855"/>
            <a:ext cx="3201366" cy="3387497"/>
          </a:xfrm>
        </p:spPr>
        <p:txBody>
          <a:bodyPr anchor="b">
            <a:normAutofit fontScale="90000"/>
          </a:bodyPr>
          <a:lstStyle/>
          <a:p>
            <a:pPr algn="r"/>
            <a:r>
              <a:rPr lang="en-US" sz="4000" dirty="0">
                <a:solidFill>
                  <a:srgbClr val="FFFFFF"/>
                </a:solidFill>
              </a:rPr>
              <a:t>Steps &amp; Timeline for New Registrations (Foreign Organizations)</a:t>
            </a:r>
            <a:br>
              <a:rPr lang="en-US" sz="4000" dirty="0">
                <a:solidFill>
                  <a:srgbClr val="FFFFFF"/>
                </a:solidFill>
              </a:rPr>
            </a:br>
            <a:endParaRPr lang="en-US" sz="4000" dirty="0">
              <a:solidFill>
                <a:srgbClr val="FFFFFF"/>
              </a:solidFill>
              <a:cs typeface="Calibri Light"/>
            </a:endParaRPr>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158877" y="842221"/>
            <a:ext cx="7909016" cy="5761199"/>
          </a:xfrm>
        </p:spPr>
        <p:txBody>
          <a:bodyPr vert="horz" lIns="91440" tIns="45720" rIns="91440" bIns="45720" rtlCol="0" anchor="ctr">
            <a:noAutofit/>
          </a:bodyPr>
          <a:lstStyle/>
          <a:p>
            <a:pPr marL="914400" lvl="1" indent="-457200">
              <a:lnSpc>
                <a:spcPct val="100000"/>
              </a:lnSpc>
              <a:spcBef>
                <a:spcPts val="0"/>
              </a:spcBef>
              <a:buAutoNum type="arabicParenR"/>
            </a:pPr>
            <a:r>
              <a:rPr lang="fr-FR" sz="2000" dirty="0" err="1">
                <a:cs typeface="Calibri" panose="020F0502020204030204"/>
              </a:rPr>
              <a:t>Obtain</a:t>
            </a:r>
            <a:r>
              <a:rPr lang="fr-FR" sz="2000" dirty="0">
                <a:cs typeface="Calibri" panose="020F0502020204030204"/>
              </a:rPr>
              <a:t> an NCAGE code – NO LONGER REQUIRED!</a:t>
            </a:r>
          </a:p>
          <a:p>
            <a:pPr marL="457200" lvl="1" indent="0">
              <a:lnSpc>
                <a:spcPct val="100000"/>
              </a:lnSpc>
              <a:spcBef>
                <a:spcPts val="0"/>
              </a:spcBef>
              <a:buNone/>
            </a:pPr>
            <a:r>
              <a:rPr lang="fr-FR" sz="2000" dirty="0">
                <a:cs typeface="Calibri" panose="020F0502020204030204"/>
              </a:rPr>
              <a:t>	For help: NCAGE </a:t>
            </a:r>
            <a:r>
              <a:rPr lang="fr-FR" sz="2000" dirty="0">
                <a:cs typeface="Calibri" panose="020F0502020204030204"/>
                <a:hlinkClick r:id="rId2"/>
              </a:rPr>
              <a:t>support team</a:t>
            </a:r>
            <a:endParaRPr lang="fr-FR" sz="2000" dirty="0">
              <a:cs typeface="Calibri" panose="020F0502020204030204"/>
            </a:endParaRPr>
          </a:p>
          <a:p>
            <a:pPr marL="457200" lvl="1" indent="0">
              <a:lnSpc>
                <a:spcPct val="100000"/>
              </a:lnSpc>
              <a:spcBef>
                <a:spcPts val="0"/>
              </a:spcBef>
              <a:buNone/>
            </a:pPr>
            <a:endParaRPr lang="fr-FR" sz="2000" dirty="0">
              <a:cs typeface="Calibri" panose="020F0502020204030204"/>
            </a:endParaRPr>
          </a:p>
          <a:p>
            <a:pPr marL="457200" lvl="1" indent="0">
              <a:lnSpc>
                <a:spcPct val="100000"/>
              </a:lnSpc>
              <a:spcBef>
                <a:spcPts val="0"/>
              </a:spcBef>
              <a:buNone/>
            </a:pPr>
            <a:r>
              <a:rPr lang="fr-FR" sz="2000" dirty="0">
                <a:cs typeface="Calibri" panose="020F0502020204030204"/>
              </a:rPr>
              <a:t>2) </a:t>
            </a:r>
            <a:r>
              <a:rPr lang="fr-FR" sz="2000" dirty="0" err="1">
                <a:cs typeface="Calibri" panose="020F0502020204030204"/>
              </a:rPr>
              <a:t>Create</a:t>
            </a:r>
            <a:r>
              <a:rPr lang="fr-FR" sz="2000" dirty="0">
                <a:cs typeface="Calibri" panose="020F0502020204030204"/>
              </a:rPr>
              <a:t> a login.gov </a:t>
            </a:r>
            <a:r>
              <a:rPr lang="fr-FR" sz="2000" dirty="0" err="1">
                <a:cs typeface="Calibri" panose="020F0502020204030204"/>
              </a:rPr>
              <a:t>account</a:t>
            </a:r>
            <a:r>
              <a:rPr lang="fr-FR" sz="2000" dirty="0">
                <a:cs typeface="Calibri" panose="020F0502020204030204"/>
              </a:rPr>
              <a:t> (</a:t>
            </a:r>
            <a:r>
              <a:rPr lang="fr-FR" sz="2000" dirty="0" err="1">
                <a:cs typeface="Calibri" panose="020F0502020204030204"/>
              </a:rPr>
              <a:t>instantaneous</a:t>
            </a:r>
            <a:r>
              <a:rPr lang="fr-FR" sz="2000" dirty="0">
                <a:cs typeface="Calibri" panose="020F0502020204030204"/>
              </a:rPr>
              <a:t>; but </a:t>
            </a:r>
            <a:r>
              <a:rPr lang="fr-FR" sz="2000" dirty="0" err="1">
                <a:cs typeface="Calibri" panose="020F0502020204030204"/>
              </a:rPr>
              <a:t>involves</a:t>
            </a:r>
            <a:r>
              <a:rPr lang="fr-FR" sz="2000" dirty="0">
                <a:cs typeface="Calibri" panose="020F0502020204030204"/>
              </a:rPr>
              <a:t> multi-factor </a:t>
            </a:r>
            <a:r>
              <a:rPr lang="fr-FR" sz="2000" dirty="0" err="1">
                <a:cs typeface="Calibri" panose="020F0502020204030204"/>
              </a:rPr>
              <a:t>authentication</a:t>
            </a:r>
            <a:r>
              <a:rPr lang="fr-FR" sz="2000" dirty="0">
                <a:cs typeface="Calibri" panose="020F0502020204030204"/>
              </a:rPr>
              <a:t>)</a:t>
            </a:r>
          </a:p>
          <a:p>
            <a:pPr marL="457200" lvl="1" indent="0">
              <a:lnSpc>
                <a:spcPct val="100000"/>
              </a:lnSpc>
              <a:spcBef>
                <a:spcPts val="0"/>
              </a:spcBef>
              <a:buNone/>
            </a:pPr>
            <a:r>
              <a:rPr lang="fr-FR" sz="2000" dirty="0">
                <a:cs typeface="Calibri" panose="020F0502020204030204"/>
              </a:rPr>
              <a:t>	For help: </a:t>
            </a:r>
            <a:r>
              <a:rPr lang="fr-FR" sz="2000" dirty="0">
                <a:cs typeface="Calibri" panose="020F0502020204030204"/>
                <a:hlinkClick r:id="rId3"/>
              </a:rPr>
              <a:t>login.gov help center</a:t>
            </a:r>
            <a:endParaRPr lang="fr-FR" sz="2000" dirty="0">
              <a:cs typeface="Calibri" panose="020F0502020204030204"/>
            </a:endParaRPr>
          </a:p>
          <a:p>
            <a:pPr marL="457200" lvl="1" indent="0">
              <a:lnSpc>
                <a:spcPct val="100000"/>
              </a:lnSpc>
              <a:spcBef>
                <a:spcPts val="0"/>
              </a:spcBef>
              <a:buNone/>
            </a:pPr>
            <a:endParaRPr lang="fr-FR" sz="2000" dirty="0">
              <a:cs typeface="Calibri" panose="020F0502020204030204"/>
            </a:endParaRPr>
          </a:p>
          <a:p>
            <a:pPr marL="457200" lvl="1" indent="0">
              <a:lnSpc>
                <a:spcPct val="100000"/>
              </a:lnSpc>
              <a:spcBef>
                <a:spcPts val="0"/>
              </a:spcBef>
              <a:buNone/>
            </a:pPr>
            <a:r>
              <a:rPr lang="fr-FR" sz="2000" dirty="0">
                <a:cs typeface="Calibri" panose="020F0502020204030204"/>
              </a:rPr>
              <a:t>3) Begin sam.gov registration to </a:t>
            </a:r>
            <a:r>
              <a:rPr lang="fr-FR" sz="2000" dirty="0" err="1">
                <a:cs typeface="Calibri" panose="020F0502020204030204"/>
              </a:rPr>
              <a:t>validate</a:t>
            </a:r>
            <a:r>
              <a:rPr lang="fr-FR" sz="2000" dirty="0">
                <a:cs typeface="Calibri" panose="020F0502020204030204"/>
              </a:rPr>
              <a:t> </a:t>
            </a:r>
            <a:r>
              <a:rPr lang="fr-FR" sz="2000" dirty="0" err="1">
                <a:cs typeface="Calibri" panose="020F0502020204030204"/>
              </a:rPr>
              <a:t>entity</a:t>
            </a:r>
            <a:r>
              <a:rPr lang="fr-FR" sz="2000" dirty="0">
                <a:cs typeface="Calibri" panose="020F0502020204030204"/>
              </a:rPr>
              <a:t> and </a:t>
            </a:r>
            <a:r>
              <a:rPr lang="fr-FR" sz="2000" dirty="0" err="1">
                <a:cs typeface="Calibri" panose="020F0502020204030204"/>
              </a:rPr>
              <a:t>obtain</a:t>
            </a:r>
            <a:r>
              <a:rPr lang="fr-FR" sz="2000" dirty="0">
                <a:cs typeface="Calibri" panose="020F0502020204030204"/>
              </a:rPr>
              <a:t> UEI </a:t>
            </a:r>
          </a:p>
          <a:p>
            <a:pPr lvl="1">
              <a:lnSpc>
                <a:spcPct val="100000"/>
              </a:lnSpc>
              <a:spcBef>
                <a:spcPts val="0"/>
              </a:spcBef>
            </a:pPr>
            <a:r>
              <a:rPr lang="fr-FR" sz="2000" dirty="0">
                <a:cs typeface="Calibri" panose="020F0502020204030204"/>
              </a:rPr>
              <a:t>Up to 45 business </a:t>
            </a:r>
            <a:r>
              <a:rPr lang="fr-FR" sz="2000" dirty="0" err="1">
                <a:cs typeface="Calibri" panose="020F0502020204030204"/>
              </a:rPr>
              <a:t>days</a:t>
            </a:r>
            <a:r>
              <a:rPr lang="fr-FR" sz="2000" dirty="0">
                <a:cs typeface="Calibri" panose="020F0502020204030204"/>
              </a:rPr>
              <a:t>. </a:t>
            </a:r>
            <a:r>
              <a:rPr lang="fr-FR" sz="2000" dirty="0" err="1">
                <a:cs typeface="Calibri" panose="020F0502020204030204"/>
              </a:rPr>
              <a:t>Current</a:t>
            </a:r>
            <a:r>
              <a:rPr lang="fr-FR" sz="2000" dirty="0">
                <a:cs typeface="Calibri" panose="020F0502020204030204"/>
              </a:rPr>
              <a:t> </a:t>
            </a:r>
            <a:r>
              <a:rPr lang="fr-FR" sz="2000" dirty="0" err="1">
                <a:cs typeface="Calibri" panose="020F0502020204030204"/>
              </a:rPr>
              <a:t>average</a:t>
            </a:r>
            <a:r>
              <a:rPr lang="fr-FR" sz="2000" dirty="0">
                <a:cs typeface="Calibri" panose="020F0502020204030204"/>
              </a:rPr>
              <a:t> </a:t>
            </a:r>
            <a:r>
              <a:rPr lang="fr-FR" sz="2000" dirty="0" err="1">
                <a:cs typeface="Calibri" panose="020F0502020204030204"/>
              </a:rPr>
              <a:t>is</a:t>
            </a:r>
            <a:r>
              <a:rPr lang="fr-FR" sz="2000" dirty="0">
                <a:cs typeface="Calibri" panose="020F0502020204030204"/>
              </a:rPr>
              <a:t> 14.</a:t>
            </a:r>
          </a:p>
          <a:p>
            <a:pPr marL="457200" lvl="1" indent="0">
              <a:lnSpc>
                <a:spcPct val="100000"/>
              </a:lnSpc>
              <a:spcBef>
                <a:spcPts val="0"/>
              </a:spcBef>
              <a:buNone/>
            </a:pPr>
            <a:r>
              <a:rPr lang="fr-FR" sz="2000" dirty="0">
                <a:cs typeface="Calibri" panose="020F0502020204030204"/>
              </a:rPr>
              <a:t>     For help: </a:t>
            </a:r>
            <a:r>
              <a:rPr lang="fr-FR" sz="2000" dirty="0" err="1">
                <a:cs typeface="Calibri" panose="020F0502020204030204"/>
              </a:rPr>
              <a:t>Entity</a:t>
            </a:r>
            <a:r>
              <a:rPr lang="fr-FR" sz="2000" dirty="0">
                <a:cs typeface="Calibri" panose="020F0502020204030204"/>
              </a:rPr>
              <a:t> Validation Service (EVS) </a:t>
            </a:r>
            <a:r>
              <a:rPr lang="fr-FR" sz="2000" dirty="0" err="1">
                <a:cs typeface="Calibri" panose="020F0502020204030204"/>
              </a:rPr>
              <a:t>specialists</a:t>
            </a:r>
            <a:r>
              <a:rPr lang="fr-FR" sz="2000" dirty="0">
                <a:cs typeface="Calibri" panose="020F0502020204030204"/>
              </a:rPr>
              <a:t> - </a:t>
            </a:r>
            <a:r>
              <a:rPr lang="fr-FR" sz="2000" u="sng" dirty="0" err="1">
                <a:cs typeface="Calibri" panose="020F0502020204030204"/>
              </a:rPr>
              <a:t>through</a:t>
            </a:r>
            <a:r>
              <a:rPr lang="fr-FR" sz="2000" u="sng" dirty="0">
                <a:cs typeface="Calibri" panose="020F0502020204030204"/>
              </a:rPr>
              <a:t> a </a:t>
            </a:r>
            <a:r>
              <a:rPr lang="fr-FR" sz="2000" u="sng" dirty="0" err="1">
                <a:cs typeface="Calibri" panose="020F0502020204030204"/>
              </a:rPr>
              <a:t>Federal</a:t>
            </a:r>
            <a:r>
              <a:rPr lang="fr-FR" sz="2000" u="sng" dirty="0">
                <a:cs typeface="Calibri" panose="020F0502020204030204"/>
              </a:rPr>
              <a:t> Service Desk (FSD) ticket/incident</a:t>
            </a:r>
            <a:r>
              <a:rPr lang="fr-FR" sz="2000" dirty="0">
                <a:cs typeface="Calibri" panose="020F0502020204030204"/>
              </a:rPr>
              <a:t> but not by </a:t>
            </a:r>
            <a:r>
              <a:rPr lang="fr-FR" sz="2000" dirty="0" err="1">
                <a:cs typeface="Calibri" panose="020F0502020204030204"/>
              </a:rPr>
              <a:t>contacting</a:t>
            </a:r>
            <a:r>
              <a:rPr lang="fr-FR" sz="2000" dirty="0">
                <a:cs typeface="Calibri" panose="020F0502020204030204"/>
              </a:rPr>
              <a:t> </a:t>
            </a:r>
            <a:r>
              <a:rPr lang="fr-FR" sz="2000" dirty="0" err="1">
                <a:cs typeface="Calibri" panose="020F0502020204030204"/>
              </a:rPr>
              <a:t>FSD’s</a:t>
            </a:r>
            <a:r>
              <a:rPr lang="fr-FR" sz="2000" dirty="0">
                <a:cs typeface="Calibri" panose="020F0502020204030204"/>
              </a:rPr>
              <a:t> </a:t>
            </a:r>
            <a:r>
              <a:rPr lang="fr-FR" sz="2000" dirty="0" err="1">
                <a:cs typeface="Calibri" panose="020F0502020204030204"/>
              </a:rPr>
              <a:t>general</a:t>
            </a:r>
            <a:r>
              <a:rPr lang="fr-FR" sz="2000" dirty="0">
                <a:cs typeface="Calibri" panose="020F0502020204030204"/>
              </a:rPr>
              <a:t> team </a:t>
            </a:r>
            <a:r>
              <a:rPr lang="fr-FR" sz="2000" dirty="0" err="1">
                <a:cs typeface="Calibri" panose="020F0502020204030204"/>
              </a:rPr>
              <a:t>separately</a:t>
            </a:r>
            <a:r>
              <a:rPr lang="fr-FR" sz="2000" dirty="0">
                <a:cs typeface="Calibri" panose="020F0502020204030204"/>
              </a:rPr>
              <a:t> by phone or chat</a:t>
            </a:r>
          </a:p>
          <a:p>
            <a:pPr lvl="1">
              <a:lnSpc>
                <a:spcPct val="100000"/>
              </a:lnSpc>
              <a:spcBef>
                <a:spcPts val="0"/>
              </a:spcBef>
            </a:pPr>
            <a:endParaRPr lang="fr-FR" sz="2000" dirty="0">
              <a:cs typeface="Calibri" panose="020F0502020204030204"/>
            </a:endParaRPr>
          </a:p>
          <a:p>
            <a:pPr marL="457200" lvl="1" indent="0">
              <a:lnSpc>
                <a:spcPct val="100000"/>
              </a:lnSpc>
              <a:spcBef>
                <a:spcPts val="0"/>
              </a:spcBef>
              <a:buNone/>
            </a:pPr>
            <a:r>
              <a:rPr lang="fr-FR" sz="2000" dirty="0">
                <a:cs typeface="Calibri" panose="020F0502020204030204"/>
              </a:rPr>
              <a:t>4) Continue sam.gov registration to </a:t>
            </a:r>
            <a:r>
              <a:rPr lang="fr-FR" sz="2000" dirty="0" err="1">
                <a:cs typeface="Calibri" panose="020F0502020204030204"/>
              </a:rPr>
              <a:t>complete</a:t>
            </a:r>
            <a:r>
              <a:rPr lang="fr-FR" sz="2000" dirty="0">
                <a:cs typeface="Calibri" panose="020F0502020204030204"/>
              </a:rPr>
              <a:t> </a:t>
            </a:r>
            <a:r>
              <a:rPr lang="fr-FR" sz="2000" dirty="0" err="1">
                <a:cs typeface="Calibri" panose="020F0502020204030204"/>
              </a:rPr>
              <a:t>it</a:t>
            </a:r>
            <a:r>
              <a:rPr lang="fr-FR" sz="2000" dirty="0">
                <a:cs typeface="Calibri" panose="020F0502020204030204"/>
              </a:rPr>
              <a:t> (not </a:t>
            </a:r>
            <a:r>
              <a:rPr lang="fr-FR" sz="2000" dirty="0" err="1">
                <a:cs typeface="Calibri" panose="020F0502020204030204"/>
              </a:rPr>
              <a:t>required</a:t>
            </a:r>
            <a:r>
              <a:rPr lang="fr-FR" sz="2000" dirty="0">
                <a:cs typeface="Calibri" panose="020F0502020204030204"/>
              </a:rPr>
              <a:t> for </a:t>
            </a:r>
            <a:r>
              <a:rPr lang="fr-FR" sz="2000" dirty="0" err="1">
                <a:cs typeface="Calibri" panose="020F0502020204030204"/>
              </a:rPr>
              <a:t>subrecipients</a:t>
            </a:r>
            <a:r>
              <a:rPr lang="fr-FR" sz="2000" dirty="0">
                <a:cs typeface="Calibri" panose="020F0502020204030204"/>
              </a:rPr>
              <a:t>)</a:t>
            </a:r>
          </a:p>
          <a:p>
            <a:pPr lvl="1">
              <a:lnSpc>
                <a:spcPct val="100000"/>
              </a:lnSpc>
              <a:spcBef>
                <a:spcPts val="0"/>
              </a:spcBef>
            </a:pPr>
            <a:r>
              <a:rPr lang="fr-FR" sz="2000" dirty="0" err="1">
                <a:cs typeface="Calibri" panose="020F0502020204030204"/>
              </a:rPr>
              <a:t>Takes</a:t>
            </a:r>
            <a:r>
              <a:rPr lang="fr-FR" sz="2000" dirty="0">
                <a:cs typeface="Calibri" panose="020F0502020204030204"/>
              </a:rPr>
              <a:t> up to 10 business </a:t>
            </a:r>
            <a:r>
              <a:rPr lang="fr-FR" sz="2000" dirty="0" err="1">
                <a:cs typeface="Calibri" panose="020F0502020204030204"/>
              </a:rPr>
              <a:t>days</a:t>
            </a:r>
            <a:endParaRPr lang="fr-FR" sz="2000" dirty="0">
              <a:cs typeface="Calibri" panose="020F0502020204030204"/>
            </a:endParaRPr>
          </a:p>
          <a:p>
            <a:pPr lvl="1">
              <a:lnSpc>
                <a:spcPct val="100000"/>
              </a:lnSpc>
              <a:spcBef>
                <a:spcPts val="0"/>
              </a:spcBef>
            </a:pPr>
            <a:r>
              <a:rPr lang="fr-FR" sz="2000" dirty="0">
                <a:cs typeface="Calibri" panose="020F0502020204030204"/>
              </a:rPr>
              <a:t>For help: </a:t>
            </a:r>
            <a:r>
              <a:rPr lang="fr-FR" sz="2000" dirty="0" err="1">
                <a:cs typeface="Calibri" panose="020F0502020204030204"/>
              </a:rPr>
              <a:t>Federal</a:t>
            </a:r>
            <a:r>
              <a:rPr lang="fr-FR" sz="2000" dirty="0">
                <a:cs typeface="Calibri" panose="020F0502020204030204"/>
              </a:rPr>
              <a:t> Service Desk (FSD) </a:t>
            </a:r>
            <a:r>
              <a:rPr lang="fr-FR" sz="2000" dirty="0" err="1">
                <a:cs typeface="Calibri" panose="020F0502020204030204"/>
              </a:rPr>
              <a:t>general</a:t>
            </a:r>
            <a:r>
              <a:rPr lang="fr-FR" sz="2000" dirty="0">
                <a:cs typeface="Calibri" panose="020F0502020204030204"/>
              </a:rPr>
              <a:t> team</a:t>
            </a:r>
          </a:p>
          <a:p>
            <a:pPr marL="457200" lvl="1" indent="0">
              <a:lnSpc>
                <a:spcPct val="100000"/>
              </a:lnSpc>
              <a:spcBef>
                <a:spcPts val="0"/>
              </a:spcBef>
              <a:buNone/>
            </a:pPr>
            <a:endParaRPr lang="fr-FR" sz="2000" dirty="0">
              <a:cs typeface="Calibri" panose="020F0502020204030204"/>
            </a:endParaRPr>
          </a:p>
          <a:p>
            <a:pPr marL="0" indent="0">
              <a:lnSpc>
                <a:spcPct val="100000"/>
              </a:lnSpc>
              <a:spcBef>
                <a:spcPts val="0"/>
              </a:spcBef>
              <a:buNone/>
            </a:pPr>
            <a:r>
              <a:rPr lang="fr-FR" sz="2000" dirty="0">
                <a:cs typeface="Calibri" panose="020F0502020204030204"/>
              </a:rPr>
              <a:t>If not </a:t>
            </a:r>
            <a:r>
              <a:rPr lang="fr-FR" sz="2000" dirty="0" err="1">
                <a:cs typeface="Calibri" panose="020F0502020204030204"/>
              </a:rPr>
              <a:t>completed</a:t>
            </a:r>
            <a:r>
              <a:rPr lang="fr-FR" sz="2000" dirty="0">
                <a:cs typeface="Calibri" panose="020F0502020204030204"/>
              </a:rPr>
              <a:t> </a:t>
            </a:r>
            <a:r>
              <a:rPr lang="fr-FR" sz="2000" dirty="0" err="1">
                <a:cs typeface="Calibri" panose="020F0502020204030204"/>
              </a:rPr>
              <a:t>within</a:t>
            </a:r>
            <a:r>
              <a:rPr lang="fr-FR" sz="2000" dirty="0">
                <a:cs typeface="Calibri" panose="020F0502020204030204"/>
              </a:rPr>
              <a:t> 90 </a:t>
            </a:r>
            <a:r>
              <a:rPr lang="fr-FR" sz="2000" dirty="0" err="1">
                <a:cs typeface="Calibri" panose="020F0502020204030204"/>
              </a:rPr>
              <a:t>days</a:t>
            </a:r>
            <a:r>
              <a:rPr lang="fr-FR" sz="2000" dirty="0">
                <a:cs typeface="Calibri" panose="020F0502020204030204"/>
              </a:rPr>
              <a:t>, the process </a:t>
            </a:r>
            <a:r>
              <a:rPr lang="fr-FR" sz="2000" dirty="0" err="1">
                <a:cs typeface="Calibri" panose="020F0502020204030204"/>
              </a:rPr>
              <a:t>restarts</a:t>
            </a:r>
            <a:r>
              <a:rPr lang="fr-FR" sz="2000" dirty="0">
                <a:cs typeface="Calibri" panose="020F0502020204030204"/>
              </a:rPr>
              <a:t> </a:t>
            </a:r>
            <a:r>
              <a:rPr lang="fr-FR" sz="2000" dirty="0" err="1">
                <a:cs typeface="Calibri" panose="020F0502020204030204"/>
              </a:rPr>
              <a:t>from</a:t>
            </a:r>
            <a:r>
              <a:rPr lang="fr-FR" sz="2000" dirty="0">
                <a:cs typeface="Calibri" panose="020F0502020204030204"/>
              </a:rPr>
              <a:t> </a:t>
            </a:r>
            <a:r>
              <a:rPr lang="fr-FR" sz="2000" dirty="0" err="1">
                <a:cs typeface="Calibri" panose="020F0502020204030204"/>
              </a:rPr>
              <a:t>Step</a:t>
            </a:r>
            <a:r>
              <a:rPr lang="fr-FR" sz="2000" dirty="0">
                <a:cs typeface="Calibri" panose="020F0502020204030204"/>
              </a:rPr>
              <a:t> 3; all registration info must </a:t>
            </a:r>
            <a:r>
              <a:rPr lang="fr-FR" sz="2000" dirty="0" err="1">
                <a:cs typeface="Calibri" panose="020F0502020204030204"/>
              </a:rPr>
              <a:t>be</a:t>
            </a:r>
            <a:r>
              <a:rPr lang="fr-FR" sz="2000" dirty="0">
                <a:cs typeface="Calibri" panose="020F0502020204030204"/>
              </a:rPr>
              <a:t> </a:t>
            </a:r>
            <a:r>
              <a:rPr lang="fr-FR" sz="2000" dirty="0" err="1">
                <a:cs typeface="Calibri" panose="020F0502020204030204"/>
              </a:rPr>
              <a:t>reentered</a:t>
            </a:r>
            <a:r>
              <a:rPr lang="fr-FR" sz="2000" dirty="0">
                <a:cs typeface="Calibri" panose="020F0502020204030204"/>
              </a:rPr>
              <a:t> and documents </a:t>
            </a:r>
            <a:r>
              <a:rPr lang="fr-FR" sz="2000" dirty="0" err="1">
                <a:cs typeface="Calibri" panose="020F0502020204030204"/>
              </a:rPr>
              <a:t>resubmitted</a:t>
            </a:r>
            <a:r>
              <a:rPr lang="fr-FR" sz="2000" dirty="0">
                <a:cs typeface="Calibri" panose="020F0502020204030204"/>
              </a:rPr>
              <a:t>.</a:t>
            </a:r>
          </a:p>
          <a:p>
            <a:pPr marL="457200" lvl="1" indent="0">
              <a:lnSpc>
                <a:spcPct val="100000"/>
              </a:lnSpc>
              <a:spcBef>
                <a:spcPts val="0"/>
              </a:spcBef>
              <a:buNone/>
            </a:pPr>
            <a:endParaRPr lang="fr-FR" sz="2000" dirty="0">
              <a:cs typeface="Calibri" panose="020F0502020204030204"/>
            </a:endParaRPr>
          </a:p>
          <a:p>
            <a:pPr marL="457200" lvl="1" indent="0">
              <a:lnSpc>
                <a:spcPct val="100000"/>
              </a:lnSpc>
              <a:spcBef>
                <a:spcPts val="0"/>
              </a:spcBef>
              <a:buNone/>
            </a:pPr>
            <a:r>
              <a:rPr lang="fr-FR" sz="2000" dirty="0">
                <a:cs typeface="Calibri" panose="020F0502020204030204"/>
              </a:rPr>
              <a:t>5) </a:t>
            </a:r>
            <a:r>
              <a:rPr lang="fr-FR" sz="2000" dirty="0" err="1">
                <a:cs typeface="Calibri" panose="020F0502020204030204"/>
              </a:rPr>
              <a:t>Send</a:t>
            </a:r>
            <a:r>
              <a:rPr lang="fr-FR" sz="2000" dirty="0">
                <a:cs typeface="Calibri" panose="020F0502020204030204"/>
              </a:rPr>
              <a:t> in </a:t>
            </a:r>
            <a:r>
              <a:rPr lang="fr-FR" sz="2000" dirty="0" err="1">
                <a:cs typeface="Calibri" panose="020F0502020204030204"/>
              </a:rPr>
              <a:t>entity</a:t>
            </a:r>
            <a:r>
              <a:rPr lang="fr-FR" sz="2000" dirty="0">
                <a:cs typeface="Calibri" panose="020F0502020204030204"/>
              </a:rPr>
              <a:t> admin </a:t>
            </a:r>
            <a:r>
              <a:rPr lang="fr-FR" sz="2000" dirty="0" err="1">
                <a:cs typeface="Calibri" panose="020F0502020204030204"/>
              </a:rPr>
              <a:t>access</a:t>
            </a:r>
            <a:r>
              <a:rPr lang="fr-FR" sz="2000" dirty="0">
                <a:cs typeface="Calibri" panose="020F0502020204030204"/>
              </a:rPr>
              <a:t> </a:t>
            </a:r>
            <a:r>
              <a:rPr lang="fr-FR" sz="2000" dirty="0" err="1">
                <a:cs typeface="Calibri" panose="020F0502020204030204"/>
              </a:rPr>
              <a:t>letter</a:t>
            </a:r>
            <a:r>
              <a:rPr lang="fr-FR" sz="2000" dirty="0">
                <a:cs typeface="Calibri" panose="020F0502020204030204"/>
              </a:rPr>
              <a:t> </a:t>
            </a:r>
            <a:r>
              <a:rPr lang="fr-FR" sz="2000" dirty="0" err="1">
                <a:cs typeface="Calibri" panose="020F0502020204030204"/>
              </a:rPr>
              <a:t>within</a:t>
            </a:r>
            <a:r>
              <a:rPr lang="fr-FR" sz="2000" dirty="0">
                <a:cs typeface="Calibri" panose="020F0502020204030204"/>
              </a:rPr>
              <a:t> 30 </a:t>
            </a:r>
            <a:r>
              <a:rPr lang="fr-FR" sz="2000" dirty="0" err="1">
                <a:cs typeface="Calibri" panose="020F0502020204030204"/>
              </a:rPr>
              <a:t>days</a:t>
            </a:r>
            <a:r>
              <a:rPr lang="fr-FR" sz="2000" dirty="0">
                <a:cs typeface="Calibri" panose="020F0502020204030204"/>
              </a:rPr>
              <a:t> of registration</a:t>
            </a:r>
          </a:p>
          <a:p>
            <a:pPr marL="457200" lvl="1" indent="0">
              <a:lnSpc>
                <a:spcPct val="100000"/>
              </a:lnSpc>
              <a:spcBef>
                <a:spcPts val="0"/>
              </a:spcBef>
              <a:buNone/>
            </a:pPr>
            <a:endParaRPr lang="fr-FR" sz="2000" dirty="0">
              <a:cs typeface="Calibri" panose="020F0502020204030204"/>
            </a:endParaRPr>
          </a:p>
          <a:p>
            <a:pPr lvl="1">
              <a:lnSpc>
                <a:spcPct val="100000"/>
              </a:lnSpc>
              <a:spcBef>
                <a:spcPts val="0"/>
              </a:spcBef>
            </a:pPr>
            <a:endParaRPr lang="fr-FR" sz="2000" dirty="0">
              <a:cs typeface="Calibri" panose="020F05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6</a:t>
            </a:fld>
            <a:endParaRPr lang="en-US" dirty="0"/>
          </a:p>
        </p:txBody>
      </p:sp>
    </p:spTree>
    <p:extLst>
      <p:ext uri="{BB962C8B-B14F-4D97-AF65-F5344CB8AC3E}">
        <p14:creationId xmlns:p14="http://schemas.microsoft.com/office/powerpoint/2010/main" val="3751050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1538963"/>
            <a:ext cx="3201366" cy="3387497"/>
          </a:xfrm>
        </p:spPr>
        <p:txBody>
          <a:bodyPr anchor="b">
            <a:normAutofit/>
          </a:bodyPr>
          <a:lstStyle/>
          <a:p>
            <a:pPr algn="r"/>
            <a:r>
              <a:rPr lang="en-US" sz="4000" dirty="0">
                <a:solidFill>
                  <a:srgbClr val="FFFFFF"/>
                </a:solidFill>
              </a:rPr>
              <a:t>Steps – tips for avoiding and addressing common hurdles</a:t>
            </a:r>
            <a:br>
              <a:rPr lang="en-US" sz="4000" dirty="0">
                <a:solidFill>
                  <a:srgbClr val="FFFFFF"/>
                </a:solidFill>
              </a:rPr>
            </a:br>
            <a:endParaRPr lang="en-US" sz="4000" dirty="0">
              <a:solidFill>
                <a:srgbClr val="FFFFFF"/>
              </a:solidFill>
              <a:cs typeface="Calibri Light"/>
            </a:endParaRPr>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158877" y="606551"/>
            <a:ext cx="7909016" cy="5761199"/>
          </a:xfrm>
        </p:spPr>
        <p:txBody>
          <a:bodyPr vert="horz" lIns="91440" tIns="45720" rIns="91440" bIns="45720" rtlCol="0" anchor="ctr">
            <a:noAutofit/>
          </a:bodyPr>
          <a:lstStyle/>
          <a:p>
            <a:pPr marL="914400" lvl="1" indent="-457200">
              <a:lnSpc>
                <a:spcPct val="100000"/>
              </a:lnSpc>
              <a:spcBef>
                <a:spcPts val="0"/>
              </a:spcBef>
              <a:buAutoNum type="arabicParenR"/>
            </a:pPr>
            <a:r>
              <a:rPr lang="fr-FR" sz="2000" dirty="0" err="1">
                <a:cs typeface="Calibri" panose="020F0502020204030204"/>
              </a:rPr>
              <a:t>Obtain</a:t>
            </a:r>
            <a:r>
              <a:rPr lang="fr-FR" sz="2000" dirty="0">
                <a:cs typeface="Calibri" panose="020F0502020204030204"/>
              </a:rPr>
              <a:t> an NCAGE code – NO LONGER REQUIRED!</a:t>
            </a:r>
          </a:p>
          <a:p>
            <a:pPr marL="457200" lvl="1" indent="0">
              <a:lnSpc>
                <a:spcPct val="100000"/>
              </a:lnSpc>
              <a:spcBef>
                <a:spcPts val="0"/>
              </a:spcBef>
              <a:buNone/>
            </a:pPr>
            <a:r>
              <a:rPr lang="fr-FR" sz="2000" dirty="0">
                <a:cs typeface="Calibri" panose="020F0502020204030204"/>
              </a:rPr>
              <a:t>	For help: NCAGE </a:t>
            </a:r>
            <a:r>
              <a:rPr lang="fr-FR" sz="2000" dirty="0">
                <a:cs typeface="Calibri" panose="020F0502020204030204"/>
                <a:hlinkClick r:id="rId2"/>
              </a:rPr>
              <a:t>support team</a:t>
            </a:r>
            <a:endParaRPr lang="fr-FR" sz="2000" dirty="0">
              <a:cs typeface="Calibri" panose="020F0502020204030204"/>
            </a:endParaRPr>
          </a:p>
          <a:p>
            <a:pPr marL="457200" lvl="1" indent="0">
              <a:lnSpc>
                <a:spcPct val="100000"/>
              </a:lnSpc>
              <a:spcBef>
                <a:spcPts val="0"/>
              </a:spcBef>
              <a:buNone/>
            </a:pPr>
            <a:endParaRPr lang="fr-FR" sz="2000" dirty="0">
              <a:cs typeface="Calibri" panose="020F0502020204030204"/>
            </a:endParaRPr>
          </a:p>
          <a:p>
            <a:pPr lvl="1">
              <a:lnSpc>
                <a:spcPct val="100000"/>
              </a:lnSpc>
              <a:spcBef>
                <a:spcPts val="0"/>
              </a:spcBef>
            </a:pPr>
            <a:r>
              <a:rPr lang="fr-FR" sz="2000" b="1" dirty="0">
                <a:solidFill>
                  <a:srgbClr val="FF0000"/>
                </a:solidFill>
                <a:cs typeface="Calibri" panose="020F0502020204030204"/>
              </a:rPr>
              <a:t>IF </a:t>
            </a:r>
            <a:r>
              <a:rPr lang="fr-FR" sz="2000" b="1" dirty="0" err="1">
                <a:solidFill>
                  <a:srgbClr val="FF0000"/>
                </a:solidFill>
                <a:cs typeface="Calibri" panose="020F0502020204030204"/>
              </a:rPr>
              <a:t>using</a:t>
            </a:r>
            <a:r>
              <a:rPr lang="fr-FR" sz="2000" b="1" dirty="0">
                <a:solidFill>
                  <a:srgbClr val="FF0000"/>
                </a:solidFill>
                <a:cs typeface="Calibri" panose="020F0502020204030204"/>
              </a:rPr>
              <a:t> an NCAGE, info (</a:t>
            </a:r>
            <a:r>
              <a:rPr lang="fr-FR" sz="2000" b="1" dirty="0" err="1">
                <a:solidFill>
                  <a:srgbClr val="FF0000"/>
                </a:solidFill>
                <a:cs typeface="Calibri" panose="020F0502020204030204"/>
              </a:rPr>
              <a:t>org</a:t>
            </a:r>
            <a:r>
              <a:rPr lang="fr-FR" sz="2000" b="1" dirty="0">
                <a:solidFill>
                  <a:srgbClr val="FF0000"/>
                </a:solidFill>
                <a:cs typeface="Calibri" panose="020F0502020204030204"/>
              </a:rPr>
              <a:t> </a:t>
            </a:r>
            <a:r>
              <a:rPr lang="fr-FR" sz="2000" b="1" dirty="0" err="1">
                <a:solidFill>
                  <a:srgbClr val="FF0000"/>
                </a:solidFill>
                <a:cs typeface="Calibri" panose="020F0502020204030204"/>
              </a:rPr>
              <a:t>name</a:t>
            </a:r>
            <a:r>
              <a:rPr lang="fr-FR" sz="2000" b="1" dirty="0">
                <a:solidFill>
                  <a:srgbClr val="FF0000"/>
                </a:solidFill>
                <a:cs typeface="Calibri" panose="020F0502020204030204"/>
              </a:rPr>
              <a:t>, </a:t>
            </a:r>
            <a:r>
              <a:rPr lang="fr-FR" sz="2000" b="1" dirty="0" err="1">
                <a:solidFill>
                  <a:srgbClr val="FF0000"/>
                </a:solidFill>
                <a:cs typeface="Calibri" panose="020F0502020204030204"/>
              </a:rPr>
              <a:t>address</a:t>
            </a:r>
            <a:r>
              <a:rPr lang="fr-FR" sz="2000" b="1" dirty="0">
                <a:solidFill>
                  <a:srgbClr val="FF0000"/>
                </a:solidFill>
                <a:cs typeface="Calibri" panose="020F0502020204030204"/>
              </a:rPr>
              <a:t>) </a:t>
            </a:r>
            <a:r>
              <a:rPr lang="fr-FR" sz="2000" b="1" dirty="0" err="1">
                <a:solidFill>
                  <a:srgbClr val="FF0000"/>
                </a:solidFill>
                <a:cs typeface="Calibri" panose="020F0502020204030204"/>
              </a:rPr>
              <a:t>used</a:t>
            </a:r>
            <a:r>
              <a:rPr lang="fr-FR" sz="2000" b="1" dirty="0">
                <a:solidFill>
                  <a:srgbClr val="FF0000"/>
                </a:solidFill>
                <a:cs typeface="Calibri" panose="020F0502020204030204"/>
              </a:rPr>
              <a:t> in sam.gov must match NCAGE info EXACTLY</a:t>
            </a:r>
          </a:p>
          <a:p>
            <a:pPr lvl="2">
              <a:lnSpc>
                <a:spcPct val="100000"/>
              </a:lnSpc>
              <a:spcBef>
                <a:spcPts val="0"/>
              </a:spcBef>
            </a:pPr>
            <a:r>
              <a:rPr lang="fr-FR" sz="1600" b="1" dirty="0">
                <a:solidFill>
                  <a:srgbClr val="FF0000"/>
                </a:solidFill>
                <a:cs typeface="Calibri" panose="020F0502020204030204"/>
              </a:rPr>
              <a:t>Do NCAGE </a:t>
            </a:r>
            <a:r>
              <a:rPr lang="fr-FR" sz="1600" b="1" dirty="0" err="1">
                <a:solidFill>
                  <a:srgbClr val="FF0000"/>
                </a:solidFill>
                <a:cs typeface="Calibri" panose="020F0502020204030204"/>
              </a:rPr>
              <a:t>before</a:t>
            </a:r>
            <a:r>
              <a:rPr lang="fr-FR" sz="1600" b="1" dirty="0">
                <a:solidFill>
                  <a:srgbClr val="FF0000"/>
                </a:solidFill>
                <a:cs typeface="Calibri" panose="020F0502020204030204"/>
              </a:rPr>
              <a:t> </a:t>
            </a:r>
            <a:r>
              <a:rPr lang="fr-FR" sz="1600" b="1" dirty="0" err="1">
                <a:solidFill>
                  <a:srgbClr val="FF0000"/>
                </a:solidFill>
                <a:cs typeface="Calibri" panose="020F0502020204030204"/>
              </a:rPr>
              <a:t>any</a:t>
            </a:r>
            <a:r>
              <a:rPr lang="fr-FR" sz="1600" b="1" dirty="0">
                <a:solidFill>
                  <a:srgbClr val="FF0000"/>
                </a:solidFill>
                <a:cs typeface="Calibri" panose="020F0502020204030204"/>
              </a:rPr>
              <a:t> sam.gov, as NCAGE has shorter </a:t>
            </a:r>
            <a:r>
              <a:rPr lang="fr-FR" sz="1600" b="1" dirty="0" err="1">
                <a:solidFill>
                  <a:srgbClr val="FF0000"/>
                </a:solidFill>
                <a:cs typeface="Calibri" panose="020F0502020204030204"/>
              </a:rPr>
              <a:t>character</a:t>
            </a:r>
            <a:r>
              <a:rPr lang="fr-FR" sz="1600" b="1" dirty="0">
                <a:solidFill>
                  <a:srgbClr val="FF0000"/>
                </a:solidFill>
                <a:cs typeface="Calibri" panose="020F0502020204030204"/>
              </a:rPr>
              <a:t> </a:t>
            </a:r>
            <a:r>
              <a:rPr lang="fr-FR" sz="1600" b="1" dirty="0" err="1">
                <a:solidFill>
                  <a:srgbClr val="FF0000"/>
                </a:solidFill>
                <a:cs typeface="Calibri" panose="020F0502020204030204"/>
              </a:rPr>
              <a:t>limit</a:t>
            </a:r>
            <a:endParaRPr lang="fr-FR" sz="1600" b="1" dirty="0">
              <a:solidFill>
                <a:srgbClr val="FF0000"/>
              </a:solidFill>
              <a:cs typeface="Calibri" panose="020F0502020204030204"/>
            </a:endParaRPr>
          </a:p>
          <a:p>
            <a:pPr lvl="2">
              <a:lnSpc>
                <a:spcPct val="100000"/>
              </a:lnSpc>
              <a:spcBef>
                <a:spcPts val="0"/>
              </a:spcBef>
            </a:pPr>
            <a:r>
              <a:rPr lang="fr-FR" sz="1600" b="1" dirty="0">
                <a:solidFill>
                  <a:srgbClr val="FF0000"/>
                </a:solidFill>
                <a:cs typeface="Calibri" panose="020F0502020204030204"/>
              </a:rPr>
              <a:t>Contact NCAGE support team to update NCAGE info if </a:t>
            </a:r>
            <a:r>
              <a:rPr lang="fr-FR" sz="1600" b="1" dirty="0" err="1">
                <a:solidFill>
                  <a:srgbClr val="FF0000"/>
                </a:solidFill>
                <a:cs typeface="Calibri" panose="020F0502020204030204"/>
              </a:rPr>
              <a:t>needed</a:t>
            </a:r>
            <a:endParaRPr lang="fr-FR" sz="1600" b="1" dirty="0">
              <a:solidFill>
                <a:srgbClr val="FF0000"/>
              </a:solidFill>
              <a:cs typeface="Calibri" panose="020F0502020204030204"/>
            </a:endParaRPr>
          </a:p>
          <a:p>
            <a:pPr lvl="1">
              <a:lnSpc>
                <a:spcPct val="100000"/>
              </a:lnSpc>
              <a:spcBef>
                <a:spcPts val="0"/>
              </a:spcBef>
            </a:pPr>
            <a:r>
              <a:rPr lang="fr-FR" sz="2000" b="1" dirty="0">
                <a:solidFill>
                  <a:srgbClr val="FF0000"/>
                </a:solidFill>
                <a:cs typeface="Calibri" panose="020F0502020204030204"/>
              </a:rPr>
              <a:t>If </a:t>
            </a:r>
            <a:r>
              <a:rPr lang="fr-FR" sz="2000" b="1" dirty="0" err="1">
                <a:solidFill>
                  <a:srgbClr val="FF0000"/>
                </a:solidFill>
                <a:cs typeface="Calibri" panose="020F0502020204030204"/>
              </a:rPr>
              <a:t>midway</a:t>
            </a:r>
            <a:r>
              <a:rPr lang="fr-FR" sz="2000" b="1" dirty="0">
                <a:solidFill>
                  <a:srgbClr val="FF0000"/>
                </a:solidFill>
                <a:cs typeface="Calibri" panose="020F0502020204030204"/>
              </a:rPr>
              <a:t> </a:t>
            </a:r>
            <a:r>
              <a:rPr lang="fr-FR" sz="2000" b="1" dirty="0" err="1">
                <a:solidFill>
                  <a:srgbClr val="FF0000"/>
                </a:solidFill>
                <a:cs typeface="Calibri" panose="020F0502020204030204"/>
              </a:rPr>
              <a:t>through</a:t>
            </a:r>
            <a:r>
              <a:rPr lang="fr-FR" sz="2000" b="1" dirty="0">
                <a:solidFill>
                  <a:srgbClr val="FF0000"/>
                </a:solidFill>
                <a:cs typeface="Calibri" panose="020F0502020204030204"/>
              </a:rPr>
              <a:t> the process and no longer </a:t>
            </a:r>
            <a:r>
              <a:rPr lang="fr-FR" sz="2000" b="1" dirty="0" err="1">
                <a:solidFill>
                  <a:srgbClr val="FF0000"/>
                </a:solidFill>
                <a:cs typeface="Calibri" panose="020F0502020204030204"/>
              </a:rPr>
              <a:t>want</a:t>
            </a:r>
            <a:r>
              <a:rPr lang="fr-FR" sz="2000" b="1" dirty="0">
                <a:solidFill>
                  <a:srgbClr val="FF0000"/>
                </a:solidFill>
                <a:cs typeface="Calibri" panose="020F0502020204030204"/>
              </a:rPr>
              <a:t> to use an NCAGE, update/</a:t>
            </a:r>
            <a:r>
              <a:rPr lang="fr-FR" sz="2000" b="1" dirty="0" err="1">
                <a:solidFill>
                  <a:srgbClr val="FF0000"/>
                </a:solidFill>
                <a:cs typeface="Calibri" panose="020F0502020204030204"/>
              </a:rPr>
              <a:t>submit</a:t>
            </a:r>
            <a:r>
              <a:rPr lang="fr-FR" sz="2000" b="1" dirty="0">
                <a:solidFill>
                  <a:srgbClr val="FF0000"/>
                </a:solidFill>
                <a:cs typeface="Calibri" panose="020F0502020204030204"/>
              </a:rPr>
              <a:t> ticket to </a:t>
            </a:r>
            <a:r>
              <a:rPr lang="fr-FR" sz="2000" b="1" dirty="0" err="1">
                <a:solidFill>
                  <a:srgbClr val="FF0000"/>
                </a:solidFill>
                <a:cs typeface="Calibri" panose="020F0502020204030204"/>
              </a:rPr>
              <a:t>ask</a:t>
            </a:r>
            <a:r>
              <a:rPr lang="fr-FR" sz="2000" b="1" dirty="0">
                <a:solidFill>
                  <a:srgbClr val="FF0000"/>
                </a:solidFill>
                <a:cs typeface="Calibri" panose="020F0502020204030204"/>
              </a:rPr>
              <a:t> how to do </a:t>
            </a:r>
            <a:r>
              <a:rPr lang="fr-FR" sz="2000" b="1" dirty="0" err="1">
                <a:solidFill>
                  <a:srgbClr val="FF0000"/>
                </a:solidFill>
                <a:cs typeface="Calibri" panose="020F0502020204030204"/>
              </a:rPr>
              <a:t>that</a:t>
            </a:r>
            <a:endParaRPr lang="fr-FR" sz="2000" b="1" dirty="0">
              <a:solidFill>
                <a:srgbClr val="FF0000"/>
              </a:solidFill>
              <a:cs typeface="Calibri" panose="020F0502020204030204"/>
            </a:endParaRPr>
          </a:p>
          <a:p>
            <a:pPr marL="457200" lvl="1" indent="0">
              <a:lnSpc>
                <a:spcPct val="100000"/>
              </a:lnSpc>
              <a:spcBef>
                <a:spcPts val="0"/>
              </a:spcBef>
              <a:buNone/>
            </a:pPr>
            <a:endParaRPr lang="fr-FR" sz="2000" dirty="0">
              <a:cs typeface="Calibri" panose="020F0502020204030204"/>
            </a:endParaRPr>
          </a:p>
          <a:p>
            <a:pPr marL="457200" lvl="1" indent="0">
              <a:lnSpc>
                <a:spcPct val="100000"/>
              </a:lnSpc>
              <a:spcBef>
                <a:spcPts val="0"/>
              </a:spcBef>
              <a:buNone/>
            </a:pPr>
            <a:r>
              <a:rPr lang="fr-FR" sz="2000" dirty="0">
                <a:cs typeface="Calibri" panose="020F0502020204030204"/>
              </a:rPr>
              <a:t>2) </a:t>
            </a:r>
            <a:r>
              <a:rPr lang="fr-FR" sz="2000" dirty="0" err="1">
                <a:cs typeface="Calibri" panose="020F0502020204030204"/>
              </a:rPr>
              <a:t>Create</a:t>
            </a:r>
            <a:r>
              <a:rPr lang="fr-FR" sz="2000" dirty="0">
                <a:cs typeface="Calibri" panose="020F0502020204030204"/>
              </a:rPr>
              <a:t> a login.gov </a:t>
            </a:r>
            <a:r>
              <a:rPr lang="fr-FR" sz="2000" dirty="0" err="1">
                <a:cs typeface="Calibri" panose="020F0502020204030204"/>
              </a:rPr>
              <a:t>account</a:t>
            </a:r>
            <a:r>
              <a:rPr lang="fr-FR" sz="2000" dirty="0">
                <a:cs typeface="Calibri" panose="020F0502020204030204"/>
              </a:rPr>
              <a:t> (</a:t>
            </a:r>
            <a:r>
              <a:rPr lang="fr-FR" sz="2000" dirty="0" err="1">
                <a:cs typeface="Calibri" panose="020F0502020204030204"/>
              </a:rPr>
              <a:t>instantaneous</a:t>
            </a:r>
            <a:r>
              <a:rPr lang="fr-FR" sz="2000" dirty="0">
                <a:cs typeface="Calibri" panose="020F0502020204030204"/>
              </a:rPr>
              <a:t>; but </a:t>
            </a:r>
            <a:r>
              <a:rPr lang="fr-FR" sz="2000" dirty="0" err="1">
                <a:cs typeface="Calibri" panose="020F0502020204030204"/>
              </a:rPr>
              <a:t>involves</a:t>
            </a:r>
            <a:r>
              <a:rPr lang="fr-FR" sz="2000" dirty="0">
                <a:cs typeface="Calibri" panose="020F0502020204030204"/>
              </a:rPr>
              <a:t> multi-factor </a:t>
            </a:r>
            <a:r>
              <a:rPr lang="fr-FR" sz="2000" dirty="0" err="1">
                <a:cs typeface="Calibri" panose="020F0502020204030204"/>
              </a:rPr>
              <a:t>authentication</a:t>
            </a:r>
            <a:r>
              <a:rPr lang="fr-FR" sz="2000" dirty="0">
                <a:cs typeface="Calibri" panose="020F0502020204030204"/>
              </a:rPr>
              <a:t>)</a:t>
            </a:r>
          </a:p>
          <a:p>
            <a:pPr lvl="2">
              <a:lnSpc>
                <a:spcPct val="100000"/>
              </a:lnSpc>
              <a:spcBef>
                <a:spcPts val="0"/>
              </a:spcBef>
            </a:pPr>
            <a:r>
              <a:rPr lang="fr-FR" sz="1600" b="1" dirty="0">
                <a:solidFill>
                  <a:srgbClr val="FF0000"/>
                </a:solidFill>
                <a:cs typeface="Calibri" panose="020F0502020204030204"/>
              </a:rPr>
              <a:t>Have </a:t>
            </a:r>
            <a:r>
              <a:rPr lang="fr-FR" sz="1600" b="1" dirty="0" err="1">
                <a:solidFill>
                  <a:srgbClr val="FF0000"/>
                </a:solidFill>
                <a:cs typeface="Calibri" panose="020F0502020204030204"/>
              </a:rPr>
              <a:t>working</a:t>
            </a:r>
            <a:r>
              <a:rPr lang="fr-FR" sz="1600" b="1" dirty="0">
                <a:solidFill>
                  <a:srgbClr val="FF0000"/>
                </a:solidFill>
                <a:cs typeface="Calibri" panose="020F0502020204030204"/>
              </a:rPr>
              <a:t> </a:t>
            </a:r>
            <a:r>
              <a:rPr lang="fr-FR" sz="1600" b="1" dirty="0" err="1">
                <a:solidFill>
                  <a:srgbClr val="FF0000"/>
                </a:solidFill>
                <a:cs typeface="Calibri" panose="020F0502020204030204"/>
              </a:rPr>
              <a:t>devices</a:t>
            </a:r>
            <a:r>
              <a:rPr lang="fr-FR" sz="1600" b="1" dirty="0">
                <a:solidFill>
                  <a:srgbClr val="FF0000"/>
                </a:solidFill>
                <a:cs typeface="Calibri" panose="020F0502020204030204"/>
              </a:rPr>
              <a:t> (phone, </a:t>
            </a:r>
            <a:r>
              <a:rPr lang="fr-FR" sz="1600" b="1" dirty="0" err="1">
                <a:solidFill>
                  <a:srgbClr val="FF0000"/>
                </a:solidFill>
                <a:cs typeface="Calibri" panose="020F0502020204030204"/>
              </a:rPr>
              <a:t>tablet</a:t>
            </a:r>
            <a:r>
              <a:rPr lang="fr-FR" sz="1600" b="1" dirty="0">
                <a:solidFill>
                  <a:srgbClr val="FF0000"/>
                </a:solidFill>
                <a:cs typeface="Calibri" panose="020F0502020204030204"/>
              </a:rPr>
              <a:t>, computer) for </a:t>
            </a:r>
            <a:r>
              <a:rPr lang="fr-FR" sz="1600" b="1" dirty="0" err="1">
                <a:solidFill>
                  <a:srgbClr val="FF0000"/>
                </a:solidFill>
                <a:cs typeface="Calibri" panose="020F0502020204030204"/>
              </a:rPr>
              <a:t>multifactor</a:t>
            </a:r>
            <a:r>
              <a:rPr lang="fr-FR" sz="1600" b="1" dirty="0">
                <a:solidFill>
                  <a:srgbClr val="FF0000"/>
                </a:solidFill>
                <a:cs typeface="Calibri" panose="020F0502020204030204"/>
              </a:rPr>
              <a:t> </a:t>
            </a:r>
            <a:r>
              <a:rPr lang="fr-FR" sz="1600" b="1" dirty="0" err="1">
                <a:solidFill>
                  <a:srgbClr val="FF0000"/>
                </a:solidFill>
                <a:cs typeface="Calibri" panose="020F0502020204030204"/>
              </a:rPr>
              <a:t>authentication</a:t>
            </a:r>
            <a:r>
              <a:rPr lang="fr-FR" sz="1600" b="1" dirty="0">
                <a:solidFill>
                  <a:srgbClr val="FF0000"/>
                </a:solidFill>
                <a:cs typeface="Calibri" panose="020F0502020204030204"/>
              </a:rPr>
              <a:t> </a:t>
            </a:r>
            <a:r>
              <a:rPr lang="fr-FR" sz="1600" b="1" dirty="0" err="1">
                <a:solidFill>
                  <a:srgbClr val="FF0000"/>
                </a:solidFill>
                <a:cs typeface="Calibri" panose="020F0502020204030204"/>
              </a:rPr>
              <a:t>ready</a:t>
            </a:r>
            <a:endParaRPr lang="fr-FR" sz="1600" b="1" dirty="0">
              <a:solidFill>
                <a:srgbClr val="FF0000"/>
              </a:solidFill>
              <a:cs typeface="Calibri" panose="020F0502020204030204"/>
            </a:endParaRPr>
          </a:p>
          <a:p>
            <a:pPr lvl="2">
              <a:lnSpc>
                <a:spcPct val="100000"/>
              </a:lnSpc>
              <a:spcBef>
                <a:spcPts val="0"/>
              </a:spcBef>
            </a:pPr>
            <a:r>
              <a:rPr lang="fr-FR" sz="1600" b="1" dirty="0">
                <a:solidFill>
                  <a:srgbClr val="FF0000"/>
                </a:solidFill>
                <a:cs typeface="Calibri" panose="020F0502020204030204"/>
              </a:rPr>
              <a:t>Know </a:t>
            </a:r>
            <a:r>
              <a:rPr lang="fr-FR" sz="1600" b="1" dirty="0" err="1">
                <a:solidFill>
                  <a:srgbClr val="FF0000"/>
                </a:solidFill>
                <a:cs typeface="Calibri" panose="020F0502020204030204"/>
              </a:rPr>
              <a:t>that</a:t>
            </a:r>
            <a:r>
              <a:rPr lang="fr-FR" sz="1600" b="1" dirty="0">
                <a:solidFill>
                  <a:srgbClr val="FF0000"/>
                </a:solidFill>
                <a:cs typeface="Calibri" panose="020F0502020204030204"/>
              </a:rPr>
              <a:t> </a:t>
            </a:r>
            <a:r>
              <a:rPr lang="fr-FR" sz="1600" b="1" dirty="0" err="1">
                <a:solidFill>
                  <a:srgbClr val="FF0000"/>
                </a:solidFill>
                <a:cs typeface="Calibri" panose="020F0502020204030204"/>
              </a:rPr>
              <a:t>creating</a:t>
            </a:r>
            <a:r>
              <a:rPr lang="fr-FR" sz="1600" b="1" dirty="0">
                <a:solidFill>
                  <a:srgbClr val="FF0000"/>
                </a:solidFill>
                <a:cs typeface="Calibri" panose="020F0502020204030204"/>
              </a:rPr>
              <a:t> </a:t>
            </a:r>
            <a:r>
              <a:rPr lang="fr-FR" sz="1600" b="1" dirty="0" err="1">
                <a:solidFill>
                  <a:srgbClr val="FF0000"/>
                </a:solidFill>
                <a:cs typeface="Calibri" panose="020F0502020204030204"/>
              </a:rPr>
              <a:t>this</a:t>
            </a:r>
            <a:r>
              <a:rPr lang="fr-FR" sz="1600" b="1" dirty="0">
                <a:solidFill>
                  <a:srgbClr val="FF0000"/>
                </a:solidFill>
                <a:cs typeface="Calibri" panose="020F0502020204030204"/>
              </a:rPr>
              <a:t> </a:t>
            </a:r>
            <a:r>
              <a:rPr lang="fr-FR" sz="1600" b="1" dirty="0" err="1">
                <a:solidFill>
                  <a:srgbClr val="FF0000"/>
                </a:solidFill>
                <a:cs typeface="Calibri" panose="020F0502020204030204"/>
              </a:rPr>
              <a:t>is</a:t>
            </a:r>
            <a:r>
              <a:rPr lang="fr-FR" sz="1600" b="1" dirty="0">
                <a:solidFill>
                  <a:srgbClr val="FF0000"/>
                </a:solidFill>
                <a:cs typeface="Calibri" panose="020F0502020204030204"/>
              </a:rPr>
              <a:t> not the </a:t>
            </a:r>
            <a:r>
              <a:rPr lang="fr-FR" sz="1600" b="1" dirty="0" err="1">
                <a:solidFill>
                  <a:srgbClr val="FF0000"/>
                </a:solidFill>
                <a:cs typeface="Calibri" panose="020F0502020204030204"/>
              </a:rPr>
              <a:t>same</a:t>
            </a:r>
            <a:r>
              <a:rPr lang="fr-FR" sz="1600" b="1" dirty="0">
                <a:solidFill>
                  <a:srgbClr val="FF0000"/>
                </a:solidFill>
                <a:cs typeface="Calibri" panose="020F0502020204030204"/>
              </a:rPr>
              <a:t> as </a:t>
            </a:r>
            <a:r>
              <a:rPr lang="fr-FR" sz="1600" b="1" dirty="0" err="1">
                <a:solidFill>
                  <a:srgbClr val="FF0000"/>
                </a:solidFill>
                <a:cs typeface="Calibri" panose="020F0502020204030204"/>
              </a:rPr>
              <a:t>completing</a:t>
            </a:r>
            <a:r>
              <a:rPr lang="fr-FR" sz="1600" b="1" dirty="0">
                <a:solidFill>
                  <a:srgbClr val="FF0000"/>
                </a:solidFill>
                <a:cs typeface="Calibri" panose="020F0502020204030204"/>
              </a:rPr>
              <a:t> sam.gov registration</a:t>
            </a:r>
          </a:p>
          <a:p>
            <a:pPr lvl="2">
              <a:lnSpc>
                <a:spcPct val="100000"/>
              </a:lnSpc>
              <a:spcBef>
                <a:spcPts val="0"/>
              </a:spcBef>
            </a:pPr>
            <a:r>
              <a:rPr lang="fr-FR" sz="1600" b="1" dirty="0">
                <a:solidFill>
                  <a:srgbClr val="FF0000"/>
                </a:solidFill>
                <a:cs typeface="Calibri" panose="020F0502020204030204"/>
              </a:rPr>
              <a:t>Use the </a:t>
            </a:r>
            <a:r>
              <a:rPr lang="fr-FR" sz="1600" b="1" dirty="0" err="1">
                <a:solidFill>
                  <a:srgbClr val="FF0000"/>
                </a:solidFill>
                <a:cs typeface="Calibri" panose="020F0502020204030204"/>
              </a:rPr>
              <a:t>same</a:t>
            </a:r>
            <a:r>
              <a:rPr lang="fr-FR" sz="1600" b="1" dirty="0">
                <a:solidFill>
                  <a:srgbClr val="FF0000"/>
                </a:solidFill>
                <a:cs typeface="Calibri" panose="020F0502020204030204"/>
              </a:rPr>
              <a:t> email </a:t>
            </a:r>
            <a:r>
              <a:rPr lang="fr-FR" sz="1600" b="1" dirty="0" err="1">
                <a:solidFill>
                  <a:srgbClr val="FF0000"/>
                </a:solidFill>
                <a:cs typeface="Calibri" panose="020F0502020204030204"/>
              </a:rPr>
              <a:t>address</a:t>
            </a:r>
            <a:r>
              <a:rPr lang="fr-FR" sz="1600" b="1" dirty="0">
                <a:solidFill>
                  <a:srgbClr val="FF0000"/>
                </a:solidFill>
                <a:cs typeface="Calibri" panose="020F0502020204030204"/>
              </a:rPr>
              <a:t> </a:t>
            </a:r>
            <a:r>
              <a:rPr lang="fr-FR" sz="1600" b="1" dirty="0" err="1">
                <a:solidFill>
                  <a:srgbClr val="FF0000"/>
                </a:solidFill>
                <a:cs typeface="Calibri" panose="020F0502020204030204"/>
              </a:rPr>
              <a:t>you</a:t>
            </a:r>
            <a:r>
              <a:rPr lang="fr-FR" sz="1600" b="1" dirty="0">
                <a:solidFill>
                  <a:srgbClr val="FF0000"/>
                </a:solidFill>
                <a:cs typeface="Calibri" panose="020F0502020204030204"/>
              </a:rPr>
              <a:t> </a:t>
            </a:r>
            <a:r>
              <a:rPr lang="fr-FR" sz="1600" b="1" dirty="0" err="1">
                <a:solidFill>
                  <a:srgbClr val="FF0000"/>
                </a:solidFill>
                <a:cs typeface="Calibri" panose="020F0502020204030204"/>
              </a:rPr>
              <a:t>previously</a:t>
            </a:r>
            <a:r>
              <a:rPr lang="fr-FR" sz="1600" b="1" dirty="0">
                <a:solidFill>
                  <a:srgbClr val="FF0000"/>
                </a:solidFill>
                <a:cs typeface="Calibri" panose="020F0502020204030204"/>
              </a:rPr>
              <a:t> </a:t>
            </a:r>
            <a:r>
              <a:rPr lang="fr-FR" sz="1600" b="1" dirty="0" err="1">
                <a:solidFill>
                  <a:srgbClr val="FF0000"/>
                </a:solidFill>
                <a:cs typeface="Calibri" panose="020F0502020204030204"/>
              </a:rPr>
              <a:t>used</a:t>
            </a:r>
            <a:r>
              <a:rPr lang="fr-FR" sz="1600" b="1" dirty="0">
                <a:solidFill>
                  <a:srgbClr val="FF0000"/>
                </a:solidFill>
                <a:cs typeface="Calibri" panose="020F0502020204030204"/>
              </a:rPr>
              <a:t> at sam.gov, if applicable, to </a:t>
            </a:r>
            <a:r>
              <a:rPr lang="fr-FR" sz="1600" b="1" dirty="0" err="1">
                <a:solidFill>
                  <a:srgbClr val="FF0000"/>
                </a:solidFill>
                <a:cs typeface="Calibri" panose="020F0502020204030204"/>
              </a:rPr>
              <a:t>automatically</a:t>
            </a:r>
            <a:r>
              <a:rPr lang="fr-FR" sz="1600" b="1" dirty="0">
                <a:solidFill>
                  <a:srgbClr val="FF0000"/>
                </a:solidFill>
                <a:cs typeface="Calibri" panose="020F0502020204030204"/>
              </a:rPr>
              <a:t> </a:t>
            </a:r>
            <a:r>
              <a:rPr lang="fr-FR" sz="1600" b="1" dirty="0" err="1">
                <a:solidFill>
                  <a:srgbClr val="FF0000"/>
                </a:solidFill>
                <a:cs typeface="Calibri" panose="020F0502020204030204"/>
              </a:rPr>
              <a:t>link</a:t>
            </a:r>
            <a:r>
              <a:rPr lang="fr-FR" sz="1600" b="1" dirty="0">
                <a:solidFill>
                  <a:srgbClr val="FF0000"/>
                </a:solidFill>
                <a:cs typeface="Calibri" panose="020F0502020204030204"/>
              </a:rPr>
              <a:t> info</a:t>
            </a:r>
          </a:p>
          <a:p>
            <a:pPr lvl="2">
              <a:lnSpc>
                <a:spcPct val="100000"/>
              </a:lnSpc>
              <a:spcBef>
                <a:spcPts val="0"/>
              </a:spcBef>
            </a:pPr>
            <a:r>
              <a:rPr lang="fr-FR" sz="1600" b="1" dirty="0">
                <a:solidFill>
                  <a:srgbClr val="FF0000"/>
                </a:solidFill>
                <a:cs typeface="Calibri" panose="020F0502020204030204"/>
              </a:rPr>
              <a:t>Use </a:t>
            </a:r>
            <a:r>
              <a:rPr lang="fr-FR" sz="1600" b="1" dirty="0" err="1">
                <a:solidFill>
                  <a:srgbClr val="FF0000"/>
                </a:solidFill>
                <a:cs typeface="Calibri" panose="020F0502020204030204"/>
              </a:rPr>
              <a:t>individual</a:t>
            </a:r>
            <a:r>
              <a:rPr lang="fr-FR" sz="1600" b="1" dirty="0">
                <a:solidFill>
                  <a:srgbClr val="FF0000"/>
                </a:solidFill>
                <a:cs typeface="Calibri" panose="020F0502020204030204"/>
              </a:rPr>
              <a:t> email </a:t>
            </a:r>
            <a:r>
              <a:rPr lang="fr-FR" sz="1600" b="1" dirty="0" err="1">
                <a:solidFill>
                  <a:srgbClr val="FF0000"/>
                </a:solidFill>
                <a:cs typeface="Calibri" panose="020F0502020204030204"/>
              </a:rPr>
              <a:t>address</a:t>
            </a:r>
            <a:r>
              <a:rPr lang="fr-FR" sz="1600" b="1" dirty="0">
                <a:solidFill>
                  <a:srgbClr val="FF0000"/>
                </a:solidFill>
                <a:cs typeface="Calibri" panose="020F0502020204030204"/>
              </a:rPr>
              <a:t> not group email or </a:t>
            </a:r>
            <a:r>
              <a:rPr lang="fr-FR" sz="1600" b="1" dirty="0" err="1">
                <a:solidFill>
                  <a:srgbClr val="FF0000"/>
                </a:solidFill>
                <a:cs typeface="Calibri" panose="020F0502020204030204"/>
              </a:rPr>
              <a:t>distro</a:t>
            </a:r>
            <a:r>
              <a:rPr lang="fr-FR" sz="1600" b="1" dirty="0">
                <a:solidFill>
                  <a:srgbClr val="FF0000"/>
                </a:solidFill>
                <a:cs typeface="Calibri" panose="020F0502020204030204"/>
              </a:rPr>
              <a:t> </a:t>
            </a:r>
            <a:r>
              <a:rPr lang="fr-FR" sz="1600" b="1" dirty="0" err="1">
                <a:solidFill>
                  <a:srgbClr val="FF0000"/>
                </a:solidFill>
                <a:cs typeface="Calibri" panose="020F0502020204030204"/>
              </a:rPr>
              <a:t>list</a:t>
            </a:r>
            <a:endParaRPr lang="fr-FR" sz="1600" b="1" dirty="0">
              <a:solidFill>
                <a:srgbClr val="FF0000"/>
              </a:solidFill>
              <a:cs typeface="Calibri" panose="020F0502020204030204"/>
            </a:endParaRPr>
          </a:p>
          <a:p>
            <a:pPr marL="457200" lvl="1" indent="0">
              <a:lnSpc>
                <a:spcPct val="100000"/>
              </a:lnSpc>
              <a:spcBef>
                <a:spcPts val="0"/>
              </a:spcBef>
              <a:buNone/>
            </a:pPr>
            <a:r>
              <a:rPr lang="fr-FR" sz="2000" dirty="0">
                <a:cs typeface="Calibri" panose="020F0502020204030204"/>
              </a:rPr>
              <a:t>	For help: </a:t>
            </a:r>
            <a:r>
              <a:rPr lang="fr-FR" sz="2000" dirty="0">
                <a:cs typeface="Calibri" panose="020F0502020204030204"/>
                <a:hlinkClick r:id="rId3"/>
              </a:rPr>
              <a:t>login.gov help center</a:t>
            </a:r>
            <a:endParaRPr lang="fr-FR" sz="2000" dirty="0">
              <a:cs typeface="Calibri" panose="020F05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7</a:t>
            </a:fld>
            <a:endParaRPr lang="en-US" dirty="0"/>
          </a:p>
        </p:txBody>
      </p:sp>
    </p:spTree>
    <p:extLst>
      <p:ext uri="{BB962C8B-B14F-4D97-AF65-F5344CB8AC3E}">
        <p14:creationId xmlns:p14="http://schemas.microsoft.com/office/powerpoint/2010/main" val="535759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586855"/>
            <a:ext cx="3201366" cy="3387497"/>
          </a:xfrm>
        </p:spPr>
        <p:txBody>
          <a:bodyPr anchor="b">
            <a:normAutofit fontScale="90000"/>
          </a:bodyPr>
          <a:lstStyle/>
          <a:p>
            <a:pPr algn="r"/>
            <a:r>
              <a:rPr lang="en-US" sz="4000" dirty="0">
                <a:solidFill>
                  <a:srgbClr val="FFFFFF"/>
                </a:solidFill>
              </a:rPr>
              <a:t>Steps &amp; Timeline for New Registrations (Foreign Organizations)</a:t>
            </a:r>
            <a:br>
              <a:rPr lang="en-US" sz="4000" dirty="0">
                <a:solidFill>
                  <a:srgbClr val="FFFFFF"/>
                </a:solidFill>
              </a:rPr>
            </a:br>
            <a:endParaRPr lang="en-US" sz="4000" dirty="0">
              <a:solidFill>
                <a:srgbClr val="FFFFFF"/>
              </a:solidFill>
              <a:cs typeface="Calibri Light"/>
            </a:endParaRPr>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158877" y="663114"/>
            <a:ext cx="7909016" cy="5761199"/>
          </a:xfrm>
        </p:spPr>
        <p:txBody>
          <a:bodyPr vert="horz" lIns="91440" tIns="45720" rIns="91440" bIns="45720" rtlCol="0" anchor="ctr">
            <a:noAutofit/>
          </a:bodyPr>
          <a:lstStyle/>
          <a:p>
            <a:pPr marL="457200" lvl="1" indent="0">
              <a:lnSpc>
                <a:spcPct val="100000"/>
              </a:lnSpc>
              <a:spcBef>
                <a:spcPts val="0"/>
              </a:spcBef>
              <a:buNone/>
            </a:pPr>
            <a:endParaRPr lang="fr-FR" sz="2000" dirty="0">
              <a:cs typeface="Calibri" panose="020F0502020204030204"/>
            </a:endParaRPr>
          </a:p>
          <a:p>
            <a:pPr marL="457200" lvl="1" indent="0">
              <a:lnSpc>
                <a:spcPct val="100000"/>
              </a:lnSpc>
              <a:spcBef>
                <a:spcPts val="0"/>
              </a:spcBef>
              <a:buNone/>
            </a:pPr>
            <a:r>
              <a:rPr lang="fr-FR" sz="2000" dirty="0">
                <a:cs typeface="Calibri" panose="020F0502020204030204"/>
              </a:rPr>
              <a:t>3) Begin sam.gov registration to </a:t>
            </a:r>
            <a:r>
              <a:rPr lang="fr-FR" sz="2000" dirty="0" err="1">
                <a:cs typeface="Calibri" panose="020F0502020204030204"/>
              </a:rPr>
              <a:t>validate</a:t>
            </a:r>
            <a:r>
              <a:rPr lang="fr-FR" sz="2000" dirty="0">
                <a:cs typeface="Calibri" panose="020F0502020204030204"/>
              </a:rPr>
              <a:t> </a:t>
            </a:r>
            <a:r>
              <a:rPr lang="fr-FR" sz="2000" dirty="0" err="1">
                <a:cs typeface="Calibri" panose="020F0502020204030204"/>
              </a:rPr>
              <a:t>entity</a:t>
            </a:r>
            <a:r>
              <a:rPr lang="fr-FR" sz="2000" dirty="0">
                <a:cs typeface="Calibri" panose="020F0502020204030204"/>
              </a:rPr>
              <a:t> and </a:t>
            </a:r>
            <a:r>
              <a:rPr lang="fr-FR" sz="2000" dirty="0" err="1">
                <a:cs typeface="Calibri" panose="020F0502020204030204"/>
              </a:rPr>
              <a:t>obtain</a:t>
            </a:r>
            <a:r>
              <a:rPr lang="fr-FR" sz="2000" dirty="0">
                <a:cs typeface="Calibri" panose="020F0502020204030204"/>
              </a:rPr>
              <a:t> UEI </a:t>
            </a:r>
          </a:p>
          <a:p>
            <a:pPr marL="457200" lvl="1" indent="0">
              <a:lnSpc>
                <a:spcPct val="100000"/>
              </a:lnSpc>
              <a:spcBef>
                <a:spcPts val="0"/>
              </a:spcBef>
              <a:buNone/>
            </a:pPr>
            <a:r>
              <a:rPr lang="fr-FR" sz="2000" dirty="0">
                <a:cs typeface="Calibri" panose="020F0502020204030204"/>
              </a:rPr>
              <a:t>- Up to 45 business </a:t>
            </a:r>
            <a:r>
              <a:rPr lang="fr-FR" sz="2000" dirty="0" err="1">
                <a:cs typeface="Calibri" panose="020F0502020204030204"/>
              </a:rPr>
              <a:t>days</a:t>
            </a:r>
            <a:r>
              <a:rPr lang="fr-FR" sz="2000" dirty="0">
                <a:cs typeface="Calibri" panose="020F0502020204030204"/>
              </a:rPr>
              <a:t>. </a:t>
            </a:r>
            <a:r>
              <a:rPr lang="fr-FR" sz="2000" dirty="0" err="1">
                <a:cs typeface="Calibri" panose="020F0502020204030204"/>
              </a:rPr>
              <a:t>Current</a:t>
            </a:r>
            <a:r>
              <a:rPr lang="fr-FR" sz="2000" dirty="0">
                <a:cs typeface="Calibri" panose="020F0502020204030204"/>
              </a:rPr>
              <a:t> </a:t>
            </a:r>
            <a:r>
              <a:rPr lang="fr-FR" sz="2000" dirty="0" err="1">
                <a:cs typeface="Calibri" panose="020F0502020204030204"/>
              </a:rPr>
              <a:t>average</a:t>
            </a:r>
            <a:r>
              <a:rPr lang="fr-FR" sz="2000" dirty="0">
                <a:cs typeface="Calibri" panose="020F0502020204030204"/>
              </a:rPr>
              <a:t> </a:t>
            </a:r>
            <a:r>
              <a:rPr lang="fr-FR" sz="2000" dirty="0" err="1">
                <a:cs typeface="Calibri" panose="020F0502020204030204"/>
              </a:rPr>
              <a:t>is</a:t>
            </a:r>
            <a:r>
              <a:rPr lang="fr-FR" sz="2000" dirty="0">
                <a:cs typeface="Calibri" panose="020F0502020204030204"/>
              </a:rPr>
              <a:t> 14.</a:t>
            </a:r>
          </a:p>
          <a:p>
            <a:pPr lvl="1">
              <a:lnSpc>
                <a:spcPct val="100000"/>
              </a:lnSpc>
              <a:spcBef>
                <a:spcPts val="0"/>
              </a:spcBef>
            </a:pPr>
            <a:r>
              <a:rPr lang="fr-FR" sz="2000" b="1" dirty="0" err="1">
                <a:solidFill>
                  <a:srgbClr val="FF0000"/>
                </a:solidFill>
                <a:cs typeface="Calibri" panose="020F0502020204030204"/>
              </a:rPr>
              <a:t>Only</a:t>
            </a:r>
            <a:r>
              <a:rPr lang="fr-FR" sz="2000" b="1" dirty="0">
                <a:solidFill>
                  <a:srgbClr val="FF0000"/>
                </a:solidFill>
                <a:cs typeface="Calibri" panose="020F0502020204030204"/>
              </a:rPr>
              <a:t> </a:t>
            </a:r>
            <a:r>
              <a:rPr lang="fr-FR" sz="2000" b="1" dirty="0" err="1">
                <a:solidFill>
                  <a:srgbClr val="FF0000"/>
                </a:solidFill>
                <a:cs typeface="Calibri" panose="020F0502020204030204"/>
              </a:rPr>
              <a:t>pick</a:t>
            </a:r>
            <a:r>
              <a:rPr lang="fr-FR" sz="2000" b="1" dirty="0">
                <a:solidFill>
                  <a:srgbClr val="FF0000"/>
                </a:solidFill>
                <a:cs typeface="Calibri" panose="020F0502020204030204"/>
              </a:rPr>
              <a:t> an </a:t>
            </a:r>
            <a:r>
              <a:rPr lang="fr-FR" sz="2000" b="1" u="sng" dirty="0">
                <a:solidFill>
                  <a:srgbClr val="FF0000"/>
                </a:solidFill>
                <a:cs typeface="Calibri" panose="020F0502020204030204"/>
              </a:rPr>
              <a:t>exact</a:t>
            </a:r>
            <a:r>
              <a:rPr lang="fr-FR" sz="2000" b="1" dirty="0">
                <a:solidFill>
                  <a:srgbClr val="FF0000"/>
                </a:solidFill>
                <a:cs typeface="Calibri" panose="020F0502020204030204"/>
              </a:rPr>
              <a:t> match </a:t>
            </a:r>
            <a:r>
              <a:rPr lang="fr-FR" sz="2000" b="1" dirty="0" err="1">
                <a:solidFill>
                  <a:srgbClr val="FF0000"/>
                </a:solidFill>
                <a:cs typeface="Calibri" panose="020F0502020204030204"/>
              </a:rPr>
              <a:t>that</a:t>
            </a:r>
            <a:r>
              <a:rPr lang="fr-FR" sz="2000" b="1" dirty="0">
                <a:solidFill>
                  <a:srgbClr val="FF0000"/>
                </a:solidFill>
                <a:cs typeface="Calibri" panose="020F0502020204030204"/>
              </a:rPr>
              <a:t> shows up  in the system for </a:t>
            </a:r>
            <a:r>
              <a:rPr lang="fr-FR" sz="2000" b="1" dirty="0" err="1">
                <a:solidFill>
                  <a:srgbClr val="FF0000"/>
                </a:solidFill>
                <a:cs typeface="Calibri" panose="020F0502020204030204"/>
              </a:rPr>
              <a:t>your</a:t>
            </a:r>
            <a:r>
              <a:rPr lang="fr-FR" sz="2000" b="1" dirty="0">
                <a:solidFill>
                  <a:srgbClr val="FF0000"/>
                </a:solidFill>
                <a:cs typeface="Calibri" panose="020F0502020204030204"/>
              </a:rPr>
              <a:t> </a:t>
            </a:r>
            <a:r>
              <a:rPr lang="fr-FR" sz="2000" b="1" dirty="0" err="1">
                <a:solidFill>
                  <a:srgbClr val="FF0000"/>
                </a:solidFill>
                <a:cs typeface="Calibri" panose="020F0502020204030204"/>
              </a:rPr>
              <a:t>organization</a:t>
            </a:r>
            <a:r>
              <a:rPr lang="fr-FR" sz="2000" b="1" dirty="0">
                <a:solidFill>
                  <a:srgbClr val="FF0000"/>
                </a:solidFill>
                <a:cs typeface="Calibri" panose="020F0502020204030204"/>
              </a:rPr>
              <a:t>, not a close match.</a:t>
            </a:r>
          </a:p>
          <a:p>
            <a:pPr lvl="1">
              <a:lnSpc>
                <a:spcPct val="100000"/>
              </a:lnSpc>
              <a:spcBef>
                <a:spcPts val="0"/>
              </a:spcBef>
            </a:pPr>
            <a:r>
              <a:rPr lang="fr-FR" sz="2000" b="1" dirty="0" err="1">
                <a:solidFill>
                  <a:srgbClr val="FF0000"/>
                </a:solidFill>
                <a:cs typeface="Calibri" panose="020F0502020204030204"/>
              </a:rPr>
              <a:t>Respond</a:t>
            </a:r>
            <a:r>
              <a:rPr lang="fr-FR" sz="2000" b="1" dirty="0">
                <a:solidFill>
                  <a:srgbClr val="FF0000"/>
                </a:solidFill>
                <a:cs typeface="Calibri" panose="020F0502020204030204"/>
              </a:rPr>
              <a:t> </a:t>
            </a:r>
            <a:r>
              <a:rPr lang="fr-FR" sz="2000" b="1" dirty="0" err="1">
                <a:solidFill>
                  <a:srgbClr val="FF0000"/>
                </a:solidFill>
                <a:cs typeface="Calibri" panose="020F0502020204030204"/>
              </a:rPr>
              <a:t>promptly</a:t>
            </a:r>
            <a:r>
              <a:rPr lang="fr-FR" sz="2000" b="1" dirty="0">
                <a:solidFill>
                  <a:srgbClr val="FF0000"/>
                </a:solidFill>
                <a:cs typeface="Calibri" panose="020F0502020204030204"/>
              </a:rPr>
              <a:t> (</a:t>
            </a:r>
            <a:r>
              <a:rPr lang="fr-FR" sz="2000" b="1" dirty="0" err="1">
                <a:solidFill>
                  <a:srgbClr val="FF0000"/>
                </a:solidFill>
                <a:cs typeface="Calibri" panose="020F0502020204030204"/>
              </a:rPr>
              <a:t>within</a:t>
            </a:r>
            <a:r>
              <a:rPr lang="fr-FR" sz="2000" b="1" dirty="0">
                <a:solidFill>
                  <a:srgbClr val="FF0000"/>
                </a:solidFill>
                <a:cs typeface="Calibri" panose="020F0502020204030204"/>
              </a:rPr>
              <a:t> 5 business </a:t>
            </a:r>
            <a:r>
              <a:rPr lang="fr-FR" sz="2000" b="1" dirty="0" err="1">
                <a:solidFill>
                  <a:srgbClr val="FF0000"/>
                </a:solidFill>
                <a:cs typeface="Calibri" panose="020F0502020204030204"/>
              </a:rPr>
              <a:t>days</a:t>
            </a:r>
            <a:r>
              <a:rPr lang="fr-FR" sz="2000" b="1" dirty="0">
                <a:solidFill>
                  <a:srgbClr val="FF0000"/>
                </a:solidFill>
                <a:cs typeface="Calibri" panose="020F0502020204030204"/>
              </a:rPr>
              <a:t>) to </a:t>
            </a:r>
            <a:r>
              <a:rPr lang="fr-FR" sz="2000" b="1" dirty="0" err="1">
                <a:solidFill>
                  <a:srgbClr val="FF0000"/>
                </a:solidFill>
                <a:cs typeface="Calibri" panose="020F0502020204030204"/>
              </a:rPr>
              <a:t>requests</a:t>
            </a:r>
            <a:r>
              <a:rPr lang="fr-FR" sz="2000" b="1" dirty="0">
                <a:solidFill>
                  <a:srgbClr val="FF0000"/>
                </a:solidFill>
                <a:cs typeface="Calibri" panose="020F0502020204030204"/>
              </a:rPr>
              <a:t>/emails</a:t>
            </a:r>
          </a:p>
          <a:p>
            <a:pPr lvl="1">
              <a:lnSpc>
                <a:spcPct val="100000"/>
              </a:lnSpc>
              <a:spcBef>
                <a:spcPts val="0"/>
              </a:spcBef>
            </a:pPr>
            <a:r>
              <a:rPr lang="fr-FR" sz="2000" b="1" dirty="0">
                <a:solidFill>
                  <a:srgbClr val="FF0000"/>
                </a:solidFill>
                <a:cs typeface="Calibri" panose="020F0502020204030204"/>
              </a:rPr>
              <a:t>Follow instructions </a:t>
            </a:r>
            <a:r>
              <a:rPr lang="fr-FR" sz="2000" b="1" dirty="0" err="1">
                <a:solidFill>
                  <a:srgbClr val="FF0000"/>
                </a:solidFill>
                <a:cs typeface="Calibri" panose="020F0502020204030204"/>
              </a:rPr>
              <a:t>carefully</a:t>
            </a:r>
            <a:endParaRPr lang="fr-FR" sz="2000" b="1" dirty="0">
              <a:solidFill>
                <a:srgbClr val="FF0000"/>
              </a:solidFill>
              <a:cs typeface="Calibri" panose="020F0502020204030204"/>
            </a:endParaRPr>
          </a:p>
          <a:p>
            <a:pPr lvl="1">
              <a:lnSpc>
                <a:spcPct val="100000"/>
              </a:lnSpc>
              <a:spcBef>
                <a:spcPts val="0"/>
              </a:spcBef>
            </a:pPr>
            <a:r>
              <a:rPr lang="fr-FR" sz="2000" b="1" dirty="0">
                <a:solidFill>
                  <a:srgbClr val="FF0000"/>
                </a:solidFill>
                <a:cs typeface="Calibri" panose="020F0502020204030204"/>
              </a:rPr>
              <a:t>Check </a:t>
            </a:r>
            <a:r>
              <a:rPr lang="fr-FR" sz="2000" b="1" dirty="0" err="1">
                <a:solidFill>
                  <a:srgbClr val="FF0000"/>
                </a:solidFill>
                <a:cs typeface="Calibri" panose="020F0502020204030204"/>
              </a:rPr>
              <a:t>status</a:t>
            </a:r>
            <a:r>
              <a:rPr lang="fr-FR" sz="2000" b="1" dirty="0">
                <a:solidFill>
                  <a:srgbClr val="FF0000"/>
                </a:solidFill>
                <a:cs typeface="Calibri" panose="020F0502020204030204"/>
              </a:rPr>
              <a:t> in </a:t>
            </a:r>
            <a:r>
              <a:rPr lang="fr-FR" sz="2000" b="1" dirty="0" err="1">
                <a:solidFill>
                  <a:srgbClr val="FF0000"/>
                </a:solidFill>
                <a:cs typeface="Calibri" panose="020F0502020204030204"/>
              </a:rPr>
              <a:t>your</a:t>
            </a:r>
            <a:r>
              <a:rPr lang="fr-FR" sz="2000" b="1" dirty="0">
                <a:solidFill>
                  <a:srgbClr val="FF0000"/>
                </a:solidFill>
                <a:cs typeface="Calibri" panose="020F0502020204030204"/>
              </a:rPr>
              <a:t> sam.gov </a:t>
            </a:r>
            <a:r>
              <a:rPr lang="fr-FR" sz="2000" b="1" dirty="0" err="1">
                <a:solidFill>
                  <a:srgbClr val="FF0000"/>
                </a:solidFill>
                <a:cs typeface="Calibri" panose="020F0502020204030204"/>
              </a:rPr>
              <a:t>workspace</a:t>
            </a:r>
            <a:r>
              <a:rPr lang="fr-FR" sz="2000" b="1" dirty="0">
                <a:solidFill>
                  <a:srgbClr val="FF0000"/>
                </a:solidFill>
                <a:cs typeface="Calibri" panose="020F0502020204030204"/>
              </a:rPr>
              <a:t> and fsd.gov (tickets) </a:t>
            </a:r>
            <a:r>
              <a:rPr lang="fr-FR" sz="2000" b="1" dirty="0" err="1">
                <a:solidFill>
                  <a:srgbClr val="FF0000"/>
                </a:solidFill>
                <a:cs typeface="Calibri" panose="020F0502020204030204"/>
              </a:rPr>
              <a:t>daily</a:t>
            </a:r>
            <a:r>
              <a:rPr lang="fr-FR" sz="2000" b="1" dirty="0">
                <a:solidFill>
                  <a:srgbClr val="FF0000"/>
                </a:solidFill>
                <a:cs typeface="Calibri" panose="020F0502020204030204"/>
              </a:rPr>
              <a:t> </a:t>
            </a:r>
          </a:p>
          <a:p>
            <a:pPr lvl="1">
              <a:lnSpc>
                <a:spcPct val="100000"/>
              </a:lnSpc>
              <a:spcBef>
                <a:spcPts val="0"/>
              </a:spcBef>
            </a:pPr>
            <a:r>
              <a:rPr lang="fr-FR" sz="2000" b="1" dirty="0">
                <a:solidFill>
                  <a:srgbClr val="FF0000"/>
                </a:solidFill>
                <a:cs typeface="Calibri" panose="020F0502020204030204"/>
              </a:rPr>
              <a:t>Follow </a:t>
            </a:r>
            <a:r>
              <a:rPr lang="fr-FR" sz="2000" b="1" dirty="0" err="1">
                <a:solidFill>
                  <a:srgbClr val="FF0000"/>
                </a:solidFill>
                <a:cs typeface="Calibri" panose="020F0502020204030204"/>
              </a:rPr>
              <a:t>detailed</a:t>
            </a:r>
            <a:r>
              <a:rPr lang="fr-FR" sz="2000" b="1" dirty="0">
                <a:solidFill>
                  <a:srgbClr val="FF0000"/>
                </a:solidFill>
                <a:cs typeface="Calibri" panose="020F0502020204030204"/>
              </a:rPr>
              <a:t> </a:t>
            </a:r>
            <a:r>
              <a:rPr lang="fr-FR" sz="2000" b="1" dirty="0" err="1">
                <a:solidFill>
                  <a:srgbClr val="FF0000"/>
                </a:solidFill>
                <a:cs typeface="Calibri" panose="020F0502020204030204"/>
              </a:rPr>
              <a:t>requirements</a:t>
            </a:r>
            <a:r>
              <a:rPr lang="fr-FR" sz="2000" b="1" dirty="0">
                <a:solidFill>
                  <a:srgbClr val="FF0000"/>
                </a:solidFill>
                <a:cs typeface="Calibri" panose="020F0502020204030204"/>
              </a:rPr>
              <a:t> for acceptable documents</a:t>
            </a:r>
          </a:p>
          <a:p>
            <a:pPr lvl="1">
              <a:lnSpc>
                <a:spcPct val="100000"/>
              </a:lnSpc>
              <a:spcBef>
                <a:spcPts val="0"/>
              </a:spcBef>
            </a:pPr>
            <a:r>
              <a:rPr lang="fr-FR" sz="2000" b="1" dirty="0" err="1">
                <a:solidFill>
                  <a:srgbClr val="FF0000"/>
                </a:solidFill>
                <a:cs typeface="Calibri" panose="020F0502020204030204"/>
              </a:rPr>
              <a:t>Upload</a:t>
            </a:r>
            <a:r>
              <a:rPr lang="fr-FR" sz="2000" b="1" dirty="0">
                <a:solidFill>
                  <a:srgbClr val="FF0000"/>
                </a:solidFill>
                <a:cs typeface="Calibri" panose="020F0502020204030204"/>
              </a:rPr>
              <a:t> documents to sam.gov </a:t>
            </a:r>
            <a:r>
              <a:rPr lang="fr-FR" sz="2000" b="1" dirty="0" err="1">
                <a:solidFill>
                  <a:srgbClr val="FF0000"/>
                </a:solidFill>
                <a:cs typeface="Calibri" panose="020F0502020204030204"/>
              </a:rPr>
              <a:t>workspace</a:t>
            </a:r>
            <a:r>
              <a:rPr lang="fr-FR" sz="2000" b="1" dirty="0">
                <a:solidFill>
                  <a:srgbClr val="FF0000"/>
                </a:solidFill>
                <a:cs typeface="Calibri" panose="020F0502020204030204"/>
              </a:rPr>
              <a:t>, not the ticket</a:t>
            </a:r>
          </a:p>
          <a:p>
            <a:pPr lvl="1">
              <a:lnSpc>
                <a:spcPct val="100000"/>
              </a:lnSpc>
              <a:spcBef>
                <a:spcPts val="0"/>
              </a:spcBef>
            </a:pPr>
            <a:r>
              <a:rPr lang="fr-FR" sz="2000" b="1" dirty="0">
                <a:solidFill>
                  <a:srgbClr val="FF0000"/>
                </a:solidFill>
                <a:cs typeface="Calibri" panose="020F0502020204030204"/>
              </a:rPr>
              <a:t>Physical </a:t>
            </a:r>
            <a:r>
              <a:rPr lang="fr-FR" sz="2000" b="1" dirty="0" err="1">
                <a:solidFill>
                  <a:srgbClr val="FF0000"/>
                </a:solidFill>
                <a:cs typeface="Calibri" panose="020F0502020204030204"/>
              </a:rPr>
              <a:t>address</a:t>
            </a:r>
            <a:r>
              <a:rPr lang="fr-FR" sz="2000" b="1" dirty="0">
                <a:solidFill>
                  <a:srgbClr val="FF0000"/>
                </a:solidFill>
                <a:cs typeface="Calibri" panose="020F0502020204030204"/>
              </a:rPr>
              <a:t> not PO box</a:t>
            </a:r>
          </a:p>
          <a:p>
            <a:pPr lvl="1">
              <a:lnSpc>
                <a:spcPct val="100000"/>
              </a:lnSpc>
              <a:spcBef>
                <a:spcPts val="0"/>
              </a:spcBef>
            </a:pPr>
            <a:r>
              <a:rPr lang="fr-FR" sz="2000" b="1" dirty="0" err="1">
                <a:solidFill>
                  <a:srgbClr val="FF0000"/>
                </a:solidFill>
                <a:cs typeface="Calibri" panose="020F0502020204030204"/>
              </a:rPr>
              <a:t>Include</a:t>
            </a:r>
            <a:r>
              <a:rPr lang="fr-FR" sz="2000" b="1" dirty="0">
                <a:solidFill>
                  <a:srgbClr val="FF0000"/>
                </a:solidFill>
                <a:cs typeface="Calibri" panose="020F0502020204030204"/>
              </a:rPr>
              <a:t> </a:t>
            </a:r>
            <a:r>
              <a:rPr lang="fr-FR" sz="2000" b="1" dirty="0" err="1">
                <a:solidFill>
                  <a:srgbClr val="FF0000"/>
                </a:solidFill>
                <a:cs typeface="Calibri" panose="020F0502020204030204"/>
              </a:rPr>
              <a:t>several</a:t>
            </a:r>
            <a:r>
              <a:rPr lang="fr-FR" sz="2000" b="1" dirty="0">
                <a:solidFill>
                  <a:srgbClr val="FF0000"/>
                </a:solidFill>
                <a:cs typeface="Calibri" panose="020F0502020204030204"/>
              </a:rPr>
              <a:t> points of contact for </a:t>
            </a:r>
            <a:r>
              <a:rPr lang="fr-FR" sz="2000" b="1" dirty="0" err="1">
                <a:solidFill>
                  <a:srgbClr val="FF0000"/>
                </a:solidFill>
                <a:cs typeface="Calibri" panose="020F0502020204030204"/>
              </a:rPr>
              <a:t>your</a:t>
            </a:r>
            <a:r>
              <a:rPr lang="fr-FR" sz="2000" b="1" dirty="0">
                <a:solidFill>
                  <a:srgbClr val="FF0000"/>
                </a:solidFill>
                <a:cs typeface="Calibri" panose="020F0502020204030204"/>
              </a:rPr>
              <a:t> </a:t>
            </a:r>
            <a:r>
              <a:rPr lang="fr-FR" sz="2000" b="1" dirty="0" err="1">
                <a:solidFill>
                  <a:srgbClr val="FF0000"/>
                </a:solidFill>
                <a:cs typeface="Calibri" panose="020F0502020204030204"/>
              </a:rPr>
              <a:t>entity</a:t>
            </a:r>
            <a:endParaRPr lang="fr-FR" sz="2000" b="1" dirty="0">
              <a:solidFill>
                <a:srgbClr val="FF0000"/>
              </a:solidFill>
              <a:cs typeface="Calibri" panose="020F0502020204030204"/>
            </a:endParaRPr>
          </a:p>
          <a:p>
            <a:pPr lvl="1">
              <a:lnSpc>
                <a:spcPct val="100000"/>
              </a:lnSpc>
              <a:spcBef>
                <a:spcPts val="0"/>
              </a:spcBef>
            </a:pPr>
            <a:r>
              <a:rPr lang="fr-FR" sz="2000" b="1" dirty="0" err="1">
                <a:solidFill>
                  <a:srgbClr val="FF0000"/>
                </a:solidFill>
                <a:cs typeface="Calibri" panose="020F0502020204030204"/>
              </a:rPr>
              <a:t>After</a:t>
            </a:r>
            <a:r>
              <a:rPr lang="fr-FR" sz="2000" b="1" dirty="0">
                <a:solidFill>
                  <a:srgbClr val="FF0000"/>
                </a:solidFill>
                <a:cs typeface="Calibri" panose="020F0502020204030204"/>
              </a:rPr>
              <a:t> 14 </a:t>
            </a:r>
            <a:r>
              <a:rPr lang="fr-FR" sz="2000" b="1" dirty="0" err="1">
                <a:solidFill>
                  <a:srgbClr val="FF0000"/>
                </a:solidFill>
                <a:cs typeface="Calibri" panose="020F0502020204030204"/>
              </a:rPr>
              <a:t>days</a:t>
            </a:r>
            <a:r>
              <a:rPr lang="fr-FR" sz="2000" b="1" dirty="0">
                <a:solidFill>
                  <a:srgbClr val="FF0000"/>
                </a:solidFill>
                <a:cs typeface="Calibri" panose="020F0502020204030204"/>
              </a:rPr>
              <a:t> </a:t>
            </a:r>
            <a:r>
              <a:rPr lang="fr-FR" sz="2000" b="1" dirty="0" err="1">
                <a:solidFill>
                  <a:srgbClr val="FF0000"/>
                </a:solidFill>
                <a:cs typeface="Calibri" panose="020F0502020204030204"/>
              </a:rPr>
              <a:t>you</a:t>
            </a:r>
            <a:r>
              <a:rPr lang="fr-FR" sz="2000" b="1" dirty="0">
                <a:solidFill>
                  <a:srgbClr val="FF0000"/>
                </a:solidFill>
                <a:cs typeface="Calibri" panose="020F0502020204030204"/>
              </a:rPr>
              <a:t> can use ticket to </a:t>
            </a:r>
            <a:r>
              <a:rPr lang="fr-FR" sz="2000" b="1" dirty="0" err="1">
                <a:solidFill>
                  <a:srgbClr val="FF0000"/>
                </a:solidFill>
                <a:cs typeface="Calibri" panose="020F0502020204030204"/>
              </a:rPr>
              <a:t>inquire</a:t>
            </a:r>
            <a:r>
              <a:rPr lang="fr-FR" sz="2000" b="1" dirty="0">
                <a:solidFill>
                  <a:srgbClr val="FF0000"/>
                </a:solidFill>
                <a:cs typeface="Calibri" panose="020F0502020204030204"/>
              </a:rPr>
              <a:t> about </a:t>
            </a:r>
            <a:r>
              <a:rPr lang="fr-FR" sz="2000" b="1" dirty="0" err="1">
                <a:solidFill>
                  <a:srgbClr val="FF0000"/>
                </a:solidFill>
                <a:cs typeface="Calibri" panose="020F0502020204030204"/>
              </a:rPr>
              <a:t>status</a:t>
            </a:r>
            <a:endParaRPr lang="fr-FR" sz="2000" b="1" dirty="0">
              <a:solidFill>
                <a:srgbClr val="FF0000"/>
              </a:solidFill>
              <a:cs typeface="Calibri" panose="020F0502020204030204"/>
            </a:endParaRPr>
          </a:p>
          <a:p>
            <a:pPr lvl="1">
              <a:lnSpc>
                <a:spcPct val="100000"/>
              </a:lnSpc>
              <a:spcBef>
                <a:spcPts val="0"/>
              </a:spcBef>
            </a:pPr>
            <a:r>
              <a:rPr lang="fr-FR" sz="2000" b="1" dirty="0">
                <a:solidFill>
                  <a:srgbClr val="FF0000"/>
                </a:solidFill>
                <a:cs typeface="Calibri" panose="020F0502020204030204"/>
              </a:rPr>
              <a:t>Do not </a:t>
            </a:r>
            <a:r>
              <a:rPr lang="fr-FR" sz="2000" b="1" dirty="0" err="1">
                <a:solidFill>
                  <a:srgbClr val="FF0000"/>
                </a:solidFill>
                <a:cs typeface="Calibri" panose="020F0502020204030204"/>
              </a:rPr>
              <a:t>create</a:t>
            </a:r>
            <a:r>
              <a:rPr lang="fr-FR" sz="2000" b="1" dirty="0">
                <a:solidFill>
                  <a:srgbClr val="FF0000"/>
                </a:solidFill>
                <a:cs typeface="Calibri" panose="020F0502020204030204"/>
              </a:rPr>
              <a:t> multiple </a:t>
            </a:r>
            <a:r>
              <a:rPr lang="fr-FR" sz="2000" b="1" dirty="0" err="1">
                <a:solidFill>
                  <a:srgbClr val="FF0000"/>
                </a:solidFill>
                <a:cs typeface="Calibri" panose="020F0502020204030204"/>
              </a:rPr>
              <a:t>submissions</a:t>
            </a:r>
            <a:r>
              <a:rPr lang="fr-FR" sz="2000" b="1" dirty="0">
                <a:solidFill>
                  <a:srgbClr val="FF0000"/>
                </a:solidFill>
                <a:cs typeface="Calibri" panose="020F0502020204030204"/>
              </a:rPr>
              <a:t>/incidents/tickets -- </a:t>
            </a:r>
            <a:r>
              <a:rPr lang="fr-FR" sz="2000" b="1" dirty="0" err="1">
                <a:solidFill>
                  <a:srgbClr val="FF0000"/>
                </a:solidFill>
                <a:cs typeface="Calibri" panose="020F0502020204030204"/>
              </a:rPr>
              <a:t>this</a:t>
            </a:r>
            <a:r>
              <a:rPr lang="fr-FR" sz="2000" b="1" dirty="0">
                <a:solidFill>
                  <a:srgbClr val="FF0000"/>
                </a:solidFill>
                <a:cs typeface="Calibri" panose="020F0502020204030204"/>
              </a:rPr>
              <a:t> </a:t>
            </a:r>
            <a:r>
              <a:rPr lang="fr-FR" sz="2000" b="1" dirty="0" err="1">
                <a:solidFill>
                  <a:srgbClr val="FF0000"/>
                </a:solidFill>
                <a:cs typeface="Calibri" panose="020F0502020204030204"/>
              </a:rPr>
              <a:t>will</a:t>
            </a:r>
            <a:r>
              <a:rPr lang="fr-FR" sz="2000" b="1" dirty="0">
                <a:solidFill>
                  <a:srgbClr val="FF0000"/>
                </a:solidFill>
                <a:cs typeface="Calibri" panose="020F0502020204030204"/>
              </a:rPr>
              <a:t> slow </a:t>
            </a:r>
            <a:r>
              <a:rPr lang="fr-FR" sz="2000" b="1" dirty="0" err="1">
                <a:solidFill>
                  <a:srgbClr val="FF0000"/>
                </a:solidFill>
                <a:cs typeface="Calibri" panose="020F0502020204030204"/>
              </a:rPr>
              <a:t>things</a:t>
            </a:r>
            <a:endParaRPr lang="fr-FR" sz="2000" b="1">
              <a:solidFill>
                <a:srgbClr val="FF0000"/>
              </a:solidFill>
              <a:cs typeface="Calibri" panose="020F0502020204030204"/>
            </a:endParaRPr>
          </a:p>
          <a:p>
            <a:pPr marL="457200" lvl="1" indent="0">
              <a:lnSpc>
                <a:spcPct val="100000"/>
              </a:lnSpc>
              <a:spcBef>
                <a:spcPts val="0"/>
              </a:spcBef>
              <a:buNone/>
            </a:pPr>
            <a:endParaRPr lang="fr-FR" sz="2000" b="1" dirty="0">
              <a:solidFill>
                <a:srgbClr val="FF0000"/>
              </a:solidFill>
              <a:cs typeface="Calibri" panose="020F0502020204030204"/>
            </a:endParaRPr>
          </a:p>
          <a:p>
            <a:pPr marL="457200" lvl="1" indent="0">
              <a:lnSpc>
                <a:spcPct val="100000"/>
              </a:lnSpc>
              <a:spcBef>
                <a:spcPts val="0"/>
              </a:spcBef>
              <a:buNone/>
            </a:pPr>
            <a:r>
              <a:rPr lang="fr-FR" sz="2000" dirty="0">
                <a:cs typeface="Calibri" panose="020F0502020204030204"/>
              </a:rPr>
              <a:t>     For help: </a:t>
            </a:r>
            <a:r>
              <a:rPr lang="fr-FR" sz="2000" dirty="0" err="1">
                <a:cs typeface="Calibri" panose="020F0502020204030204"/>
              </a:rPr>
              <a:t>Entity</a:t>
            </a:r>
            <a:r>
              <a:rPr lang="fr-FR" sz="2000" dirty="0">
                <a:cs typeface="Calibri" panose="020F0502020204030204"/>
              </a:rPr>
              <a:t> Validation Service (EVS) </a:t>
            </a:r>
            <a:r>
              <a:rPr lang="fr-FR" sz="2000" dirty="0" err="1">
                <a:cs typeface="Calibri" panose="020F0502020204030204"/>
              </a:rPr>
              <a:t>specialists</a:t>
            </a:r>
            <a:r>
              <a:rPr lang="fr-FR" sz="2000" dirty="0">
                <a:cs typeface="Calibri" panose="020F0502020204030204"/>
              </a:rPr>
              <a:t> - </a:t>
            </a:r>
            <a:r>
              <a:rPr lang="fr-FR" sz="2000" u="sng" dirty="0" err="1">
                <a:cs typeface="Calibri" panose="020F0502020204030204"/>
              </a:rPr>
              <a:t>through</a:t>
            </a:r>
            <a:r>
              <a:rPr lang="fr-FR" sz="2000" u="sng" dirty="0">
                <a:cs typeface="Calibri" panose="020F0502020204030204"/>
              </a:rPr>
              <a:t> a </a:t>
            </a:r>
            <a:r>
              <a:rPr lang="fr-FR" sz="2000" u="sng" dirty="0" err="1">
                <a:cs typeface="Calibri" panose="020F0502020204030204"/>
              </a:rPr>
              <a:t>Federal</a:t>
            </a:r>
            <a:r>
              <a:rPr lang="fr-FR" sz="2000" u="sng" dirty="0">
                <a:cs typeface="Calibri" panose="020F0502020204030204"/>
              </a:rPr>
              <a:t> Service Desk (FSD) ticket </a:t>
            </a:r>
            <a:r>
              <a:rPr lang="fr-FR" sz="2000" u="sng" dirty="0" err="1">
                <a:cs typeface="Calibri" panose="020F0502020204030204"/>
              </a:rPr>
              <a:t>they</a:t>
            </a:r>
            <a:r>
              <a:rPr lang="fr-FR" sz="2000" u="sng" dirty="0">
                <a:cs typeface="Calibri" panose="020F0502020204030204"/>
              </a:rPr>
              <a:t> </a:t>
            </a:r>
            <a:r>
              <a:rPr lang="fr-FR" sz="2000" u="sng" dirty="0" err="1">
                <a:cs typeface="Calibri" panose="020F0502020204030204"/>
              </a:rPr>
              <a:t>create</a:t>
            </a:r>
            <a:r>
              <a:rPr lang="fr-FR" sz="2000" dirty="0">
                <a:cs typeface="Calibri" panose="020F0502020204030204"/>
              </a:rPr>
              <a:t> but </a:t>
            </a:r>
            <a:r>
              <a:rPr lang="fr-FR" sz="2000" b="1" dirty="0">
                <a:solidFill>
                  <a:srgbClr val="FF0000"/>
                </a:solidFill>
                <a:cs typeface="Calibri" panose="020F0502020204030204"/>
              </a:rPr>
              <a:t>not by </a:t>
            </a:r>
            <a:r>
              <a:rPr lang="fr-FR" sz="2000" b="1" dirty="0" err="1">
                <a:solidFill>
                  <a:srgbClr val="FF0000"/>
                </a:solidFill>
                <a:cs typeface="Calibri" panose="020F0502020204030204"/>
              </a:rPr>
              <a:t>contacting</a:t>
            </a:r>
            <a:r>
              <a:rPr lang="fr-FR" sz="2000" b="1" dirty="0">
                <a:solidFill>
                  <a:srgbClr val="FF0000"/>
                </a:solidFill>
                <a:cs typeface="Calibri" panose="020F0502020204030204"/>
              </a:rPr>
              <a:t> </a:t>
            </a:r>
            <a:r>
              <a:rPr lang="fr-FR" sz="2000" b="1" dirty="0" err="1">
                <a:solidFill>
                  <a:srgbClr val="FF0000"/>
                </a:solidFill>
                <a:cs typeface="Calibri" panose="020F0502020204030204"/>
              </a:rPr>
              <a:t>FSD’s</a:t>
            </a:r>
            <a:r>
              <a:rPr lang="fr-FR" sz="2000" b="1" dirty="0">
                <a:solidFill>
                  <a:srgbClr val="FF0000"/>
                </a:solidFill>
                <a:cs typeface="Calibri" panose="020F0502020204030204"/>
              </a:rPr>
              <a:t> </a:t>
            </a:r>
            <a:r>
              <a:rPr lang="fr-FR" sz="2000" b="1" dirty="0" err="1">
                <a:solidFill>
                  <a:srgbClr val="FF0000"/>
                </a:solidFill>
                <a:cs typeface="Calibri" panose="020F0502020204030204"/>
              </a:rPr>
              <a:t>general</a:t>
            </a:r>
            <a:r>
              <a:rPr lang="fr-FR" sz="2000" b="1" dirty="0">
                <a:solidFill>
                  <a:srgbClr val="FF0000"/>
                </a:solidFill>
                <a:cs typeface="Calibri" panose="020F0502020204030204"/>
              </a:rPr>
              <a:t> team </a:t>
            </a:r>
            <a:r>
              <a:rPr lang="fr-FR" sz="2000" b="1" dirty="0" err="1">
                <a:solidFill>
                  <a:srgbClr val="FF0000"/>
                </a:solidFill>
                <a:cs typeface="Calibri" panose="020F0502020204030204"/>
              </a:rPr>
              <a:t>separately</a:t>
            </a:r>
            <a:r>
              <a:rPr lang="fr-FR" sz="2000" b="1" dirty="0">
                <a:solidFill>
                  <a:srgbClr val="FF0000"/>
                </a:solidFill>
                <a:cs typeface="Calibri" panose="020F0502020204030204"/>
              </a:rPr>
              <a:t> by phone or chat</a:t>
            </a:r>
            <a:r>
              <a:rPr lang="fr-FR" sz="2000" dirty="0">
                <a:cs typeface="Calibri" panose="020F0502020204030204"/>
              </a:rPr>
              <a:t>)</a:t>
            </a:r>
          </a:p>
          <a:p>
            <a:pPr lvl="1">
              <a:lnSpc>
                <a:spcPct val="100000"/>
              </a:lnSpc>
              <a:spcBef>
                <a:spcPts val="0"/>
              </a:spcBef>
            </a:pPr>
            <a:endParaRPr lang="fr-FR" sz="2000" dirty="0">
              <a:cs typeface="Calibri" panose="020F0502020204030204"/>
            </a:endParaRPr>
          </a:p>
          <a:p>
            <a:pPr marL="457200" lvl="1" indent="0">
              <a:lnSpc>
                <a:spcPct val="100000"/>
              </a:lnSpc>
              <a:spcBef>
                <a:spcPts val="0"/>
              </a:spcBef>
              <a:buNone/>
            </a:pPr>
            <a:endParaRPr lang="fr-FR" sz="2000" dirty="0">
              <a:cs typeface="Calibri" panose="020F0502020204030204"/>
            </a:endParaRPr>
          </a:p>
          <a:p>
            <a:pPr lvl="1">
              <a:lnSpc>
                <a:spcPct val="100000"/>
              </a:lnSpc>
              <a:spcBef>
                <a:spcPts val="0"/>
              </a:spcBef>
            </a:pPr>
            <a:endParaRPr lang="fr-FR" sz="2000" dirty="0">
              <a:cs typeface="Calibri" panose="020F05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8</a:t>
            </a:fld>
            <a:endParaRPr lang="en-US" dirty="0"/>
          </a:p>
        </p:txBody>
      </p:sp>
    </p:spTree>
    <p:extLst>
      <p:ext uri="{BB962C8B-B14F-4D97-AF65-F5344CB8AC3E}">
        <p14:creationId xmlns:p14="http://schemas.microsoft.com/office/powerpoint/2010/main" val="1993769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4227B9-4E81-4938-B286-E8E51A7ACA1D}"/>
              </a:ext>
            </a:extLst>
          </p:cNvPr>
          <p:cNvSpPr>
            <a:spLocks noGrp="1"/>
          </p:cNvSpPr>
          <p:nvPr>
            <p:ph type="title"/>
          </p:nvPr>
        </p:nvSpPr>
        <p:spPr>
          <a:xfrm>
            <a:off x="466722" y="586855"/>
            <a:ext cx="3201366" cy="3387497"/>
          </a:xfrm>
        </p:spPr>
        <p:txBody>
          <a:bodyPr anchor="b">
            <a:normAutofit fontScale="90000"/>
          </a:bodyPr>
          <a:lstStyle/>
          <a:p>
            <a:pPr algn="r"/>
            <a:r>
              <a:rPr lang="en-US" sz="4000" dirty="0">
                <a:solidFill>
                  <a:srgbClr val="FFFFFF"/>
                </a:solidFill>
              </a:rPr>
              <a:t>Steps &amp; Timeline for New Registrations (Foreign Organizations)</a:t>
            </a:r>
            <a:br>
              <a:rPr lang="en-US" sz="4000" dirty="0">
                <a:solidFill>
                  <a:srgbClr val="FFFFFF"/>
                </a:solidFill>
              </a:rPr>
            </a:br>
            <a:endParaRPr lang="en-US" sz="4000" dirty="0">
              <a:solidFill>
                <a:srgbClr val="FFFFFF"/>
              </a:solidFill>
              <a:cs typeface="Calibri Light"/>
            </a:endParaRPr>
          </a:p>
        </p:txBody>
      </p:sp>
      <p:sp>
        <p:nvSpPr>
          <p:cNvPr id="3" name="Content Placeholder 2">
            <a:extLst>
              <a:ext uri="{FF2B5EF4-FFF2-40B4-BE49-F238E27FC236}">
                <a16:creationId xmlns:a16="http://schemas.microsoft.com/office/drawing/2014/main" id="{5ED8699F-7C11-4B0A-911C-C219C3DC7A3A}"/>
              </a:ext>
            </a:extLst>
          </p:cNvPr>
          <p:cNvSpPr>
            <a:spLocks noGrp="1"/>
          </p:cNvSpPr>
          <p:nvPr>
            <p:ph idx="1"/>
          </p:nvPr>
        </p:nvSpPr>
        <p:spPr>
          <a:xfrm>
            <a:off x="4158877" y="663114"/>
            <a:ext cx="7909016" cy="5761199"/>
          </a:xfrm>
        </p:spPr>
        <p:txBody>
          <a:bodyPr vert="horz" lIns="91440" tIns="45720" rIns="91440" bIns="45720" rtlCol="0" anchor="ctr">
            <a:noAutofit/>
          </a:bodyPr>
          <a:lstStyle/>
          <a:p>
            <a:pPr marL="457200" lvl="1" indent="0">
              <a:lnSpc>
                <a:spcPct val="100000"/>
              </a:lnSpc>
              <a:spcBef>
                <a:spcPts val="0"/>
              </a:spcBef>
              <a:buNone/>
            </a:pPr>
            <a:endParaRPr lang="fr-FR" sz="2000" dirty="0">
              <a:cs typeface="Calibri" panose="020F0502020204030204"/>
            </a:endParaRPr>
          </a:p>
          <a:p>
            <a:pPr marL="457200" lvl="1" indent="0">
              <a:lnSpc>
                <a:spcPct val="100000"/>
              </a:lnSpc>
              <a:spcBef>
                <a:spcPts val="0"/>
              </a:spcBef>
              <a:buNone/>
            </a:pPr>
            <a:endParaRPr lang="fr-FR" sz="2000" dirty="0">
              <a:cs typeface="Calibri" panose="020F0502020204030204"/>
            </a:endParaRPr>
          </a:p>
          <a:p>
            <a:pPr marL="457200" lvl="1" indent="0">
              <a:lnSpc>
                <a:spcPct val="100000"/>
              </a:lnSpc>
              <a:spcBef>
                <a:spcPts val="0"/>
              </a:spcBef>
              <a:buNone/>
            </a:pPr>
            <a:r>
              <a:rPr lang="fr-FR" sz="2000" dirty="0">
                <a:cs typeface="Calibri" panose="020F0502020204030204"/>
              </a:rPr>
              <a:t>4) Continue sam.gov registration to </a:t>
            </a:r>
            <a:r>
              <a:rPr lang="fr-FR" sz="2000" dirty="0" err="1">
                <a:cs typeface="Calibri" panose="020F0502020204030204"/>
              </a:rPr>
              <a:t>complete</a:t>
            </a:r>
            <a:r>
              <a:rPr lang="fr-FR" sz="2000" dirty="0">
                <a:cs typeface="Calibri" panose="020F0502020204030204"/>
              </a:rPr>
              <a:t> </a:t>
            </a:r>
            <a:r>
              <a:rPr lang="fr-FR" sz="2000" dirty="0" err="1">
                <a:cs typeface="Calibri" panose="020F0502020204030204"/>
              </a:rPr>
              <a:t>it</a:t>
            </a:r>
            <a:r>
              <a:rPr lang="fr-FR" sz="2000" dirty="0">
                <a:cs typeface="Calibri" panose="020F0502020204030204"/>
              </a:rPr>
              <a:t> (not </a:t>
            </a:r>
            <a:r>
              <a:rPr lang="fr-FR" sz="2000" dirty="0" err="1">
                <a:cs typeface="Calibri" panose="020F0502020204030204"/>
              </a:rPr>
              <a:t>required</a:t>
            </a:r>
            <a:r>
              <a:rPr lang="fr-FR" sz="2000" dirty="0">
                <a:cs typeface="Calibri" panose="020F0502020204030204"/>
              </a:rPr>
              <a:t> for </a:t>
            </a:r>
            <a:r>
              <a:rPr lang="fr-FR" sz="2000" dirty="0" err="1">
                <a:cs typeface="Calibri" panose="020F0502020204030204"/>
              </a:rPr>
              <a:t>subrecipients</a:t>
            </a:r>
            <a:r>
              <a:rPr lang="fr-FR" sz="2000" dirty="0">
                <a:cs typeface="Calibri" panose="020F0502020204030204"/>
              </a:rPr>
              <a:t>) -</a:t>
            </a:r>
            <a:r>
              <a:rPr lang="fr-FR" sz="2000" dirty="0" err="1">
                <a:cs typeface="Calibri" panose="020F0502020204030204"/>
              </a:rPr>
              <a:t>Takes</a:t>
            </a:r>
            <a:r>
              <a:rPr lang="fr-FR" sz="2000" dirty="0">
                <a:cs typeface="Calibri" panose="020F0502020204030204"/>
              </a:rPr>
              <a:t> up to 10 business </a:t>
            </a:r>
            <a:r>
              <a:rPr lang="fr-FR" sz="2000" dirty="0" err="1">
                <a:cs typeface="Calibri" panose="020F0502020204030204"/>
              </a:rPr>
              <a:t>days</a:t>
            </a:r>
            <a:endParaRPr lang="fr-FR" sz="2000" dirty="0">
              <a:cs typeface="Calibri" panose="020F0502020204030204"/>
            </a:endParaRPr>
          </a:p>
          <a:p>
            <a:pPr lvl="1">
              <a:lnSpc>
                <a:spcPct val="100000"/>
              </a:lnSpc>
              <a:spcBef>
                <a:spcPts val="0"/>
              </a:spcBef>
            </a:pPr>
            <a:r>
              <a:rPr lang="fr-FR" sz="2000" dirty="0">
                <a:cs typeface="Calibri" panose="020F0502020204030204"/>
              </a:rPr>
              <a:t>For help: </a:t>
            </a:r>
            <a:r>
              <a:rPr lang="fr-FR" sz="2000" dirty="0" err="1">
                <a:cs typeface="Calibri" panose="020F0502020204030204"/>
              </a:rPr>
              <a:t>Federal</a:t>
            </a:r>
            <a:r>
              <a:rPr lang="fr-FR" sz="2000" dirty="0">
                <a:cs typeface="Calibri" panose="020F0502020204030204"/>
              </a:rPr>
              <a:t> Service Desk (FSD) </a:t>
            </a:r>
            <a:r>
              <a:rPr lang="fr-FR" sz="2000" dirty="0" err="1">
                <a:cs typeface="Calibri" panose="020F0502020204030204"/>
              </a:rPr>
              <a:t>general</a:t>
            </a:r>
            <a:r>
              <a:rPr lang="fr-FR" sz="2000" dirty="0">
                <a:cs typeface="Calibri" panose="020F0502020204030204"/>
              </a:rPr>
              <a:t> team</a:t>
            </a:r>
          </a:p>
          <a:p>
            <a:pPr marL="457200" lvl="1" indent="0">
              <a:lnSpc>
                <a:spcPct val="100000"/>
              </a:lnSpc>
              <a:spcBef>
                <a:spcPts val="0"/>
              </a:spcBef>
              <a:buNone/>
            </a:pPr>
            <a:endParaRPr lang="fr-FR" sz="2000" dirty="0">
              <a:cs typeface="Calibri" panose="020F0502020204030204"/>
            </a:endParaRPr>
          </a:p>
          <a:p>
            <a:pPr marL="0" indent="0">
              <a:lnSpc>
                <a:spcPct val="100000"/>
              </a:lnSpc>
              <a:spcBef>
                <a:spcPts val="0"/>
              </a:spcBef>
              <a:buNone/>
            </a:pPr>
            <a:r>
              <a:rPr lang="fr-FR" sz="2000" dirty="0">
                <a:cs typeface="Calibri" panose="020F0502020204030204"/>
              </a:rPr>
              <a:t>If not </a:t>
            </a:r>
            <a:r>
              <a:rPr lang="fr-FR" sz="2000" dirty="0" err="1">
                <a:cs typeface="Calibri" panose="020F0502020204030204"/>
              </a:rPr>
              <a:t>completed</a:t>
            </a:r>
            <a:r>
              <a:rPr lang="fr-FR" sz="2000" dirty="0">
                <a:cs typeface="Calibri" panose="020F0502020204030204"/>
              </a:rPr>
              <a:t> </a:t>
            </a:r>
            <a:r>
              <a:rPr lang="fr-FR" sz="2000" dirty="0" err="1">
                <a:cs typeface="Calibri" panose="020F0502020204030204"/>
              </a:rPr>
              <a:t>within</a:t>
            </a:r>
            <a:r>
              <a:rPr lang="fr-FR" sz="2000" dirty="0">
                <a:cs typeface="Calibri" panose="020F0502020204030204"/>
              </a:rPr>
              <a:t> 90 </a:t>
            </a:r>
            <a:r>
              <a:rPr lang="fr-FR" sz="2000" dirty="0" err="1">
                <a:cs typeface="Calibri" panose="020F0502020204030204"/>
              </a:rPr>
              <a:t>days</a:t>
            </a:r>
            <a:r>
              <a:rPr lang="fr-FR" sz="2000" dirty="0">
                <a:cs typeface="Calibri" panose="020F0502020204030204"/>
              </a:rPr>
              <a:t>, the process </a:t>
            </a:r>
            <a:r>
              <a:rPr lang="fr-FR" sz="2000" dirty="0" err="1">
                <a:cs typeface="Calibri" panose="020F0502020204030204"/>
              </a:rPr>
              <a:t>restarts</a:t>
            </a:r>
            <a:r>
              <a:rPr lang="fr-FR" sz="2000" dirty="0">
                <a:cs typeface="Calibri" panose="020F0502020204030204"/>
              </a:rPr>
              <a:t> </a:t>
            </a:r>
            <a:r>
              <a:rPr lang="fr-FR" sz="2000" dirty="0" err="1">
                <a:cs typeface="Calibri" panose="020F0502020204030204"/>
              </a:rPr>
              <a:t>from</a:t>
            </a:r>
            <a:r>
              <a:rPr lang="fr-FR" sz="2000" dirty="0">
                <a:cs typeface="Calibri" panose="020F0502020204030204"/>
              </a:rPr>
              <a:t> </a:t>
            </a:r>
            <a:r>
              <a:rPr lang="fr-FR" sz="2000" dirty="0" err="1">
                <a:cs typeface="Calibri" panose="020F0502020204030204"/>
              </a:rPr>
              <a:t>Step</a:t>
            </a:r>
            <a:r>
              <a:rPr lang="fr-FR" sz="2000" dirty="0">
                <a:cs typeface="Calibri" panose="020F0502020204030204"/>
              </a:rPr>
              <a:t> 3; all registration info must </a:t>
            </a:r>
            <a:r>
              <a:rPr lang="fr-FR" sz="2000" dirty="0" err="1">
                <a:cs typeface="Calibri" panose="020F0502020204030204"/>
              </a:rPr>
              <a:t>be</a:t>
            </a:r>
            <a:r>
              <a:rPr lang="fr-FR" sz="2000" dirty="0">
                <a:cs typeface="Calibri" panose="020F0502020204030204"/>
              </a:rPr>
              <a:t> </a:t>
            </a:r>
            <a:r>
              <a:rPr lang="fr-FR" sz="2000" dirty="0" err="1">
                <a:cs typeface="Calibri" panose="020F0502020204030204"/>
              </a:rPr>
              <a:t>reentered</a:t>
            </a:r>
            <a:r>
              <a:rPr lang="fr-FR" sz="2000" dirty="0">
                <a:cs typeface="Calibri" panose="020F0502020204030204"/>
              </a:rPr>
              <a:t> and documents </a:t>
            </a:r>
            <a:r>
              <a:rPr lang="fr-FR" sz="2000" dirty="0" err="1">
                <a:cs typeface="Calibri" panose="020F0502020204030204"/>
              </a:rPr>
              <a:t>resubmitted</a:t>
            </a:r>
            <a:r>
              <a:rPr lang="fr-FR" sz="2000" dirty="0">
                <a:cs typeface="Calibri" panose="020F0502020204030204"/>
              </a:rPr>
              <a:t>.</a:t>
            </a:r>
          </a:p>
          <a:p>
            <a:pPr>
              <a:lnSpc>
                <a:spcPct val="100000"/>
              </a:lnSpc>
              <a:spcBef>
                <a:spcPts val="0"/>
              </a:spcBef>
            </a:pPr>
            <a:r>
              <a:rPr lang="fr-FR" sz="2000" b="1" dirty="0">
                <a:solidFill>
                  <a:srgbClr val="FF0000"/>
                </a:solidFill>
                <a:cs typeface="Calibri" panose="020F0502020204030204"/>
              </a:rPr>
              <a:t>Check sam.gov </a:t>
            </a:r>
            <a:r>
              <a:rPr lang="fr-FR" sz="2000" b="1" dirty="0" err="1">
                <a:solidFill>
                  <a:srgbClr val="FF0000"/>
                </a:solidFill>
                <a:cs typeface="Calibri" panose="020F0502020204030204"/>
              </a:rPr>
              <a:t>workspace</a:t>
            </a:r>
            <a:r>
              <a:rPr lang="fr-FR" sz="2000" b="1" dirty="0">
                <a:solidFill>
                  <a:srgbClr val="FF0000"/>
                </a:solidFill>
                <a:cs typeface="Calibri" panose="020F0502020204030204"/>
              </a:rPr>
              <a:t> and fsd.gov </a:t>
            </a:r>
            <a:r>
              <a:rPr lang="fr-FR" sz="2000" b="1" dirty="0" err="1">
                <a:solidFill>
                  <a:srgbClr val="FF0000"/>
                </a:solidFill>
                <a:cs typeface="Calibri" panose="020F0502020204030204"/>
              </a:rPr>
              <a:t>daily</a:t>
            </a:r>
            <a:r>
              <a:rPr lang="fr-FR" sz="2000" b="1" dirty="0">
                <a:solidFill>
                  <a:srgbClr val="FF0000"/>
                </a:solidFill>
                <a:cs typeface="Calibri" panose="020F0502020204030204"/>
              </a:rPr>
              <a:t> and </a:t>
            </a:r>
            <a:r>
              <a:rPr lang="fr-FR" sz="2000" b="1" dirty="0" err="1">
                <a:solidFill>
                  <a:srgbClr val="FF0000"/>
                </a:solidFill>
                <a:cs typeface="Calibri" panose="020F0502020204030204"/>
              </a:rPr>
              <a:t>respond</a:t>
            </a:r>
            <a:r>
              <a:rPr lang="fr-FR" sz="2000" b="1" dirty="0">
                <a:solidFill>
                  <a:srgbClr val="FF0000"/>
                </a:solidFill>
                <a:cs typeface="Calibri" panose="020F0502020204030204"/>
              </a:rPr>
              <a:t> </a:t>
            </a:r>
            <a:r>
              <a:rPr lang="fr-FR" sz="2000" b="1" dirty="0" err="1">
                <a:solidFill>
                  <a:srgbClr val="FF0000"/>
                </a:solidFill>
                <a:cs typeface="Calibri" panose="020F0502020204030204"/>
              </a:rPr>
              <a:t>promptly</a:t>
            </a:r>
            <a:r>
              <a:rPr lang="fr-FR" sz="2000" b="1" dirty="0">
                <a:solidFill>
                  <a:srgbClr val="FF0000"/>
                </a:solidFill>
                <a:cs typeface="Calibri" panose="020F0502020204030204"/>
              </a:rPr>
              <a:t> and </a:t>
            </a:r>
            <a:r>
              <a:rPr lang="fr-FR" sz="2000" b="1" dirty="0" err="1">
                <a:solidFill>
                  <a:srgbClr val="FF0000"/>
                </a:solidFill>
                <a:cs typeface="Calibri" panose="020F0502020204030204"/>
              </a:rPr>
              <a:t>carefully</a:t>
            </a:r>
            <a:r>
              <a:rPr lang="fr-FR" sz="2000" b="1" dirty="0">
                <a:solidFill>
                  <a:srgbClr val="FF0000"/>
                </a:solidFill>
                <a:cs typeface="Calibri" panose="020F0502020204030204"/>
              </a:rPr>
              <a:t> to </a:t>
            </a:r>
            <a:r>
              <a:rPr lang="fr-FR" sz="2000" b="1" dirty="0" err="1">
                <a:solidFill>
                  <a:srgbClr val="FF0000"/>
                </a:solidFill>
                <a:cs typeface="Calibri" panose="020F0502020204030204"/>
              </a:rPr>
              <a:t>any</a:t>
            </a:r>
            <a:r>
              <a:rPr lang="fr-FR" sz="2000" b="1" dirty="0">
                <a:solidFill>
                  <a:srgbClr val="FF0000"/>
                </a:solidFill>
                <a:cs typeface="Calibri" panose="020F0502020204030204"/>
              </a:rPr>
              <a:t> </a:t>
            </a:r>
            <a:r>
              <a:rPr lang="fr-FR" sz="2000" b="1" dirty="0" err="1">
                <a:solidFill>
                  <a:srgbClr val="FF0000"/>
                </a:solidFill>
                <a:cs typeface="Calibri" panose="020F0502020204030204"/>
              </a:rPr>
              <a:t>requests</a:t>
            </a:r>
            <a:r>
              <a:rPr lang="fr-FR" sz="2000" b="1" dirty="0">
                <a:solidFill>
                  <a:srgbClr val="FF0000"/>
                </a:solidFill>
                <a:cs typeface="Calibri" panose="020F0502020204030204"/>
              </a:rPr>
              <a:t>/instructions.</a:t>
            </a:r>
          </a:p>
          <a:p>
            <a:pPr>
              <a:lnSpc>
                <a:spcPct val="100000"/>
              </a:lnSpc>
              <a:spcBef>
                <a:spcPts val="0"/>
              </a:spcBef>
            </a:pPr>
            <a:r>
              <a:rPr lang="fr-FR" sz="2000" b="1" dirty="0" err="1">
                <a:solidFill>
                  <a:srgbClr val="FF0000"/>
                </a:solidFill>
                <a:cs typeface="Calibri" panose="020F0502020204030204"/>
              </a:rPr>
              <a:t>Add</a:t>
            </a:r>
            <a:r>
              <a:rPr lang="fr-FR" sz="2000" b="1" dirty="0">
                <a:solidFill>
                  <a:srgbClr val="FF0000"/>
                </a:solidFill>
                <a:cs typeface="Calibri" panose="020F0502020204030204"/>
              </a:rPr>
              <a:t> </a:t>
            </a:r>
            <a:r>
              <a:rPr lang="fr-FR" sz="2000" b="1" dirty="0" err="1">
                <a:solidFill>
                  <a:srgbClr val="FF0000"/>
                </a:solidFill>
                <a:cs typeface="Calibri" panose="020F0502020204030204"/>
              </a:rPr>
              <a:t>comments</a:t>
            </a:r>
            <a:r>
              <a:rPr lang="fr-FR" sz="2000" b="1" dirty="0">
                <a:solidFill>
                  <a:srgbClr val="FF0000"/>
                </a:solidFill>
                <a:cs typeface="Calibri" panose="020F0502020204030204"/>
              </a:rPr>
              <a:t> to </a:t>
            </a:r>
            <a:r>
              <a:rPr lang="fr-FR" sz="2000" b="1" dirty="0" err="1">
                <a:solidFill>
                  <a:srgbClr val="FF0000"/>
                </a:solidFill>
                <a:cs typeface="Calibri" panose="020F0502020204030204"/>
              </a:rPr>
              <a:t>existing</a:t>
            </a:r>
            <a:r>
              <a:rPr lang="fr-FR" sz="2000" b="1" dirty="0">
                <a:solidFill>
                  <a:srgbClr val="FF0000"/>
                </a:solidFill>
                <a:cs typeface="Calibri" panose="020F0502020204030204"/>
              </a:rPr>
              <a:t> ticket; Do not </a:t>
            </a:r>
            <a:r>
              <a:rPr lang="fr-FR" sz="2000" b="1" dirty="0" err="1">
                <a:solidFill>
                  <a:srgbClr val="FF0000"/>
                </a:solidFill>
                <a:cs typeface="Calibri" panose="020F0502020204030204"/>
              </a:rPr>
              <a:t>create</a:t>
            </a:r>
            <a:r>
              <a:rPr lang="fr-FR" sz="2000" b="1" dirty="0">
                <a:solidFill>
                  <a:srgbClr val="FF0000"/>
                </a:solidFill>
                <a:cs typeface="Calibri" panose="020F0502020204030204"/>
              </a:rPr>
              <a:t> multiple </a:t>
            </a:r>
            <a:r>
              <a:rPr lang="fr-FR" sz="2000" b="1" dirty="0" err="1">
                <a:solidFill>
                  <a:srgbClr val="FF0000"/>
                </a:solidFill>
                <a:cs typeface="Calibri" panose="020F0502020204030204"/>
              </a:rPr>
              <a:t>submissions</a:t>
            </a:r>
            <a:r>
              <a:rPr lang="fr-FR" sz="2000" b="1" dirty="0">
                <a:solidFill>
                  <a:srgbClr val="FF0000"/>
                </a:solidFill>
                <a:cs typeface="Calibri" panose="020F0502020204030204"/>
              </a:rPr>
              <a:t>/incidents/tickets.</a:t>
            </a:r>
          </a:p>
          <a:p>
            <a:pPr marL="457200" lvl="1" indent="0">
              <a:lnSpc>
                <a:spcPct val="100000"/>
              </a:lnSpc>
              <a:spcBef>
                <a:spcPts val="0"/>
              </a:spcBef>
              <a:buNone/>
            </a:pPr>
            <a:endParaRPr lang="fr-FR" sz="2000" dirty="0">
              <a:cs typeface="Calibri" panose="020F0502020204030204"/>
            </a:endParaRPr>
          </a:p>
          <a:p>
            <a:pPr marL="457200" lvl="1" indent="0">
              <a:lnSpc>
                <a:spcPct val="100000"/>
              </a:lnSpc>
              <a:spcBef>
                <a:spcPts val="0"/>
              </a:spcBef>
              <a:buNone/>
            </a:pPr>
            <a:r>
              <a:rPr lang="fr-FR" sz="2000" dirty="0">
                <a:cs typeface="Calibri" panose="020F0502020204030204"/>
              </a:rPr>
              <a:t>5) </a:t>
            </a:r>
            <a:r>
              <a:rPr lang="fr-FR" sz="2000" dirty="0" err="1">
                <a:cs typeface="Calibri" panose="020F0502020204030204"/>
              </a:rPr>
              <a:t>Send</a:t>
            </a:r>
            <a:r>
              <a:rPr lang="fr-FR" sz="2000" dirty="0">
                <a:cs typeface="Calibri" panose="020F0502020204030204"/>
              </a:rPr>
              <a:t> in </a:t>
            </a:r>
            <a:r>
              <a:rPr lang="fr-FR" sz="2000" dirty="0" err="1">
                <a:cs typeface="Calibri" panose="020F0502020204030204"/>
              </a:rPr>
              <a:t>entity</a:t>
            </a:r>
            <a:r>
              <a:rPr lang="fr-FR" sz="2000" dirty="0">
                <a:cs typeface="Calibri" panose="020F0502020204030204"/>
              </a:rPr>
              <a:t> admin </a:t>
            </a:r>
            <a:r>
              <a:rPr lang="fr-FR" sz="2000" dirty="0" err="1">
                <a:cs typeface="Calibri" panose="020F0502020204030204"/>
              </a:rPr>
              <a:t>access</a:t>
            </a:r>
            <a:r>
              <a:rPr lang="fr-FR" sz="2000" dirty="0">
                <a:cs typeface="Calibri" panose="020F0502020204030204"/>
              </a:rPr>
              <a:t> </a:t>
            </a:r>
            <a:r>
              <a:rPr lang="fr-FR" sz="2000" dirty="0" err="1">
                <a:cs typeface="Calibri" panose="020F0502020204030204"/>
              </a:rPr>
              <a:t>letter</a:t>
            </a:r>
            <a:r>
              <a:rPr lang="fr-FR" sz="2000" dirty="0">
                <a:cs typeface="Calibri" panose="020F0502020204030204"/>
              </a:rPr>
              <a:t> </a:t>
            </a:r>
            <a:r>
              <a:rPr lang="fr-FR" sz="2000" b="1" dirty="0" err="1">
                <a:solidFill>
                  <a:srgbClr val="FF0000"/>
                </a:solidFill>
                <a:cs typeface="Calibri" panose="020F0502020204030204"/>
              </a:rPr>
              <a:t>within</a:t>
            </a:r>
            <a:r>
              <a:rPr lang="fr-FR" sz="2000" b="1" dirty="0">
                <a:solidFill>
                  <a:srgbClr val="FF0000"/>
                </a:solidFill>
                <a:cs typeface="Calibri" panose="020F0502020204030204"/>
              </a:rPr>
              <a:t> 30 </a:t>
            </a:r>
            <a:r>
              <a:rPr lang="fr-FR" sz="2000" b="1" dirty="0" err="1">
                <a:solidFill>
                  <a:srgbClr val="FF0000"/>
                </a:solidFill>
                <a:cs typeface="Calibri" panose="020F0502020204030204"/>
              </a:rPr>
              <a:t>days</a:t>
            </a:r>
            <a:r>
              <a:rPr lang="fr-FR" sz="2000" dirty="0">
                <a:cs typeface="Calibri" panose="020F0502020204030204"/>
              </a:rPr>
              <a:t> of registration</a:t>
            </a:r>
          </a:p>
          <a:p>
            <a:pPr marL="457200" lvl="1" indent="0">
              <a:lnSpc>
                <a:spcPct val="100000"/>
              </a:lnSpc>
              <a:spcBef>
                <a:spcPts val="0"/>
              </a:spcBef>
              <a:buNone/>
            </a:pPr>
            <a:endParaRPr lang="fr-FR" sz="2000" dirty="0">
              <a:cs typeface="Calibri" panose="020F0502020204030204"/>
            </a:endParaRPr>
          </a:p>
          <a:p>
            <a:pPr lvl="1">
              <a:lnSpc>
                <a:spcPct val="100000"/>
              </a:lnSpc>
              <a:spcBef>
                <a:spcPts val="0"/>
              </a:spcBef>
            </a:pPr>
            <a:endParaRPr lang="fr-FR" sz="2000" dirty="0">
              <a:cs typeface="Calibri" panose="020F0502020204030204"/>
            </a:endParaRPr>
          </a:p>
        </p:txBody>
      </p:sp>
      <p:sp>
        <p:nvSpPr>
          <p:cNvPr id="4" name="Slide Number Placeholder 3">
            <a:extLst>
              <a:ext uri="{FF2B5EF4-FFF2-40B4-BE49-F238E27FC236}">
                <a16:creationId xmlns:a16="http://schemas.microsoft.com/office/drawing/2014/main" id="{1698AD2C-7266-4203-9839-6EB3DDA3860F}"/>
              </a:ext>
            </a:extLst>
          </p:cNvPr>
          <p:cNvSpPr>
            <a:spLocks noGrp="1"/>
          </p:cNvSpPr>
          <p:nvPr>
            <p:ph type="sldNum" sz="quarter" idx="12"/>
          </p:nvPr>
        </p:nvSpPr>
        <p:spPr/>
        <p:txBody>
          <a:bodyPr/>
          <a:lstStyle/>
          <a:p>
            <a:fld id="{BB659335-E94D-4830-B746-5B4B62C8C012}" type="slidenum">
              <a:rPr lang="en-US" smtClean="0"/>
              <a:t>9</a:t>
            </a:fld>
            <a:endParaRPr lang="en-US" dirty="0"/>
          </a:p>
        </p:txBody>
      </p:sp>
    </p:spTree>
    <p:extLst>
      <p:ext uri="{BB962C8B-B14F-4D97-AF65-F5344CB8AC3E}">
        <p14:creationId xmlns:p14="http://schemas.microsoft.com/office/powerpoint/2010/main" val="26851737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eers Theme - Slide Master">
  <a:themeElements>
    <a:clrScheme name="Office Theme 1">
      <a:dk1>
        <a:srgbClr val="3C0023"/>
      </a:dk1>
      <a:lt1>
        <a:srgbClr val="FFFFFF"/>
      </a:lt1>
      <a:dk2>
        <a:srgbClr val="B50069"/>
      </a:dk2>
      <a:lt2>
        <a:srgbClr val="FFFF00"/>
      </a:lt2>
      <a:accent1>
        <a:srgbClr val="6699FF"/>
      </a:accent1>
      <a:accent2>
        <a:srgbClr val="FF33CC"/>
      </a:accent2>
      <a:accent3>
        <a:srgbClr val="D7AAB9"/>
      </a:accent3>
      <a:accent4>
        <a:srgbClr val="DADADA"/>
      </a:accent4>
      <a:accent5>
        <a:srgbClr val="B8CAFF"/>
      </a:accent5>
      <a:accent6>
        <a:srgbClr val="E72DB9"/>
      </a:accent6>
      <a:hlink>
        <a:srgbClr val="00FFFF"/>
      </a:hlink>
      <a:folHlink>
        <a:srgbClr val="FF3399"/>
      </a:folHlink>
    </a:clrScheme>
    <a:fontScheme name="Office Them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Office Theme 1">
        <a:dk1>
          <a:srgbClr val="3C0023"/>
        </a:dk1>
        <a:lt1>
          <a:srgbClr val="FFFFFF"/>
        </a:lt1>
        <a:dk2>
          <a:srgbClr val="B50069"/>
        </a:dk2>
        <a:lt2>
          <a:srgbClr val="FFFF00"/>
        </a:lt2>
        <a:accent1>
          <a:srgbClr val="6699FF"/>
        </a:accent1>
        <a:accent2>
          <a:srgbClr val="FF33CC"/>
        </a:accent2>
        <a:accent3>
          <a:srgbClr val="D7AAB9"/>
        </a:accent3>
        <a:accent4>
          <a:srgbClr val="DADADA"/>
        </a:accent4>
        <a:accent5>
          <a:srgbClr val="B8CAFF"/>
        </a:accent5>
        <a:accent6>
          <a:srgbClr val="E72DB9"/>
        </a:accent6>
        <a:hlink>
          <a:srgbClr val="00FFFF"/>
        </a:hlink>
        <a:folHlink>
          <a:srgbClr val="FF3399"/>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CC00CC"/>
        </a:dk2>
        <a:lt2>
          <a:srgbClr val="FFFFFF"/>
        </a:lt2>
        <a:accent1>
          <a:srgbClr val="3399FF"/>
        </a:accent1>
        <a:accent2>
          <a:srgbClr val="9900FF"/>
        </a:accent2>
        <a:accent3>
          <a:srgbClr val="FFFFFF"/>
        </a:accent3>
        <a:accent4>
          <a:srgbClr val="000000"/>
        </a:accent4>
        <a:accent5>
          <a:srgbClr val="ADCAFF"/>
        </a:accent5>
        <a:accent6>
          <a:srgbClr val="8A00E7"/>
        </a:accent6>
        <a:hlink>
          <a:srgbClr val="66FF33"/>
        </a:hlink>
        <a:folHlink>
          <a:srgbClr val="66CCFF"/>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F01068999.potx" id="{DE75AA21-0D55-47B9-875D-60B0972FAC57}" vid="{17B3D849-46FD-49D3-94D7-749E8190E27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1115</TotalTime>
  <Words>3402</Words>
  <Application>Microsoft Office PowerPoint</Application>
  <PresentationFormat>Widescreen</PresentationFormat>
  <Paragraphs>335</Paragraphs>
  <Slides>34</Slides>
  <Notes>2</Notes>
  <HiddenSlides>0</HiddenSlides>
  <MMClips>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34</vt:i4>
      </vt:variant>
    </vt:vector>
  </HeadingPairs>
  <TitlesOfParts>
    <vt:vector size="45" baseType="lpstr">
      <vt:lpstr>Arial</vt:lpstr>
      <vt:lpstr>Arial,Sans-Serif</vt:lpstr>
      <vt:lpstr>Calibri</vt:lpstr>
      <vt:lpstr>Calibri Light</vt:lpstr>
      <vt:lpstr>georgia</vt:lpstr>
      <vt:lpstr>Helvetica</vt:lpstr>
      <vt:lpstr>inherit</vt:lpstr>
      <vt:lpstr>Source Sans Pro Web</vt:lpstr>
      <vt:lpstr>Times New Roman</vt:lpstr>
      <vt:lpstr>Office Theme</vt:lpstr>
      <vt:lpstr>Cheers Theme - Slide Master</vt:lpstr>
      <vt:lpstr> SAM.gov  for Federal Assistance Applicants/Recipients  </vt:lpstr>
      <vt:lpstr> Requirements</vt:lpstr>
      <vt:lpstr> Possible Exemptions – Speak to your Grants Officer for More Details</vt:lpstr>
      <vt:lpstr>2022 Transition from DUNS  to UEI </vt:lpstr>
      <vt:lpstr>NCAGE No Longer Required!</vt:lpstr>
      <vt:lpstr>Steps &amp; Timeline for New Registrations (Foreign Organizations) </vt:lpstr>
      <vt:lpstr>Steps – tips for avoiding and addressing common hurdles </vt:lpstr>
      <vt:lpstr>Steps &amp; Timeline for New Registrations (Foreign Organizations) </vt:lpstr>
      <vt:lpstr>Steps &amp; Timeline for New Registrations (Foreign Organizations) </vt:lpstr>
      <vt:lpstr>Step 1: SAM.gov landing page </vt:lpstr>
      <vt:lpstr>Step 1: Login.gov Process</vt:lpstr>
      <vt:lpstr>Step 2: Login.gov Process</vt:lpstr>
      <vt:lpstr>PowerPoint Presentation</vt:lpstr>
      <vt:lpstr>Reviewing Entity Details</vt:lpstr>
      <vt:lpstr>Tips for Success and Troubleshooting – Step 3: Entity Validation</vt:lpstr>
      <vt:lpstr>Tips for Success and Troubleshooting – Step 3: Entity Validation</vt:lpstr>
      <vt:lpstr>PowerPoint Presentation</vt:lpstr>
      <vt:lpstr>PowerPoint Presentation</vt:lpstr>
      <vt:lpstr>PowerPoint Presentation</vt:lpstr>
      <vt:lpstr>Another way to check status</vt:lpstr>
      <vt:lpstr>List of status in SAM.gov</vt:lpstr>
      <vt:lpstr>Full search page: See next page for statuses</vt:lpstr>
      <vt:lpstr>Detailed when searching full status in SAM.gov</vt:lpstr>
      <vt:lpstr>I have tried it all, now what?!</vt:lpstr>
      <vt:lpstr> Renewals of Existing Sam.gov Registrations </vt:lpstr>
      <vt:lpstr> SAM.gov registration update / renewal </vt:lpstr>
      <vt:lpstr>Steps to renew / update in SAM.gov</vt:lpstr>
      <vt:lpstr>  Does getting a login.gov account impact an organization’s existing SAM.gov registration? </vt:lpstr>
      <vt:lpstr>SAM.gov/FSD Organization/ Entity Templates</vt:lpstr>
      <vt:lpstr>What about that notarized letter?(for establishing / changing entity administrators)</vt:lpstr>
      <vt:lpstr>How is the letter sent to SAM.gov?</vt:lpstr>
      <vt:lpstr> Keep in mind </vt:lpstr>
      <vt:lpstr>More about the Workspace</vt:lpstr>
      <vt:lpstr>Key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SAM.gov or SAMS</dc:title>
  <dc:creator>DeBusk, Jo</dc:creator>
  <cp:lastModifiedBy>Arroyo, Christine E</cp:lastModifiedBy>
  <cp:revision>50</cp:revision>
  <cp:lastPrinted>2022-07-21T17:15:26Z</cp:lastPrinted>
  <dcterms:created xsi:type="dcterms:W3CDTF">2021-05-03T16:54:40Z</dcterms:created>
  <dcterms:modified xsi:type="dcterms:W3CDTF">2022-12-15T20:59:09Z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65d9ee-429a-4d5f-97cc-cfb56e044a6e_Enabled">
    <vt:lpwstr>true</vt:lpwstr>
  </property>
  <property fmtid="{D5CDD505-2E9C-101B-9397-08002B2CF9AE}" pid="3" name="MSIP_Label_1665d9ee-429a-4d5f-97cc-cfb56e044a6e_SetDate">
    <vt:lpwstr>2022-07-18T20:53:08Z</vt:lpwstr>
  </property>
  <property fmtid="{D5CDD505-2E9C-101B-9397-08002B2CF9AE}" pid="4" name="MSIP_Label_1665d9ee-429a-4d5f-97cc-cfb56e044a6e_Method">
    <vt:lpwstr>Privileged</vt:lpwstr>
  </property>
  <property fmtid="{D5CDD505-2E9C-101B-9397-08002B2CF9AE}" pid="5" name="MSIP_Label_1665d9ee-429a-4d5f-97cc-cfb56e044a6e_Name">
    <vt:lpwstr>1665d9ee-429a-4d5f-97cc-cfb56e044a6e</vt:lpwstr>
  </property>
  <property fmtid="{D5CDD505-2E9C-101B-9397-08002B2CF9AE}" pid="6" name="MSIP_Label_1665d9ee-429a-4d5f-97cc-cfb56e044a6e_SiteId">
    <vt:lpwstr>66cf5074-5afe-48d1-a691-a12b2121f44b</vt:lpwstr>
  </property>
  <property fmtid="{D5CDD505-2E9C-101B-9397-08002B2CF9AE}" pid="7" name="MSIP_Label_1665d9ee-429a-4d5f-97cc-cfb56e044a6e_ActionId">
    <vt:lpwstr>beeb7f5a-264c-4beb-8c1e-586b2d3afcc2</vt:lpwstr>
  </property>
  <property fmtid="{D5CDD505-2E9C-101B-9397-08002B2CF9AE}" pid="8" name="MSIP_Label_1665d9ee-429a-4d5f-97cc-cfb56e044a6e_ContentBits">
    <vt:lpwstr>0</vt:lpwstr>
  </property>
</Properties>
</file>