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6"/>
  </p:notesMasterIdLst>
  <p:handoutMasterIdLst>
    <p:handoutMasterId r:id="rId7"/>
  </p:handoutMasterIdLst>
  <p:sldIdLst>
    <p:sldId id="280"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74" d="100"/>
          <a:sy n="74" d="100"/>
        </p:scale>
        <p:origin x="1550" y="62"/>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3/29/2021</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3/29/2021</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endCxn id="3" idx="0"/>
          </p:cNvCxnSpPr>
          <p:nvPr userDrawn="1"/>
        </p:nvCxnSpPr>
        <p:spPr>
          <a:xfrm flipH="1">
            <a:off x="4572000" y="841688"/>
            <a:ext cx="12825"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81000" y="3657600"/>
            <a:ext cx="8458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90050" y="893550"/>
            <a:ext cx="1981200" cy="276999"/>
          </a:xfrm>
          <a:prstGeom prst="rect">
            <a:avLst/>
          </a:prstGeom>
          <a:noFill/>
        </p:spPr>
        <p:txBody>
          <a:bodyPr wrap="square" rtlCol="0">
            <a:spAutoFit/>
          </a:bodyPr>
          <a:lstStyle/>
          <a:p>
            <a:pPr algn="ctr"/>
            <a:r>
              <a:rPr lang="en-US" sz="1200" b="1" dirty="0">
                <a:solidFill>
                  <a:prstClr val="black"/>
                </a:solidFill>
                <a:cs typeface="Tahoma" pitchFamily="34" charset="0"/>
              </a:rPr>
              <a:t>CONCEPT</a:t>
            </a:r>
          </a:p>
        </p:txBody>
      </p:sp>
      <p:sp>
        <p:nvSpPr>
          <p:cNvPr id="12" name="TextBox 11"/>
          <p:cNvSpPr txBox="1"/>
          <p:nvPr userDrawn="1"/>
        </p:nvSpPr>
        <p:spPr>
          <a:xfrm>
            <a:off x="932850" y="3657600"/>
            <a:ext cx="2895600" cy="276999"/>
          </a:xfrm>
          <a:prstGeom prst="rect">
            <a:avLst/>
          </a:prstGeom>
          <a:noFill/>
        </p:spPr>
        <p:txBody>
          <a:bodyPr wrap="square" rtlCol="0">
            <a:spAutoFit/>
          </a:bodyPr>
          <a:lstStyle/>
          <a:p>
            <a:pPr algn="ctr"/>
            <a:r>
              <a:rPr lang="en-US" sz="1200" b="1" dirty="0">
                <a:solidFill>
                  <a:prstClr val="black"/>
                </a:solidFill>
                <a:cs typeface="Tahoma" pitchFamily="34" charset="0"/>
              </a:rPr>
              <a:t>IMPACT</a:t>
            </a:r>
          </a:p>
        </p:txBody>
      </p:sp>
      <p:sp>
        <p:nvSpPr>
          <p:cNvPr id="14" name="TextBox 13"/>
          <p:cNvSpPr txBox="1"/>
          <p:nvPr userDrawn="1"/>
        </p:nvSpPr>
        <p:spPr>
          <a:xfrm>
            <a:off x="5087750" y="3676050"/>
            <a:ext cx="3295650" cy="276999"/>
          </a:xfrm>
          <a:prstGeom prst="rect">
            <a:avLst/>
          </a:prstGeom>
          <a:noFill/>
        </p:spPr>
        <p:txBody>
          <a:bodyPr wrap="square" rtlCol="0">
            <a:spAutoFit/>
          </a:bodyPr>
          <a:lstStyle/>
          <a:p>
            <a:pPr algn="ctr"/>
            <a:r>
              <a:rPr lang="en-US" sz="1200" b="1" dirty="0">
                <a:solidFill>
                  <a:prstClr val="black"/>
                </a:solidFill>
                <a:cs typeface="Tahoma" pitchFamily="34" charset="0"/>
              </a:rPr>
              <a:t>CONTEXT</a:t>
            </a:r>
          </a:p>
        </p:txBody>
      </p:sp>
      <p:sp>
        <p:nvSpPr>
          <p:cNvPr id="15" name="TextBox 13"/>
          <p:cNvSpPr txBox="1"/>
          <p:nvPr userDrawn="1"/>
        </p:nvSpPr>
        <p:spPr>
          <a:xfrm>
            <a:off x="4693641" y="933573"/>
            <a:ext cx="390926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prstClr val="black"/>
                </a:solidFill>
                <a:cs typeface="Tahoma" pitchFamily="34" charset="0"/>
              </a:rPr>
              <a:t>APPROACH</a:t>
            </a: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r>
              <a:rPr lang="en-US" dirty="0">
                <a:solidFill>
                  <a:prstClr val="black"/>
                </a:solidFill>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Concept</a:t>
            </a: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Prototype</a:t>
            </a: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Field Demonstration</a:t>
            </a: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Internal DARPA: Issues/challenges and a spend plan status. </a:t>
            </a: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a:solidFill>
                  <a:srgbClr val="000000"/>
                </a:solidFill>
                <a:ea typeface="MS PGothic"/>
                <a:cs typeface="MS PGothic"/>
              </a:rPr>
              <a:t>Formatting for both the internal DARPA and staffer quads: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a:t>
            </a:r>
            <a:r>
              <a:rPr lang="en-US" sz="1200" dirty="0">
                <a:solidFill>
                  <a:srgbClr val="000000"/>
                </a:solidFill>
                <a:ea typeface="MS PGothic"/>
                <a:cs typeface="MS PGothic"/>
              </a:rPr>
              <a:t>Tahoma</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Color: </a:t>
            </a:r>
            <a:r>
              <a:rPr lang="en-US" sz="1200" dirty="0">
                <a:solidFill>
                  <a:srgbClr val="000000"/>
                </a:solidFill>
                <a:ea typeface="MS PGothic"/>
                <a:cs typeface="MS PGothic"/>
              </a:rPr>
              <a:t>Font color = black</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Sizes: </a:t>
            </a:r>
            <a:r>
              <a:rPr lang="en-US" sz="1200" dirty="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a:solidFill>
                  <a:srgbClr val="000000"/>
                </a:solidFill>
                <a:ea typeface="MS PGothic"/>
                <a:cs typeface="MS PGothic"/>
              </a:rPr>
            </a:br>
            <a:r>
              <a:rPr lang="en-US" sz="1200" dirty="0">
                <a:solidFill>
                  <a:srgbClr val="000000"/>
                </a:solidFill>
                <a:ea typeface="MS PGothic"/>
                <a:cs typeface="MS PGothic"/>
              </a:rPr>
              <a:t>reading, should never be smaller than 9 pt.) </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style: </a:t>
            </a:r>
            <a:r>
              <a:rPr lang="en-US" sz="1200" dirty="0">
                <a:solidFill>
                  <a:srgbClr val="000000"/>
                </a:solidFill>
                <a:ea typeface="MS PGothic"/>
                <a:cs typeface="MS PGothic"/>
              </a:rPr>
              <a:t>Avoid the use of bold unless needed</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Bullets and sub-bullets: </a:t>
            </a:r>
            <a:r>
              <a:rPr lang="en-US" sz="1200" dirty="0">
                <a:solidFill>
                  <a:srgbClr val="000000"/>
                </a:solidFill>
                <a:ea typeface="MS PGothic"/>
                <a:cs typeface="MS PGothic"/>
              </a:rPr>
              <a:t>Solid dots</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Status Boxes: </a:t>
            </a:r>
            <a:r>
              <a:rPr lang="en-US" sz="1200" dirty="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endParaRPr lang="en-US" dirty="0"/>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7"/>
          <p:cNvSpPr txBox="1">
            <a:spLocks noGrp="1"/>
          </p:cNvSpPr>
          <p:nvPr>
            <p:ph type="ctrTitle"/>
          </p:nvPr>
        </p:nvSpPr>
        <p:spPr>
          <a:xfrm>
            <a:off x="406554" y="162570"/>
            <a:ext cx="5471732" cy="612648"/>
          </a:xfrm>
          <a:prstGeom prst="rect">
            <a:avLst/>
          </a:prstGeom>
        </p:spPr>
        <p:txBody>
          <a:bodyPr>
            <a:normAutofit fontScale="90000"/>
          </a:bodyPr>
          <a:lstStyle/>
          <a:p>
            <a:pPr lvl="0" fontAlgn="base">
              <a:spcAft>
                <a:spcPct val="0"/>
              </a:spcAft>
              <a:defRPr/>
            </a:pPr>
            <a:r>
              <a:rPr kumimoji="0" lang="en-US" sz="2400" b="0" i="0" u="none" strike="noStrike" kern="1200" cap="none" spc="0" normalizeH="0" noProof="0" dirty="0">
                <a:ln>
                  <a:noFill/>
                </a:ln>
                <a:solidFill>
                  <a:srgbClr val="FF0000"/>
                </a:solidFill>
                <a:effectLst/>
                <a:uLnTx/>
                <a:uFillTx/>
                <a:latin typeface="Tahoma" pitchFamily="34" charset="0"/>
                <a:ea typeface="ＭＳ Ｐゴシック" pitchFamily="-32" charset="-128"/>
                <a:cs typeface="ＭＳ Ｐゴシック" pitchFamily="-32" charset="-128"/>
              </a:rPr>
              <a:t>TA #: </a:t>
            </a:r>
            <a:r>
              <a:rPr kumimoji="0" lang="en-US" sz="2400" b="0" i="0" u="none" strike="noStrike" kern="1200" cap="none" spc="0" normalizeH="0" noProof="0" dirty="0">
                <a:ln>
                  <a:noFill/>
                </a:ln>
                <a:effectLst/>
                <a:uLnTx/>
                <a:uFillTx/>
                <a:latin typeface="Tahoma" pitchFamily="34" charset="0"/>
                <a:ea typeface="ＭＳ Ｐゴシック" pitchFamily="-32" charset="-128"/>
                <a:cs typeface="ＭＳ Ｐゴシック" pitchFamily="-32" charset="-128"/>
              </a:rPr>
              <a:t>Abstract </a:t>
            </a:r>
            <a:r>
              <a:rPr kumimoji="0" lang="en-US" sz="2400" b="0" i="0" u="none" strike="noStrike" kern="1200" cap="none" spc="0" normalizeH="0" baseline="0" noProof="0" dirty="0">
                <a:ln>
                  <a:noFill/>
                </a:ln>
                <a:effectLst/>
                <a:uLnTx/>
                <a:uFillTx/>
                <a:latin typeface="Tahoma" pitchFamily="34" charset="0"/>
                <a:ea typeface="ＭＳ Ｐゴシック" pitchFamily="-32" charset="-128"/>
                <a:cs typeface="ＭＳ Ｐゴシック" pitchFamily="-32" charset="-128"/>
              </a:rPr>
              <a:t>Title</a:t>
            </a:r>
            <a:br>
              <a:rPr lang="en-US" dirty="0">
                <a:ea typeface="ＭＳ Ｐゴシック" pitchFamily="-32" charset="-128"/>
                <a:cs typeface="ＭＳ Ｐゴシック" pitchFamily="-32" charset="-128"/>
              </a:rPr>
            </a:br>
            <a:r>
              <a:rPr lang="en-US" sz="1600" dirty="0">
                <a:ea typeface="ＭＳ Ｐゴシック" pitchFamily="-32" charset="-128"/>
                <a:cs typeface="ＭＳ Ｐゴシック" pitchFamily="-32" charset="-128"/>
              </a:rPr>
              <a:t>Organization Name(s); Technical POC Name(s)</a:t>
            </a:r>
            <a:endParaRPr kumimoji="0" lang="en-US" sz="1600" b="0" i="0" u="none" strike="noStrike" kern="1200" cap="none" spc="0" normalizeH="0" baseline="0" noProof="0" dirty="0">
              <a:ln>
                <a:noFill/>
              </a:ln>
              <a:effectLst/>
              <a:uLnTx/>
              <a:uFillTx/>
              <a:ea typeface="ＭＳ Ｐゴシック" pitchFamily="-32" charset="-128"/>
              <a:cs typeface="ＭＳ Ｐゴシック" pitchFamily="-32" charset="-128"/>
            </a:endParaRPr>
          </a:p>
        </p:txBody>
      </p:sp>
      <p:sp>
        <p:nvSpPr>
          <p:cNvPr id="12" name="Text Placeholder 17"/>
          <p:cNvSpPr txBox="1">
            <a:spLocks/>
          </p:cNvSpPr>
          <p:nvPr/>
        </p:nvSpPr>
        <p:spPr>
          <a:xfrm>
            <a:off x="500063" y="1195388"/>
            <a:ext cx="3889375" cy="2251075"/>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Provide graphic.</a:t>
            </a:r>
          </a:p>
        </p:txBody>
      </p:sp>
      <p:sp>
        <p:nvSpPr>
          <p:cNvPr id="13" name="Text Placeholder 19"/>
          <p:cNvSpPr txBox="1">
            <a:spLocks/>
          </p:cNvSpPr>
          <p:nvPr/>
        </p:nvSpPr>
        <p:spPr>
          <a:xfrm>
            <a:off x="490538" y="3953049"/>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Describe need and problem being addressed.</a:t>
            </a:r>
          </a:p>
          <a:p>
            <a:r>
              <a:rPr lang="en-US" dirty="0"/>
              <a:t>Describe goal.</a:t>
            </a:r>
          </a:p>
          <a:p>
            <a:pPr marL="285750" indent="-285750">
              <a:buFont typeface="Arial" pitchFamily="34" charset="0"/>
              <a:buChar char="•"/>
            </a:pPr>
            <a:endParaRPr lang="en-US" dirty="0">
              <a:solidFill>
                <a:prstClr val="black"/>
              </a:solidFill>
            </a:endParaRPr>
          </a:p>
          <a:p>
            <a:r>
              <a:rPr lang="en-US" dirty="0">
                <a:solidFill>
                  <a:prstClr val="black"/>
                </a:solidFill>
              </a:rPr>
              <a:t>	</a:t>
            </a:r>
          </a:p>
        </p:txBody>
      </p:sp>
      <p:sp>
        <p:nvSpPr>
          <p:cNvPr id="4" name="TextBox 3"/>
          <p:cNvSpPr txBox="1"/>
          <p:nvPr/>
        </p:nvSpPr>
        <p:spPr>
          <a:xfrm>
            <a:off x="4705525" y="1198373"/>
            <a:ext cx="4133675" cy="307777"/>
          </a:xfrm>
          <a:prstGeom prst="rect">
            <a:avLst/>
          </a:prstGeom>
          <a:noFill/>
        </p:spPr>
        <p:txBody>
          <a:bodyPr wrap="square" rtlCol="0">
            <a:spAutoFit/>
          </a:bodyPr>
          <a:lstStyle/>
          <a:p>
            <a:r>
              <a:rPr lang="en-US" sz="1400" dirty="0"/>
              <a:t>Describe new ideas.</a:t>
            </a:r>
          </a:p>
        </p:txBody>
      </p:sp>
      <p:sp>
        <p:nvSpPr>
          <p:cNvPr id="8" name="Text Placeholder 19"/>
          <p:cNvSpPr txBox="1">
            <a:spLocks/>
          </p:cNvSpPr>
          <p:nvPr/>
        </p:nvSpPr>
        <p:spPr>
          <a:xfrm>
            <a:off x="4705525" y="3973385"/>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Describe existing approaches/state of the art.</a:t>
            </a:r>
          </a:p>
          <a:p>
            <a:r>
              <a:rPr lang="en-US" dirty="0">
                <a:solidFill>
                  <a:prstClr val="black"/>
                </a:solidFill>
              </a:rPr>
              <a:t>	</a:t>
            </a:r>
          </a:p>
        </p:txBody>
      </p:sp>
      <p:sp>
        <p:nvSpPr>
          <p:cNvPr id="2" name="Footer Placeholder 1"/>
          <p:cNvSpPr>
            <a:spLocks noGrp="1"/>
          </p:cNvSpPr>
          <p:nvPr>
            <p:ph type="ftr" sz="quarter" idx="10"/>
          </p:nvPr>
        </p:nvSpPr>
        <p:spPr>
          <a:xfrm>
            <a:off x="6016337" y="248106"/>
            <a:ext cx="3062394" cy="307777"/>
          </a:xfrm>
        </p:spPr>
        <p:txBody>
          <a:bodyPr/>
          <a:lstStyle/>
          <a:p>
            <a:pPr>
              <a:defRPr/>
            </a:pPr>
            <a:r>
              <a:rPr lang="en-US" sz="1100" dirty="0">
                <a:solidFill>
                  <a:schemeClr val="tx1"/>
                </a:solidFill>
              </a:rPr>
              <a:t>HR001121S0026 Quantum Benchmarking BAA </a:t>
            </a:r>
          </a:p>
          <a:p>
            <a:pPr>
              <a:defRPr/>
            </a:pPr>
            <a:r>
              <a:rPr lang="en-US" sz="1100" dirty="0">
                <a:solidFill>
                  <a:schemeClr val="tx1"/>
                </a:solidFill>
              </a:rPr>
              <a:t>Abstract Summary Slide Template</a:t>
            </a:r>
          </a:p>
        </p:txBody>
      </p:sp>
      <p:sp>
        <p:nvSpPr>
          <p:cNvPr id="9" name="Footer Placeholder 1"/>
          <p:cNvSpPr txBox="1">
            <a:spLocks/>
          </p:cNvSpPr>
          <p:nvPr/>
        </p:nvSpPr>
        <p:spPr>
          <a:xfrm>
            <a:off x="1615441" y="6559550"/>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a:solidFill>
                  <a:prstClr val="black"/>
                </a:solidFill>
              </a:rPr>
              <a:t>Source Selection Information – see FAR 2.101 &amp; 3.104</a:t>
            </a:r>
          </a:p>
        </p:txBody>
      </p:sp>
    </p:spTree>
    <p:extLst>
      <p:ext uri="{BB962C8B-B14F-4D97-AF65-F5344CB8AC3E}">
        <p14:creationId xmlns:p14="http://schemas.microsoft.com/office/powerpoint/2010/main" val="3769729806"/>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AA0CB49E906AC4D959B0EB1EBF6435F" ma:contentTypeVersion="0" ma:contentTypeDescription="Create a new document." ma:contentTypeScope="" ma:versionID="5f2826b63f766039d248236837640ba3">
  <xsd:schema xmlns:xsd="http://www.w3.org/2001/XMLSchema" xmlns:xs="http://www.w3.org/2001/XMLSchema" xmlns:p="http://schemas.microsoft.com/office/2006/metadata/properties" targetNamespace="http://schemas.microsoft.com/office/2006/metadata/properties" ma:root="true" ma:fieldsID="8022916f55ab85163ee9a5069dec31d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39C2D5B-2878-4EF6-9AED-6DB70C7C68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E186013F-9D5B-46B3-A677-3DDDC10878A6}">
  <ds:schemaRefs>
    <ds:schemaRef ds:uri="http://schemas.microsoft.com/sharepoint/v3/contenttype/forms"/>
  </ds:schemaRefs>
</ds:datastoreItem>
</file>

<file path=customXml/itemProps3.xml><?xml version="1.0" encoding="utf-8"?>
<ds:datastoreItem xmlns:ds="http://schemas.openxmlformats.org/officeDocument/2006/customXml" ds:itemID="{8EF37E45-24B4-4784-B3DC-D2C520FDAAEE}">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blank</Template>
  <TotalTime>2259</TotalTime>
  <Words>62</Words>
  <Application>Microsoft Office PowerPoint</Application>
  <PresentationFormat>On-screen Show (4:3)</PresentationFormat>
  <Paragraphs>13</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MS PGothic</vt:lpstr>
      <vt:lpstr>MS PGothic</vt:lpstr>
      <vt:lpstr>Arial</vt:lpstr>
      <vt:lpstr>Tahoma</vt:lpstr>
      <vt:lpstr>Times New Roman</vt:lpstr>
      <vt:lpstr>1_blank</vt:lpstr>
      <vt:lpstr>TA #: Abstract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Gifford, Kelly E CTR (USA)</cp:lastModifiedBy>
  <cp:revision>88</cp:revision>
  <cp:lastPrinted>2011-09-22T20:00:03Z</cp:lastPrinted>
  <dcterms:created xsi:type="dcterms:W3CDTF">2012-01-24T15:16:44Z</dcterms:created>
  <dcterms:modified xsi:type="dcterms:W3CDTF">2021-03-29T13:29:33Z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0x010100CAA0CB49E906AC4D959B0EB1EBF6435F</vt:lpwstr>
  </property>
</Properties>
</file>