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5"/>
  </p:sldMasterIdLst>
  <p:notesMasterIdLst>
    <p:notesMasterId r:id="rId21"/>
  </p:notesMasterIdLst>
  <p:sldIdLst>
    <p:sldId id="267" r:id="rId6"/>
    <p:sldId id="268" r:id="rId7"/>
    <p:sldId id="280" r:id="rId8"/>
    <p:sldId id="281" r:id="rId9"/>
    <p:sldId id="261" r:id="rId10"/>
    <p:sldId id="279" r:id="rId11"/>
    <p:sldId id="271" r:id="rId12"/>
    <p:sldId id="273" r:id="rId13"/>
    <p:sldId id="274" r:id="rId14"/>
    <p:sldId id="275" r:id="rId15"/>
    <p:sldId id="276" r:id="rId16"/>
    <p:sldId id="277" r:id="rId17"/>
    <p:sldId id="278" r:id="rId18"/>
    <p:sldId id="264" r:id="rId19"/>
    <p:sldId id="265" r:id="rId20"/>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son, Ryan C (OCEO/SEC-OPS)" initials="RCJ" lastIdx="13" clrIdx="0">
    <p:extLst>
      <p:ext uri="{19B8F6BF-5375-455C-9EA6-DF929625EA0E}">
        <p15:presenceInfo xmlns:p15="http://schemas.microsoft.com/office/powerpoint/2012/main" userId="Johnson, Ryan C (OCEO/SEC-OP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6481" autoAdjust="0"/>
  </p:normalViewPr>
  <p:slideViewPr>
    <p:cSldViewPr>
      <p:cViewPr varScale="1">
        <p:scale>
          <a:sx n="81" d="100"/>
          <a:sy n="81" d="100"/>
        </p:scale>
        <p:origin x="120" y="264"/>
      </p:cViewPr>
      <p:guideLst>
        <p:guide orient="horz" pos="2880"/>
        <p:guide pos="2160"/>
      </p:guideLst>
    </p:cSldViewPr>
  </p:slideViewPr>
  <p:notesTextViewPr>
    <p:cViewPr>
      <p:scale>
        <a:sx n="3" d="2"/>
        <a:sy n="3" d="2"/>
      </p:scale>
      <p:origin x="0" y="0"/>
    </p:cViewPr>
  </p:notesTextViewPr>
  <p:sorterViewPr>
    <p:cViewPr varScale="1">
      <p:scale>
        <a:sx n="100" d="100"/>
        <a:sy n="100" d="100"/>
      </p:scale>
      <p:origin x="0" y="0"/>
    </p:cViewPr>
  </p:sorterViewPr>
  <p:notesViewPr>
    <p:cSldViewPr>
      <p:cViewPr varScale="1">
        <p:scale>
          <a:sx n="97" d="100"/>
          <a:sy n="97" d="100"/>
        </p:scale>
        <p:origin x="96" y="3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A4FD9B-4BFB-4845-9E93-0B39CE153446}"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US"/>
        </a:p>
      </dgm:t>
    </dgm:pt>
    <dgm:pt modelId="{9F8CB2CE-2B5F-4EC1-A3B9-A92B34549C2F}">
      <dgm:prSet phldrT="[Text]" custT="1"/>
      <dgm:spPr/>
      <dgm:t>
        <a:bodyPr/>
        <a:lstStyle/>
        <a:p>
          <a:r>
            <a:rPr lang="en-US" sz="1800" b="1" dirty="0" smtClean="0">
              <a:solidFill>
                <a:srgbClr val="FF0000"/>
              </a:solidFill>
            </a:rPr>
            <a:t>Taylor Wolf,</a:t>
          </a:r>
        </a:p>
        <a:p>
          <a:r>
            <a:rPr lang="en-US" sz="1800" b="1" dirty="0" smtClean="0">
              <a:solidFill>
                <a:srgbClr val="FF0000"/>
              </a:solidFill>
            </a:rPr>
            <a:t>AO </a:t>
          </a:r>
          <a:endParaRPr lang="en-US" sz="1800" b="1" dirty="0">
            <a:solidFill>
              <a:srgbClr val="FF0000"/>
            </a:solidFill>
          </a:endParaRPr>
        </a:p>
      </dgm:t>
    </dgm:pt>
    <dgm:pt modelId="{47AAAE32-7E6A-4099-A6E5-202E7ADEEEFE}" type="parTrans" cxnId="{54A6F4B7-865E-4D3F-AE91-A2AD2796AEC7}">
      <dgm:prSet/>
      <dgm:spPr/>
      <dgm:t>
        <a:bodyPr/>
        <a:lstStyle/>
        <a:p>
          <a:endParaRPr lang="en-US"/>
        </a:p>
      </dgm:t>
    </dgm:pt>
    <dgm:pt modelId="{76F962CA-F9BC-44C3-B6E3-41C19417DBF4}" type="sibTrans" cxnId="{54A6F4B7-865E-4D3F-AE91-A2AD2796AEC7}">
      <dgm:prSet/>
      <dgm:spPr/>
      <dgm:t>
        <a:bodyPr/>
        <a:lstStyle/>
        <a:p>
          <a:endParaRPr lang="en-US"/>
        </a:p>
      </dgm:t>
    </dgm:pt>
    <dgm:pt modelId="{AC8BFB66-9751-4C98-9712-B78ED9FF067A}">
      <dgm:prSet phldrT="[Text]"/>
      <dgm:spPr/>
      <dgm:t>
        <a:bodyPr/>
        <a:lstStyle/>
        <a:p>
          <a:r>
            <a:rPr lang="en-US" dirty="0" smtClean="0"/>
            <a:t>Nataliya Holl,</a:t>
          </a:r>
        </a:p>
        <a:p>
          <a:r>
            <a:rPr lang="en-US" dirty="0" smtClean="0"/>
            <a:t>AS</a:t>
          </a:r>
          <a:endParaRPr lang="en-US" dirty="0"/>
        </a:p>
      </dgm:t>
    </dgm:pt>
    <dgm:pt modelId="{37FC3177-9D5D-4B61-ABE5-B9204DB857A3}" type="parTrans" cxnId="{E40BA2F5-D6D7-44D5-A2FF-1373018A8FFF}">
      <dgm:prSet/>
      <dgm:spPr/>
      <dgm:t>
        <a:bodyPr/>
        <a:lstStyle/>
        <a:p>
          <a:endParaRPr lang="en-US"/>
        </a:p>
      </dgm:t>
    </dgm:pt>
    <dgm:pt modelId="{C188972C-7429-4792-B029-87BF26CF26D9}" type="sibTrans" cxnId="{E40BA2F5-D6D7-44D5-A2FF-1373018A8FFF}">
      <dgm:prSet/>
      <dgm:spPr/>
      <dgm:t>
        <a:bodyPr/>
        <a:lstStyle/>
        <a:p>
          <a:endParaRPr lang="en-US"/>
        </a:p>
      </dgm:t>
    </dgm:pt>
    <dgm:pt modelId="{2C89420F-5D6D-49AA-9099-7753316C5716}">
      <dgm:prSet phldrT="[Text]"/>
      <dgm:spPr/>
      <dgm:t>
        <a:bodyPr/>
        <a:lstStyle/>
        <a:p>
          <a:r>
            <a:rPr lang="en-US" b="1" dirty="0" smtClean="0">
              <a:solidFill>
                <a:srgbClr val="FF0000"/>
              </a:solidFill>
            </a:rPr>
            <a:t>Jacqueline Naranjo,</a:t>
          </a:r>
        </a:p>
        <a:p>
          <a:r>
            <a:rPr lang="en-US" b="1" dirty="0" smtClean="0">
              <a:solidFill>
                <a:srgbClr val="FF0000"/>
              </a:solidFill>
            </a:rPr>
            <a:t>AO</a:t>
          </a:r>
          <a:endParaRPr lang="en-US" b="1" dirty="0">
            <a:solidFill>
              <a:srgbClr val="FF0000"/>
            </a:solidFill>
          </a:endParaRPr>
        </a:p>
      </dgm:t>
    </dgm:pt>
    <dgm:pt modelId="{9BC20808-5F3D-4CD8-9CAF-8F19CE8273FD}" type="parTrans" cxnId="{5D724F3E-37B7-4F82-9CF7-A02BBD10F9EE}">
      <dgm:prSet/>
      <dgm:spPr/>
      <dgm:t>
        <a:bodyPr/>
        <a:lstStyle/>
        <a:p>
          <a:endParaRPr lang="en-US"/>
        </a:p>
      </dgm:t>
    </dgm:pt>
    <dgm:pt modelId="{F04A70B9-85FA-4A86-87A2-ED582E49CC83}" type="sibTrans" cxnId="{5D724F3E-37B7-4F82-9CF7-A02BBD10F9EE}">
      <dgm:prSet/>
      <dgm:spPr/>
      <dgm:t>
        <a:bodyPr/>
        <a:lstStyle/>
        <a:p>
          <a:endParaRPr lang="en-US"/>
        </a:p>
      </dgm:t>
    </dgm:pt>
    <dgm:pt modelId="{80774E3B-AE30-406C-A7F7-7A33BF24DCB4}">
      <dgm:prSet phldrT="[Text]" custLinFactNeighborX="-10802" custLinFactNeighborY="24980"/>
      <dgm:spPr/>
      <dgm:t>
        <a:bodyPr/>
        <a:lstStyle/>
        <a:p>
          <a:endParaRPr lang="en-US"/>
        </a:p>
      </dgm:t>
    </dgm:pt>
    <dgm:pt modelId="{6AE7D3A4-62E1-43E3-878D-6E6DA1CA72A1}" type="parTrans" cxnId="{56E3D83E-62FD-4CE9-8C91-D71B118015DB}">
      <dgm:prSet/>
      <dgm:spPr/>
      <dgm:t>
        <a:bodyPr/>
        <a:lstStyle/>
        <a:p>
          <a:endParaRPr lang="en-US"/>
        </a:p>
      </dgm:t>
    </dgm:pt>
    <dgm:pt modelId="{95385F4A-61E4-4220-B1A7-73A545E4A720}" type="sibTrans" cxnId="{56E3D83E-62FD-4CE9-8C91-D71B118015DB}">
      <dgm:prSet/>
      <dgm:spPr/>
      <dgm:t>
        <a:bodyPr/>
        <a:lstStyle/>
        <a:p>
          <a:endParaRPr lang="en-US"/>
        </a:p>
      </dgm:t>
    </dgm:pt>
    <dgm:pt modelId="{B2304DBE-CC6C-421E-8E7C-8B709662F465}" type="pres">
      <dgm:prSet presAssocID="{2AA4FD9B-4BFB-4845-9E93-0B39CE153446}" presName="composite" presStyleCnt="0">
        <dgm:presLayoutVars>
          <dgm:chMax val="3"/>
          <dgm:animLvl val="lvl"/>
          <dgm:resizeHandles val="exact"/>
        </dgm:presLayoutVars>
      </dgm:prSet>
      <dgm:spPr/>
      <dgm:t>
        <a:bodyPr/>
        <a:lstStyle/>
        <a:p>
          <a:endParaRPr lang="en-US"/>
        </a:p>
      </dgm:t>
    </dgm:pt>
    <dgm:pt modelId="{76ADEEED-02BB-4EEA-9CC1-8F7EEB7B649B}" type="pres">
      <dgm:prSet presAssocID="{9F8CB2CE-2B5F-4EC1-A3B9-A92B34549C2F}" presName="gear1" presStyleLbl="node1" presStyleIdx="0" presStyleCnt="3" custScaleX="78185" custScaleY="78108" custLinFactNeighborX="2893" custLinFactNeighborY="2996">
        <dgm:presLayoutVars>
          <dgm:chMax val="1"/>
          <dgm:bulletEnabled val="1"/>
        </dgm:presLayoutVars>
      </dgm:prSet>
      <dgm:spPr/>
      <dgm:t>
        <a:bodyPr/>
        <a:lstStyle/>
        <a:p>
          <a:endParaRPr lang="en-US"/>
        </a:p>
      </dgm:t>
    </dgm:pt>
    <dgm:pt modelId="{8178B723-AE9E-403B-9097-B2CAF2CD326E}" type="pres">
      <dgm:prSet presAssocID="{9F8CB2CE-2B5F-4EC1-A3B9-A92B34549C2F}" presName="gear1srcNode" presStyleLbl="node1" presStyleIdx="0" presStyleCnt="3"/>
      <dgm:spPr/>
      <dgm:t>
        <a:bodyPr/>
        <a:lstStyle/>
        <a:p>
          <a:endParaRPr lang="en-US"/>
        </a:p>
      </dgm:t>
    </dgm:pt>
    <dgm:pt modelId="{719EF784-E4B1-4AFF-9DAD-6813E54F3474}" type="pres">
      <dgm:prSet presAssocID="{9F8CB2CE-2B5F-4EC1-A3B9-A92B34549C2F}" presName="gear1dstNode" presStyleLbl="node1" presStyleIdx="0" presStyleCnt="3"/>
      <dgm:spPr/>
      <dgm:t>
        <a:bodyPr/>
        <a:lstStyle/>
        <a:p>
          <a:endParaRPr lang="en-US"/>
        </a:p>
      </dgm:t>
    </dgm:pt>
    <dgm:pt modelId="{5A2FD831-1982-41EE-9E95-1D1D54BC8CF0}" type="pres">
      <dgm:prSet presAssocID="{AC8BFB66-9751-4C98-9712-B78ED9FF067A}" presName="gear2" presStyleLbl="node1" presStyleIdx="1" presStyleCnt="3" custLinFactNeighborX="5401" custLinFactNeighborY="15528">
        <dgm:presLayoutVars>
          <dgm:chMax val="1"/>
          <dgm:bulletEnabled val="1"/>
        </dgm:presLayoutVars>
      </dgm:prSet>
      <dgm:spPr/>
      <dgm:t>
        <a:bodyPr/>
        <a:lstStyle/>
        <a:p>
          <a:endParaRPr lang="en-US"/>
        </a:p>
      </dgm:t>
    </dgm:pt>
    <dgm:pt modelId="{106D3388-11C8-45AC-93D8-06261A606415}" type="pres">
      <dgm:prSet presAssocID="{AC8BFB66-9751-4C98-9712-B78ED9FF067A}" presName="gear2srcNode" presStyleLbl="node1" presStyleIdx="1" presStyleCnt="3"/>
      <dgm:spPr/>
      <dgm:t>
        <a:bodyPr/>
        <a:lstStyle/>
        <a:p>
          <a:endParaRPr lang="en-US"/>
        </a:p>
      </dgm:t>
    </dgm:pt>
    <dgm:pt modelId="{7BAA1503-5D3C-4C72-B9BB-8EAD16CC95E2}" type="pres">
      <dgm:prSet presAssocID="{AC8BFB66-9751-4C98-9712-B78ED9FF067A}" presName="gear2dstNode" presStyleLbl="node1" presStyleIdx="1" presStyleCnt="3"/>
      <dgm:spPr/>
      <dgm:t>
        <a:bodyPr/>
        <a:lstStyle/>
        <a:p>
          <a:endParaRPr lang="en-US"/>
        </a:p>
      </dgm:t>
    </dgm:pt>
    <dgm:pt modelId="{9EFE2A17-29D3-453E-8D4C-F4A618947597}" type="pres">
      <dgm:prSet presAssocID="{2C89420F-5D6D-49AA-9099-7753316C5716}" presName="gear3" presStyleLbl="node1" presStyleIdx="2" presStyleCnt="3" custScaleX="133252" custScaleY="131826" custLinFactNeighborX="14065" custLinFactNeighborY="-8313"/>
      <dgm:spPr/>
      <dgm:t>
        <a:bodyPr/>
        <a:lstStyle/>
        <a:p>
          <a:endParaRPr lang="en-US"/>
        </a:p>
      </dgm:t>
    </dgm:pt>
    <dgm:pt modelId="{DFFE3A6F-1A98-40FB-8B85-D5713210B4FC}" type="pres">
      <dgm:prSet presAssocID="{2C89420F-5D6D-49AA-9099-7753316C5716}" presName="gear3tx" presStyleLbl="node1" presStyleIdx="2" presStyleCnt="3">
        <dgm:presLayoutVars>
          <dgm:chMax val="1"/>
          <dgm:bulletEnabled val="1"/>
        </dgm:presLayoutVars>
      </dgm:prSet>
      <dgm:spPr/>
      <dgm:t>
        <a:bodyPr/>
        <a:lstStyle/>
        <a:p>
          <a:endParaRPr lang="en-US"/>
        </a:p>
      </dgm:t>
    </dgm:pt>
    <dgm:pt modelId="{941D5505-D320-4972-AA6A-8064A8082392}" type="pres">
      <dgm:prSet presAssocID="{2C89420F-5D6D-49AA-9099-7753316C5716}" presName="gear3srcNode" presStyleLbl="node1" presStyleIdx="2" presStyleCnt="3"/>
      <dgm:spPr/>
      <dgm:t>
        <a:bodyPr/>
        <a:lstStyle/>
        <a:p>
          <a:endParaRPr lang="en-US"/>
        </a:p>
      </dgm:t>
    </dgm:pt>
    <dgm:pt modelId="{2DD3CE4B-0B93-4267-A2CF-22D1C9E59A98}" type="pres">
      <dgm:prSet presAssocID="{2C89420F-5D6D-49AA-9099-7753316C5716}" presName="gear3dstNode" presStyleLbl="node1" presStyleIdx="2" presStyleCnt="3"/>
      <dgm:spPr/>
      <dgm:t>
        <a:bodyPr/>
        <a:lstStyle/>
        <a:p>
          <a:endParaRPr lang="en-US"/>
        </a:p>
      </dgm:t>
    </dgm:pt>
    <dgm:pt modelId="{895E8B8E-EBF4-4075-9D52-7D80D2EDAC01}" type="pres">
      <dgm:prSet presAssocID="{76F962CA-F9BC-44C3-B6E3-41C19417DBF4}" presName="connector1" presStyleLbl="sibTrans2D1" presStyleIdx="0" presStyleCnt="3"/>
      <dgm:spPr/>
      <dgm:t>
        <a:bodyPr/>
        <a:lstStyle/>
        <a:p>
          <a:endParaRPr lang="en-US"/>
        </a:p>
      </dgm:t>
    </dgm:pt>
    <dgm:pt modelId="{39F8877B-3084-4094-BA56-DF9DF6D99DC3}" type="pres">
      <dgm:prSet presAssocID="{C188972C-7429-4792-B029-87BF26CF26D9}" presName="connector2" presStyleLbl="sibTrans2D1" presStyleIdx="1" presStyleCnt="3"/>
      <dgm:spPr/>
      <dgm:t>
        <a:bodyPr/>
        <a:lstStyle/>
        <a:p>
          <a:endParaRPr lang="en-US"/>
        </a:p>
      </dgm:t>
    </dgm:pt>
    <dgm:pt modelId="{07A66044-2419-42E6-B658-0478C98988E1}" type="pres">
      <dgm:prSet presAssocID="{F04A70B9-85FA-4A86-87A2-ED582E49CC83}" presName="connector3" presStyleLbl="sibTrans2D1" presStyleIdx="2" presStyleCnt="3"/>
      <dgm:spPr/>
      <dgm:t>
        <a:bodyPr/>
        <a:lstStyle/>
        <a:p>
          <a:endParaRPr lang="en-US"/>
        </a:p>
      </dgm:t>
    </dgm:pt>
  </dgm:ptLst>
  <dgm:cxnLst>
    <dgm:cxn modelId="{02D280FA-63B4-40CD-B92D-84AC632341FB}" type="presOf" srcId="{2C89420F-5D6D-49AA-9099-7753316C5716}" destId="{9EFE2A17-29D3-453E-8D4C-F4A618947597}" srcOrd="0" destOrd="0" presId="urn:microsoft.com/office/officeart/2005/8/layout/gear1"/>
    <dgm:cxn modelId="{5D724F3E-37B7-4F82-9CF7-A02BBD10F9EE}" srcId="{2AA4FD9B-4BFB-4845-9E93-0B39CE153446}" destId="{2C89420F-5D6D-49AA-9099-7753316C5716}" srcOrd="2" destOrd="0" parTransId="{9BC20808-5F3D-4CD8-9CAF-8F19CE8273FD}" sibTransId="{F04A70B9-85FA-4A86-87A2-ED582E49CC83}"/>
    <dgm:cxn modelId="{D7BB59FB-1DE8-454B-A1C2-27BADE089110}" type="presOf" srcId="{9F8CB2CE-2B5F-4EC1-A3B9-A92B34549C2F}" destId="{76ADEEED-02BB-4EEA-9CC1-8F7EEB7B649B}" srcOrd="0" destOrd="0" presId="urn:microsoft.com/office/officeart/2005/8/layout/gear1"/>
    <dgm:cxn modelId="{8E3BF9C6-831F-4981-8A5A-CE9148B1F837}" type="presOf" srcId="{F04A70B9-85FA-4A86-87A2-ED582E49CC83}" destId="{07A66044-2419-42E6-B658-0478C98988E1}" srcOrd="0" destOrd="0" presId="urn:microsoft.com/office/officeart/2005/8/layout/gear1"/>
    <dgm:cxn modelId="{061A7B17-7214-436C-8183-27B69F094377}" type="presOf" srcId="{2C89420F-5D6D-49AA-9099-7753316C5716}" destId="{2DD3CE4B-0B93-4267-A2CF-22D1C9E59A98}" srcOrd="3" destOrd="0" presId="urn:microsoft.com/office/officeart/2005/8/layout/gear1"/>
    <dgm:cxn modelId="{0EEA672E-AB8A-4543-BA23-1551CFCC5FBC}" type="presOf" srcId="{AC8BFB66-9751-4C98-9712-B78ED9FF067A}" destId="{106D3388-11C8-45AC-93D8-06261A606415}" srcOrd="1" destOrd="0" presId="urn:microsoft.com/office/officeart/2005/8/layout/gear1"/>
    <dgm:cxn modelId="{C7008068-B564-4051-8999-3379CD05FA25}" type="presOf" srcId="{9F8CB2CE-2B5F-4EC1-A3B9-A92B34549C2F}" destId="{719EF784-E4B1-4AFF-9DAD-6813E54F3474}" srcOrd="2" destOrd="0" presId="urn:microsoft.com/office/officeart/2005/8/layout/gear1"/>
    <dgm:cxn modelId="{56E3D83E-62FD-4CE9-8C91-D71B118015DB}" srcId="{2AA4FD9B-4BFB-4845-9E93-0B39CE153446}" destId="{80774E3B-AE30-406C-A7F7-7A33BF24DCB4}" srcOrd="3" destOrd="0" parTransId="{6AE7D3A4-62E1-43E3-878D-6E6DA1CA72A1}" sibTransId="{95385F4A-61E4-4220-B1A7-73A545E4A720}"/>
    <dgm:cxn modelId="{9164588D-E2B5-4ADA-9EDB-4F5F3A0FD747}" type="presOf" srcId="{76F962CA-F9BC-44C3-B6E3-41C19417DBF4}" destId="{895E8B8E-EBF4-4075-9D52-7D80D2EDAC01}" srcOrd="0" destOrd="0" presId="urn:microsoft.com/office/officeart/2005/8/layout/gear1"/>
    <dgm:cxn modelId="{C356167F-0A45-4E74-80CB-00B4ADD408B5}" type="presOf" srcId="{2AA4FD9B-4BFB-4845-9E93-0B39CE153446}" destId="{B2304DBE-CC6C-421E-8E7C-8B709662F465}" srcOrd="0" destOrd="0" presId="urn:microsoft.com/office/officeart/2005/8/layout/gear1"/>
    <dgm:cxn modelId="{832B3D52-61A3-48E4-B7CC-451FB3F2D8CD}" type="presOf" srcId="{9F8CB2CE-2B5F-4EC1-A3B9-A92B34549C2F}" destId="{8178B723-AE9E-403B-9097-B2CAF2CD326E}" srcOrd="1" destOrd="0" presId="urn:microsoft.com/office/officeart/2005/8/layout/gear1"/>
    <dgm:cxn modelId="{54A6F4B7-865E-4D3F-AE91-A2AD2796AEC7}" srcId="{2AA4FD9B-4BFB-4845-9E93-0B39CE153446}" destId="{9F8CB2CE-2B5F-4EC1-A3B9-A92B34549C2F}" srcOrd="0" destOrd="0" parTransId="{47AAAE32-7E6A-4099-A6E5-202E7ADEEEFE}" sibTransId="{76F962CA-F9BC-44C3-B6E3-41C19417DBF4}"/>
    <dgm:cxn modelId="{A1845CF4-416F-4FCF-B3CD-A272F480E72B}" type="presOf" srcId="{2C89420F-5D6D-49AA-9099-7753316C5716}" destId="{DFFE3A6F-1A98-40FB-8B85-D5713210B4FC}" srcOrd="1" destOrd="0" presId="urn:microsoft.com/office/officeart/2005/8/layout/gear1"/>
    <dgm:cxn modelId="{E40BA2F5-D6D7-44D5-A2FF-1373018A8FFF}" srcId="{2AA4FD9B-4BFB-4845-9E93-0B39CE153446}" destId="{AC8BFB66-9751-4C98-9712-B78ED9FF067A}" srcOrd="1" destOrd="0" parTransId="{37FC3177-9D5D-4B61-ABE5-B9204DB857A3}" sibTransId="{C188972C-7429-4792-B029-87BF26CF26D9}"/>
    <dgm:cxn modelId="{65FD89BD-0D4E-424E-B3E2-9B53C13EF5D6}" type="presOf" srcId="{C188972C-7429-4792-B029-87BF26CF26D9}" destId="{39F8877B-3084-4094-BA56-DF9DF6D99DC3}" srcOrd="0" destOrd="0" presId="urn:microsoft.com/office/officeart/2005/8/layout/gear1"/>
    <dgm:cxn modelId="{65803CC3-8474-418D-97FC-064337ACAAF4}" type="presOf" srcId="{AC8BFB66-9751-4C98-9712-B78ED9FF067A}" destId="{7BAA1503-5D3C-4C72-B9BB-8EAD16CC95E2}" srcOrd="2" destOrd="0" presId="urn:microsoft.com/office/officeart/2005/8/layout/gear1"/>
    <dgm:cxn modelId="{BE126A97-FE58-4556-A06A-B3CE02A5323D}" type="presOf" srcId="{AC8BFB66-9751-4C98-9712-B78ED9FF067A}" destId="{5A2FD831-1982-41EE-9E95-1D1D54BC8CF0}" srcOrd="0" destOrd="0" presId="urn:microsoft.com/office/officeart/2005/8/layout/gear1"/>
    <dgm:cxn modelId="{26A7BC60-CB5D-4005-9258-1588C967F382}" type="presOf" srcId="{2C89420F-5D6D-49AA-9099-7753316C5716}" destId="{941D5505-D320-4972-AA6A-8064A8082392}" srcOrd="2" destOrd="0" presId="urn:microsoft.com/office/officeart/2005/8/layout/gear1"/>
    <dgm:cxn modelId="{4A6F23DD-63D8-4D90-965E-D3597FFC9217}" type="presParOf" srcId="{B2304DBE-CC6C-421E-8E7C-8B709662F465}" destId="{76ADEEED-02BB-4EEA-9CC1-8F7EEB7B649B}" srcOrd="0" destOrd="0" presId="urn:microsoft.com/office/officeart/2005/8/layout/gear1"/>
    <dgm:cxn modelId="{DEB2027E-0C85-4276-A74E-BBF145D6EA8E}" type="presParOf" srcId="{B2304DBE-CC6C-421E-8E7C-8B709662F465}" destId="{8178B723-AE9E-403B-9097-B2CAF2CD326E}" srcOrd="1" destOrd="0" presId="urn:microsoft.com/office/officeart/2005/8/layout/gear1"/>
    <dgm:cxn modelId="{4CCB61D7-15E1-4795-91A6-5613FD58A364}" type="presParOf" srcId="{B2304DBE-CC6C-421E-8E7C-8B709662F465}" destId="{719EF784-E4B1-4AFF-9DAD-6813E54F3474}" srcOrd="2" destOrd="0" presId="urn:microsoft.com/office/officeart/2005/8/layout/gear1"/>
    <dgm:cxn modelId="{42A3CE16-E9CB-409A-B993-33A497306E85}" type="presParOf" srcId="{B2304DBE-CC6C-421E-8E7C-8B709662F465}" destId="{5A2FD831-1982-41EE-9E95-1D1D54BC8CF0}" srcOrd="3" destOrd="0" presId="urn:microsoft.com/office/officeart/2005/8/layout/gear1"/>
    <dgm:cxn modelId="{9BD3A56B-924D-4C03-AAE9-0029584C505C}" type="presParOf" srcId="{B2304DBE-CC6C-421E-8E7C-8B709662F465}" destId="{106D3388-11C8-45AC-93D8-06261A606415}" srcOrd="4" destOrd="0" presId="urn:microsoft.com/office/officeart/2005/8/layout/gear1"/>
    <dgm:cxn modelId="{345D8EF6-407E-41B7-A296-2BC61338EC2A}" type="presParOf" srcId="{B2304DBE-CC6C-421E-8E7C-8B709662F465}" destId="{7BAA1503-5D3C-4C72-B9BB-8EAD16CC95E2}" srcOrd="5" destOrd="0" presId="urn:microsoft.com/office/officeart/2005/8/layout/gear1"/>
    <dgm:cxn modelId="{DABCD80C-C6CF-4989-A94B-B1674F13A3E0}" type="presParOf" srcId="{B2304DBE-CC6C-421E-8E7C-8B709662F465}" destId="{9EFE2A17-29D3-453E-8D4C-F4A618947597}" srcOrd="6" destOrd="0" presId="urn:microsoft.com/office/officeart/2005/8/layout/gear1"/>
    <dgm:cxn modelId="{FC6A96ED-B382-48AF-BCD9-3BCD20B98E14}" type="presParOf" srcId="{B2304DBE-CC6C-421E-8E7C-8B709662F465}" destId="{DFFE3A6F-1A98-40FB-8B85-D5713210B4FC}" srcOrd="7" destOrd="0" presId="urn:microsoft.com/office/officeart/2005/8/layout/gear1"/>
    <dgm:cxn modelId="{A781441F-8709-447A-90F5-C9028FC568E6}" type="presParOf" srcId="{B2304DBE-CC6C-421E-8E7C-8B709662F465}" destId="{941D5505-D320-4972-AA6A-8064A8082392}" srcOrd="8" destOrd="0" presId="urn:microsoft.com/office/officeart/2005/8/layout/gear1"/>
    <dgm:cxn modelId="{438B2B05-56F6-491F-B818-6C817823974A}" type="presParOf" srcId="{B2304DBE-CC6C-421E-8E7C-8B709662F465}" destId="{2DD3CE4B-0B93-4267-A2CF-22D1C9E59A98}" srcOrd="9" destOrd="0" presId="urn:microsoft.com/office/officeart/2005/8/layout/gear1"/>
    <dgm:cxn modelId="{69256869-0495-4639-93E3-B4C8EDE6BF90}" type="presParOf" srcId="{B2304DBE-CC6C-421E-8E7C-8B709662F465}" destId="{895E8B8E-EBF4-4075-9D52-7D80D2EDAC01}" srcOrd="10" destOrd="0" presId="urn:microsoft.com/office/officeart/2005/8/layout/gear1"/>
    <dgm:cxn modelId="{9319796E-E51A-4D92-AF6B-76F7174BA731}" type="presParOf" srcId="{B2304DBE-CC6C-421E-8E7C-8B709662F465}" destId="{39F8877B-3084-4094-BA56-DF9DF6D99DC3}" srcOrd="11" destOrd="0" presId="urn:microsoft.com/office/officeart/2005/8/layout/gear1"/>
    <dgm:cxn modelId="{D79AFE59-5631-4705-BC5A-633D575953E3}" type="presParOf" srcId="{B2304DBE-CC6C-421E-8E7C-8B709662F465}" destId="{07A66044-2419-42E6-B658-0478C98988E1}"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DEEED-02BB-4EEA-9CC1-8F7EEB7B649B}">
      <dsp:nvSpPr>
        <dsp:cNvPr id="0" name=""/>
        <dsp:cNvSpPr/>
      </dsp:nvSpPr>
      <dsp:spPr>
        <a:xfrm>
          <a:off x="3684941" y="2720307"/>
          <a:ext cx="2050784" cy="2048765"/>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0000"/>
              </a:solidFill>
            </a:rPr>
            <a:t>Taylor Wolf,</a:t>
          </a:r>
        </a:p>
        <a:p>
          <a:pPr lvl="0" algn="ctr" defTabSz="800100">
            <a:lnSpc>
              <a:spcPct val="90000"/>
            </a:lnSpc>
            <a:spcBef>
              <a:spcPct val="0"/>
            </a:spcBef>
            <a:spcAft>
              <a:spcPct val="35000"/>
            </a:spcAft>
          </a:pPr>
          <a:r>
            <a:rPr lang="en-US" sz="1800" b="1" kern="1200" dirty="0" smtClean="0">
              <a:solidFill>
                <a:srgbClr val="FF0000"/>
              </a:solidFill>
            </a:rPr>
            <a:t>AO </a:t>
          </a:r>
          <a:endParaRPr lang="en-US" sz="1800" b="1" kern="1200" dirty="0">
            <a:solidFill>
              <a:srgbClr val="FF0000"/>
            </a:solidFill>
          </a:endParaRPr>
        </a:p>
      </dsp:txBody>
      <dsp:txXfrm>
        <a:off x="4097089" y="3200220"/>
        <a:ext cx="1226488" cy="1053108"/>
      </dsp:txXfrm>
    </dsp:sp>
    <dsp:sp modelId="{5A2FD831-1982-41EE-9E95-1D1D54BC8CF0}">
      <dsp:nvSpPr>
        <dsp:cNvPr id="0" name=""/>
        <dsp:cNvSpPr/>
      </dsp:nvSpPr>
      <dsp:spPr>
        <a:xfrm>
          <a:off x="1899883" y="2105683"/>
          <a:ext cx="1907629" cy="190762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Nataliya Holl,</a:t>
          </a:r>
        </a:p>
        <a:p>
          <a:pPr lvl="0" algn="ctr" defTabSz="800100">
            <a:lnSpc>
              <a:spcPct val="90000"/>
            </a:lnSpc>
            <a:spcBef>
              <a:spcPct val="0"/>
            </a:spcBef>
            <a:spcAft>
              <a:spcPct val="35000"/>
            </a:spcAft>
          </a:pPr>
          <a:r>
            <a:rPr lang="en-US" sz="1800" kern="1200" dirty="0" smtClean="0"/>
            <a:t>AS</a:t>
          </a:r>
          <a:endParaRPr lang="en-US" sz="1800" kern="1200" dirty="0"/>
        </a:p>
      </dsp:txBody>
      <dsp:txXfrm>
        <a:off x="2380134" y="2588837"/>
        <a:ext cx="947127" cy="941321"/>
      </dsp:txXfrm>
    </dsp:sp>
    <dsp:sp modelId="{9EFE2A17-29D3-453E-8D4C-F4A618947597}">
      <dsp:nvSpPr>
        <dsp:cNvPr id="0" name=""/>
        <dsp:cNvSpPr/>
      </dsp:nvSpPr>
      <dsp:spPr>
        <a:xfrm rot="20700000">
          <a:off x="2871657" y="200847"/>
          <a:ext cx="2500351" cy="245418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0000"/>
              </a:solidFill>
            </a:rPr>
            <a:t>Jacqueline Naranjo,</a:t>
          </a:r>
        </a:p>
        <a:p>
          <a:pPr lvl="0" algn="ctr" defTabSz="800100">
            <a:lnSpc>
              <a:spcPct val="90000"/>
            </a:lnSpc>
            <a:spcBef>
              <a:spcPct val="0"/>
            </a:spcBef>
            <a:spcAft>
              <a:spcPct val="35000"/>
            </a:spcAft>
          </a:pPr>
          <a:r>
            <a:rPr lang="en-US" sz="1800" b="1" kern="1200" dirty="0" smtClean="0">
              <a:solidFill>
                <a:srgbClr val="FF0000"/>
              </a:solidFill>
            </a:rPr>
            <a:t>AO</a:t>
          </a:r>
          <a:endParaRPr lang="en-US" sz="1800" b="1" kern="1200" dirty="0">
            <a:solidFill>
              <a:srgbClr val="FF0000"/>
            </a:solidFill>
          </a:endParaRPr>
        </a:p>
      </dsp:txBody>
      <dsp:txXfrm rot="-20700000">
        <a:off x="3422795" y="736384"/>
        <a:ext cx="1398074" cy="1383113"/>
      </dsp:txXfrm>
    </dsp:sp>
    <dsp:sp modelId="{895E8B8E-EBF4-4075-9D52-7D80D2EDAC01}">
      <dsp:nvSpPr>
        <dsp:cNvPr id="0" name=""/>
        <dsp:cNvSpPr/>
      </dsp:nvSpPr>
      <dsp:spPr>
        <a:xfrm>
          <a:off x="3127624" y="2030015"/>
          <a:ext cx="3357427" cy="3357427"/>
        </a:xfrm>
        <a:prstGeom prst="circularArrow">
          <a:avLst>
            <a:gd name="adj1" fmla="val 4688"/>
            <a:gd name="adj2" fmla="val 299029"/>
            <a:gd name="adj3" fmla="val 2528370"/>
            <a:gd name="adj4" fmla="val 1583523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F8877B-3084-4094-BA56-DF9DF6D99DC3}">
      <dsp:nvSpPr>
        <dsp:cNvPr id="0" name=""/>
        <dsp:cNvSpPr/>
      </dsp:nvSpPr>
      <dsp:spPr>
        <a:xfrm>
          <a:off x="1459015" y="1384913"/>
          <a:ext cx="2439380" cy="243938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A66044-2419-42E6-B658-0478C98988E1}">
      <dsp:nvSpPr>
        <dsp:cNvPr id="0" name=""/>
        <dsp:cNvSpPr/>
      </dsp:nvSpPr>
      <dsp:spPr>
        <a:xfrm>
          <a:off x="2432980" y="81530"/>
          <a:ext cx="2630143" cy="263014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0978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53796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solidFill>
                  <a:srgbClr val="FFFFFF"/>
                </a:solidFill>
                <a:latin typeface="Times New Roman" panose="02020603050405020304" pitchFamily="18" charset="0"/>
                <a:cs typeface="Times New Roman" panose="02020603050405020304" pitchFamily="18" charset="0"/>
              </a:rPr>
              <a:t>What is MCC? </a:t>
            </a: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solidFill>
                <a:srgbClr val="FFFFFF"/>
              </a:solidFill>
              <a:latin typeface="Times New Roman" panose="02020603050405020304" pitchFamily="18" charset="0"/>
              <a:cs typeface="Times New Roman" panose="02020603050405020304" pitchFamily="18" charset="0"/>
            </a:endParaRP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solidFill>
                  <a:srgbClr val="FFFFFF"/>
                </a:solidFill>
                <a:latin typeface="Times New Roman" panose="02020603050405020304" pitchFamily="18" charset="0"/>
                <a:cs typeface="Times New Roman" panose="02020603050405020304" pitchFamily="18" charset="0"/>
              </a:rPr>
              <a:t>MCC is an innovative foreign aid agency leading the U.S. fight against global poverty. </a:t>
            </a: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solidFill>
                <a:srgbClr val="FFFFFF"/>
              </a:solidFill>
              <a:latin typeface="Times New Roman" panose="02020603050405020304" pitchFamily="18" charset="0"/>
              <a:cs typeface="Times New Roman" panose="02020603050405020304" pitchFamily="18" charset="0"/>
            </a:endParaRP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solidFill>
                  <a:srgbClr val="FFFFFF"/>
                </a:solidFill>
                <a:latin typeface="Times New Roman" panose="02020603050405020304" pitchFamily="18" charset="0"/>
                <a:cs typeface="Times New Roman" panose="02020603050405020304" pitchFamily="18" charset="0"/>
              </a:rPr>
              <a:t>We are a grant provider to countries committed to good governance, economic freedom and investment in their citizens.</a:t>
            </a:r>
          </a:p>
          <a:p>
            <a:pPr>
              <a:spcBef>
                <a:spcPts val="450"/>
              </a:spcBef>
              <a:buClr>
                <a:srgbClr val="FFFFFF"/>
              </a:buClr>
              <a:buFont typeface="Times New Roman" panose="02020603050405020304" pitchFamily="18"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solidFill>
                <a:srgbClr val="FFFFFF"/>
              </a:solidFill>
              <a:latin typeface="Times New Roman" panose="02020603050405020304" pitchFamily="18" charset="0"/>
              <a:cs typeface="Times New Roman" panose="02020603050405020304" pitchFamily="18" charset="0"/>
            </a:endParaRP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solidFill>
                  <a:srgbClr val="FFFFFF"/>
                </a:solidFill>
                <a:latin typeface="Times New Roman" panose="02020603050405020304" pitchFamily="18" charset="0"/>
                <a:cs typeface="Times New Roman" panose="02020603050405020304" pitchFamily="18" charset="0"/>
              </a:rPr>
              <a:t>MCC was created by the U.S. Congress in 2004 with strong bipartisan support. Our funding is appropriated by Congress for each fiscal year.</a:t>
            </a: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solidFill>
                <a:srgbClr val="FFFFFF"/>
              </a:solidFill>
              <a:latin typeface="Times New Roman" panose="02020603050405020304" pitchFamily="18" charset="0"/>
              <a:cs typeface="Times New Roman" panose="02020603050405020304" pitchFamily="18" charset="0"/>
            </a:endParaRP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solidFill>
                  <a:srgbClr val="FFFFFF"/>
                </a:solidFill>
                <a:latin typeface="Times New Roman" panose="02020603050405020304" pitchFamily="18" charset="0"/>
                <a:cs typeface="Times New Roman" panose="02020603050405020304" pitchFamily="18" charset="0"/>
              </a:rPr>
              <a:t>We were created to be a new, different approach to foreign assistance, taking best practices from every existing agency and applying those to MCC’s model. </a:t>
            </a:r>
          </a:p>
          <a:p>
            <a:pPr>
              <a:spcBef>
                <a:spcPts val="450"/>
              </a:spcBef>
              <a:buClr>
                <a:srgbClr val="FFFFFF"/>
              </a:buClr>
              <a:buFont typeface="Times New Roman" panose="02020603050405020304" pitchFamily="18"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solidFill>
                  <a:srgbClr val="FFFFFF"/>
                </a:solidFill>
                <a:latin typeface="Times New Roman" panose="02020603050405020304" pitchFamily="18" charset="0"/>
                <a:cs typeface="Times New Roman" panose="02020603050405020304" pitchFamily="18" charset="0"/>
              </a:rPr>
              <a:t>We’ve already seen there are a number of different agencies working on foreign assistance. So what’s so different about MCC?</a:t>
            </a:r>
          </a:p>
          <a:p>
            <a:pPr>
              <a:spcBef>
                <a:spcPts val="450"/>
              </a:spcBef>
              <a:buClr>
                <a:srgbClr val="FFFFFF"/>
              </a:buClr>
              <a:buFont typeface="Times New Roman" panose="02020603050405020304" pitchFamily="18"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solidFill>
                <a:srgbClr val="FFFFFF"/>
              </a:solidFill>
              <a:latin typeface="Times New Roman" panose="02020603050405020304" pitchFamily="18" charset="0"/>
              <a:cs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latin typeface="Times New Roman" panose="02020603050405020304" pitchFamily="18" charset="0"/>
              </a:rPr>
              <a:t>MCC is different from other development agencies. </a:t>
            </a: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latin typeface="Times New Roman" panose="02020603050405020304" pitchFamily="18" charset="0"/>
              </a:rPr>
              <a:t>We have a very focused mandate: To reduce poverty through economic growth. </a:t>
            </a: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latin typeface="Times New Roman" panose="02020603050405020304" pitchFamily="18" charset="0"/>
              </a:rPr>
              <a:t>Not reduce poverty through humanitarian assistance, or through food aid, or through disaster response, but specifically through economic growth.</a:t>
            </a: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latin typeface="Times New Roman" panose="02020603050405020304" pitchFamily="18" charset="0"/>
              </a:rPr>
              <a:t>We define this in a specific way: All of MCC’s programs are designed to raise incomes among their target populations, and to open up markets to increase private sector investment.</a:t>
            </a: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latin typeface="Times New Roman" panose="02020603050405020304" pitchFamily="18" charset="0"/>
              </a:rPr>
              <a:t>MCC, as its name implies, is structured like a corporation. </a:t>
            </a: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latin typeface="Times New Roman" panose="02020603050405020304" pitchFamily="18" charset="0"/>
              </a:rPr>
              <a:t>Like a private sector firm, we have a CEO and an senior management team of Vice Presidents and Managing Directors. </a:t>
            </a: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dirty="0" smtClean="0">
                <a:latin typeface="Times New Roman" panose="02020603050405020304" pitchFamily="18" charset="0"/>
              </a:rPr>
              <a:t>We are led by an interagency, public-private Board of Directors. The Board makes decisions regarding which countries to partner with, and it approves every country program before it begins.</a:t>
            </a:r>
          </a:p>
          <a:p>
            <a:pPr>
              <a:spcBef>
                <a:spcPts val="450"/>
              </a:spcBef>
              <a:buClr>
                <a:srgbClr val="FFFFFF"/>
              </a:buClr>
              <a:buFont typeface="Times New Roman" panose="02020603050405020304" pitchFamily="18" charset="0"/>
              <a:buNone/>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solidFill>
                <a:srgbClr val="FFFFFF"/>
              </a:solidFill>
              <a:latin typeface="Times New Roman" panose="02020603050405020304" pitchFamily="18" charset="0"/>
              <a:cs typeface="Times New Roman" panose="02020603050405020304" pitchFamily="18" charset="0"/>
            </a:endParaRPr>
          </a:p>
          <a:p>
            <a:pPr>
              <a:spcBef>
                <a:spcPts val="450"/>
              </a:spcBef>
              <a:buClr>
                <a:srgbClr val="FFFFFF"/>
              </a:buClr>
              <a:buFont typeface="Times New Roman" panose="02020603050405020304" pitchFamily="18"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solidFill>
                <a:srgbClr val="FFFFFF"/>
              </a:solidFill>
              <a:latin typeface="Times New Roman" panose="02020603050405020304" pitchFamily="18" charset="0"/>
              <a:cs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dirty="0" smtClean="0">
              <a:latin typeface="Times New Roman" panose="02020603050405020304" pitchFamily="18" charset="0"/>
            </a:endParaRPr>
          </a:p>
          <a:p>
            <a:endParaRPr lang="en-US" dirty="0"/>
          </a:p>
        </p:txBody>
      </p:sp>
    </p:spTree>
    <p:extLst>
      <p:ext uri="{BB962C8B-B14F-4D97-AF65-F5344CB8AC3E}">
        <p14:creationId xmlns:p14="http://schemas.microsoft.com/office/powerpoint/2010/main" val="1086898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r>
              <a:rPr lang="en-US" dirty="0" smtClean="0"/>
              <a:t>Overview of OSP</a:t>
            </a:r>
          </a:p>
          <a:p>
            <a:endParaRPr lang="en-US" dirty="0" smtClean="0"/>
          </a:p>
          <a:p>
            <a:r>
              <a:rPr lang="en-US" dirty="0" smtClean="0"/>
              <a:t>APS is one of the ways OSP is advancing</a:t>
            </a:r>
            <a:r>
              <a:rPr lang="en-US" baseline="0" dirty="0" smtClean="0"/>
              <a:t> the agency’s capacity to engage and work with partners and support its mission.</a:t>
            </a:r>
            <a:endParaRPr lang="en-US" dirty="0"/>
          </a:p>
        </p:txBody>
      </p:sp>
    </p:spTree>
    <p:extLst>
      <p:ext uri="{BB962C8B-B14F-4D97-AF65-F5344CB8AC3E}">
        <p14:creationId xmlns:p14="http://schemas.microsoft.com/office/powerpoint/2010/main" val="2130076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87331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552667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404639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610490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93325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68217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525162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546221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513126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3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04800" y="143256"/>
            <a:ext cx="2264663" cy="768095"/>
          </a:xfrm>
          <a:prstGeom prst="rect">
            <a:avLst/>
          </a:prstGeom>
          <a:blipFill>
            <a:blip r:embed="rId7"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625369" y="1029404"/>
            <a:ext cx="10941260" cy="304800"/>
          </a:xfrm>
          <a:prstGeom prst="rect">
            <a:avLst/>
          </a:prstGeom>
        </p:spPr>
        <p:txBody>
          <a:bodyPr wrap="square" lIns="0" tIns="0" rIns="0" bIns="0">
            <a:spAutoFit/>
          </a:bodyPr>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a:xfrm>
            <a:off x="483445" y="1763857"/>
            <a:ext cx="11225109" cy="371030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39"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mcc.gov/work-with-us/partnership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www.grants.gov/" TargetMode="External"/><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472" y="3924300"/>
            <a:ext cx="12192000" cy="29718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002664"/>
          </a:solidFill>
        </p:spPr>
        <p:txBody>
          <a:bodyPr wrap="square" lIns="0" tIns="0" rIns="0" bIns="0" rtlCol="0"/>
          <a:lstStyle/>
          <a:p>
            <a:endParaRPr dirty="0">
              <a:solidFill>
                <a:prstClr val="black"/>
              </a:solidFill>
            </a:endParaRPr>
          </a:p>
        </p:txBody>
      </p:sp>
      <p:sp>
        <p:nvSpPr>
          <p:cNvPr id="4" name="object 4"/>
          <p:cNvSpPr txBox="1"/>
          <p:nvPr/>
        </p:nvSpPr>
        <p:spPr>
          <a:xfrm>
            <a:off x="1151814" y="4378854"/>
            <a:ext cx="9659771" cy="3077766"/>
          </a:xfrm>
          <a:prstGeom prst="rect">
            <a:avLst/>
          </a:prstGeom>
        </p:spPr>
        <p:txBody>
          <a:bodyPr vert="horz" wrap="square" lIns="0" tIns="0" rIns="0" bIns="0" rtlCol="0">
            <a:spAutoFit/>
          </a:bodyPr>
          <a:lstStyle/>
          <a:p>
            <a:pPr marL="43180" marR="5080" indent="-31115" algn="ctr">
              <a:lnSpc>
                <a:spcPts val="4750"/>
              </a:lnSpc>
            </a:pPr>
            <a:r>
              <a:rPr lang="en-US" sz="4400" b="1" dirty="0" smtClean="0">
                <a:solidFill>
                  <a:srgbClr val="FFFFFF"/>
                </a:solidFill>
                <a:latin typeface="Arial"/>
                <a:cs typeface="Arial"/>
              </a:rPr>
              <a:t>MCC Annual Program Statement</a:t>
            </a:r>
          </a:p>
          <a:p>
            <a:pPr marL="43180" marR="5080" indent="-31115" algn="ctr">
              <a:lnSpc>
                <a:spcPts val="4750"/>
              </a:lnSpc>
            </a:pPr>
            <a:r>
              <a:rPr lang="en-US" sz="2800" b="1" i="1" dirty="0" smtClean="0">
                <a:solidFill>
                  <a:srgbClr val="FFFFFF"/>
                </a:solidFill>
                <a:latin typeface="Arial"/>
                <a:cs typeface="Arial"/>
              </a:rPr>
              <a:t>Technical Areas 1 &amp; 2</a:t>
            </a:r>
          </a:p>
          <a:p>
            <a:pPr marL="43180" marR="5080" indent="-31115" algn="ctr">
              <a:lnSpc>
                <a:spcPts val="4750"/>
              </a:lnSpc>
            </a:pPr>
            <a:r>
              <a:rPr lang="en-US" sz="2000" b="1" dirty="0" smtClean="0">
                <a:solidFill>
                  <a:srgbClr val="FFFFFF"/>
                </a:solidFill>
                <a:latin typeface="Arial"/>
                <a:cs typeface="Arial"/>
              </a:rPr>
              <a:t>December 1, 2017</a:t>
            </a:r>
          </a:p>
          <a:p>
            <a:pPr marL="43180" marR="5080" indent="-31115" algn="ctr">
              <a:lnSpc>
                <a:spcPts val="4750"/>
              </a:lnSpc>
            </a:pPr>
            <a:r>
              <a:rPr lang="en-US" sz="2000" b="1" dirty="0" smtClean="0">
                <a:solidFill>
                  <a:srgbClr val="FFFFFF"/>
                </a:solidFill>
                <a:latin typeface="Arial"/>
                <a:cs typeface="Arial"/>
              </a:rPr>
              <a:t>Online Conference</a:t>
            </a:r>
          </a:p>
          <a:p>
            <a:pPr marL="43180" marR="5080" indent="-31115" algn="ctr">
              <a:lnSpc>
                <a:spcPts val="4750"/>
              </a:lnSpc>
            </a:pPr>
            <a:endParaRPr dirty="0">
              <a:solidFill>
                <a:prstClr val="black"/>
              </a:solidFill>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610362"/>
            <a:ext cx="5410200" cy="2069592"/>
          </a:xfrm>
          <a:prstGeom prst="rect">
            <a:avLst/>
          </a:prstGeom>
        </p:spPr>
      </p:pic>
    </p:spTree>
    <p:extLst>
      <p:ext uri="{BB962C8B-B14F-4D97-AF65-F5344CB8AC3E}">
        <p14:creationId xmlns:p14="http://schemas.microsoft.com/office/powerpoint/2010/main" val="3218318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284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5369" y="1029404"/>
            <a:ext cx="10941260" cy="369332"/>
          </a:xfrm>
        </p:spPr>
        <p:txBody>
          <a:bodyPr/>
          <a:lstStyle/>
          <a:p>
            <a:r>
              <a:rPr lang="en-US" dirty="0" smtClean="0"/>
              <a:t>APS Conference Agenda</a:t>
            </a:r>
            <a:endParaRPr lang="en-US" dirty="0"/>
          </a:p>
        </p:txBody>
      </p:sp>
      <p:sp>
        <p:nvSpPr>
          <p:cNvPr id="3" name="Text Placeholder 2"/>
          <p:cNvSpPr>
            <a:spLocks noGrp="1"/>
          </p:cNvSpPr>
          <p:nvPr>
            <p:ph type="body" idx="1"/>
          </p:nvPr>
        </p:nvSpPr>
        <p:spPr>
          <a:xfrm>
            <a:off x="625369" y="2362200"/>
            <a:ext cx="11225109" cy="1384995"/>
          </a:xfrm>
        </p:spPr>
        <p:txBody>
          <a:bodyPr/>
          <a:lstStyle/>
          <a:p>
            <a:pPr marL="342900" indent="-342900">
              <a:buFont typeface="+mj-lt"/>
              <a:buAutoNum type="arabicParenR"/>
            </a:pPr>
            <a:r>
              <a:rPr lang="en-US" b="1" kern="1200" dirty="0">
                <a:solidFill>
                  <a:srgbClr val="002664"/>
                </a:solidFill>
                <a:latin typeface="Arial"/>
                <a:cs typeface="Arial"/>
              </a:rPr>
              <a:t>Introduction </a:t>
            </a:r>
            <a:r>
              <a:rPr lang="en-US" b="1" kern="1200" dirty="0" smtClean="0">
                <a:solidFill>
                  <a:srgbClr val="002664"/>
                </a:solidFill>
                <a:latin typeface="Arial"/>
                <a:cs typeface="Arial"/>
              </a:rPr>
              <a:t>from Office of Strategic Partnerships</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General Overview of Technical Area </a:t>
            </a:r>
            <a:r>
              <a:rPr lang="en-US" b="1" kern="1200" dirty="0" smtClean="0">
                <a:solidFill>
                  <a:srgbClr val="002664"/>
                </a:solidFill>
                <a:latin typeface="Arial"/>
                <a:cs typeface="Arial"/>
              </a:rPr>
              <a:t>#1: Growth Diagnostics &amp; Economic Policy Reform</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General Overview of Technical Area </a:t>
            </a:r>
            <a:r>
              <a:rPr lang="en-US" b="1" kern="1200" dirty="0" smtClean="0">
                <a:solidFill>
                  <a:srgbClr val="002664"/>
                </a:solidFill>
                <a:latin typeface="Arial"/>
                <a:cs typeface="Arial"/>
              </a:rPr>
              <a:t>#2: Urban Growth Analysis &amp; Urban Management</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APS Overview with MCC Contracts &amp; Grants </a:t>
            </a:r>
            <a:r>
              <a:rPr lang="en-US" b="1" kern="1200" dirty="0" smtClean="0">
                <a:solidFill>
                  <a:srgbClr val="002664"/>
                </a:solidFill>
                <a:latin typeface="Arial"/>
                <a:cs typeface="Arial"/>
              </a:rPr>
              <a:t>Management Team</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Q&amp;A</a:t>
            </a:r>
          </a:p>
        </p:txBody>
      </p:sp>
    </p:spTree>
    <p:extLst>
      <p:ext uri="{BB962C8B-B14F-4D97-AF65-F5344CB8AC3E}">
        <p14:creationId xmlns:p14="http://schemas.microsoft.com/office/powerpoint/2010/main" val="3599267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1219200" y="28082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a:cs typeface="Times New Roman" panose="02020603050405020304" pitchFamily="18" charset="0"/>
              </a:rPr>
              <a:t>A U.S. Government foreign assistance agency </a:t>
            </a:r>
            <a:br>
              <a:rPr lang="en-US" altLang="en-US" sz="2400" dirty="0">
                <a:cs typeface="Times New Roman" panose="02020603050405020304" pitchFamily="18" charset="0"/>
              </a:rPr>
            </a:br>
            <a:r>
              <a:rPr lang="en-US" altLang="en-US" sz="2400" dirty="0">
                <a:cs typeface="Times New Roman" panose="02020603050405020304" pitchFamily="18" charset="0"/>
              </a:rPr>
              <a:t>fighting to end global poverty.</a:t>
            </a:r>
          </a:p>
        </p:txBody>
      </p:sp>
      <p:sp>
        <p:nvSpPr>
          <p:cNvPr id="3" name="Rectangle 1"/>
          <p:cNvSpPr>
            <a:spLocks noChangeArrowheads="1"/>
          </p:cNvSpPr>
          <p:nvPr/>
        </p:nvSpPr>
        <p:spPr bwMode="auto">
          <a:xfrm>
            <a:off x="1219200" y="3908278"/>
            <a:ext cx="822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a:cs typeface="Times New Roman" panose="02020603050405020304" pitchFamily="18" charset="0"/>
              </a:rPr>
              <a:t>Created by the U.S. Congress in 2004, with bipartisan support, as a </a:t>
            </a:r>
            <a:r>
              <a:rPr lang="en-US" altLang="en-US" sz="2400" b="1" dirty="0">
                <a:cs typeface="Times New Roman" panose="02020603050405020304" pitchFamily="18" charset="0"/>
              </a:rPr>
              <a:t>different approach </a:t>
            </a:r>
            <a:r>
              <a:rPr lang="en-US" altLang="en-US" sz="2400" dirty="0">
                <a:cs typeface="Times New Roman" panose="02020603050405020304" pitchFamily="18" charset="0"/>
              </a:rPr>
              <a:t>to U.S. foreign assistance.</a:t>
            </a:r>
          </a:p>
        </p:txBody>
      </p:sp>
      <p:sp>
        <p:nvSpPr>
          <p:cNvPr id="4" name="Text Box 2"/>
          <p:cNvSpPr txBox="1">
            <a:spLocks noChangeArrowheads="1"/>
          </p:cNvSpPr>
          <p:nvPr/>
        </p:nvSpPr>
        <p:spPr bwMode="auto">
          <a:xfrm>
            <a:off x="1219200" y="1447800"/>
            <a:ext cx="6781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9pPr>
          </a:lstStyle>
          <a:p>
            <a:pPr eaLnBrk="1" hangingPunct="1">
              <a:spcBef>
                <a:spcPct val="0"/>
              </a:spcBef>
              <a:buClrTx/>
              <a:buFontTx/>
              <a:buNone/>
            </a:pPr>
            <a:r>
              <a:rPr lang="en-US" altLang="en-US" sz="4400" b="1" dirty="0" smtClean="0">
                <a:cs typeface="Arial" panose="020B0604020202020204" pitchFamily="34" charset="0"/>
              </a:rPr>
              <a:t>About MCC</a:t>
            </a:r>
            <a:endParaRPr lang="en-US" altLang="en-US" sz="4400" b="1" dirty="0">
              <a:cs typeface="Arial" panose="020B0604020202020204" pitchFamily="34" charset="0"/>
            </a:endParaRPr>
          </a:p>
        </p:txBody>
      </p:sp>
      <p:sp>
        <p:nvSpPr>
          <p:cNvPr id="5" name="Rectangle 1"/>
          <p:cNvSpPr>
            <a:spLocks noChangeArrowheads="1"/>
          </p:cNvSpPr>
          <p:nvPr/>
        </p:nvSpPr>
        <p:spPr bwMode="auto">
          <a:xfrm>
            <a:off x="1066800" y="5348468"/>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algn="ctr" eaLnBrk="1" hangingPunct="1">
              <a:spcBef>
                <a:spcPts val="1200"/>
              </a:spcBef>
              <a:buClr>
                <a:schemeClr val="bg1"/>
              </a:buClr>
            </a:pPr>
            <a:r>
              <a:rPr lang="en-US" altLang="en-US" sz="3600" dirty="0">
                <a:cs typeface="Times New Roman" panose="02020603050405020304" pitchFamily="18" charset="0"/>
              </a:rPr>
              <a:t>What’s </a:t>
            </a:r>
            <a:r>
              <a:rPr lang="en-US" altLang="en-US" sz="3600" b="1" dirty="0" smtClean="0">
                <a:cs typeface="Times New Roman" panose="02020603050405020304" pitchFamily="18" charset="0"/>
              </a:rPr>
              <a:t>different </a:t>
            </a:r>
            <a:r>
              <a:rPr lang="en-US" altLang="en-US" sz="3600" dirty="0">
                <a:cs typeface="Times New Roman" panose="02020603050405020304" pitchFamily="18" charset="0"/>
              </a:rPr>
              <a:t>about MCC?</a:t>
            </a:r>
          </a:p>
        </p:txBody>
      </p:sp>
    </p:spTree>
    <p:extLst>
      <p:ext uri="{BB962C8B-B14F-4D97-AF65-F5344CB8AC3E}">
        <p14:creationId xmlns:p14="http://schemas.microsoft.com/office/powerpoint/2010/main" val="4223965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2"/>
          <p:cNvSpPr txBox="1">
            <a:spLocks noChangeArrowheads="1"/>
          </p:cNvSpPr>
          <p:nvPr/>
        </p:nvSpPr>
        <p:spPr bwMode="auto">
          <a:xfrm>
            <a:off x="1219200" y="1447800"/>
            <a:ext cx="8686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9pPr>
          </a:lstStyle>
          <a:p>
            <a:pPr eaLnBrk="1" hangingPunct="1">
              <a:spcBef>
                <a:spcPct val="0"/>
              </a:spcBef>
              <a:buClrTx/>
              <a:buFontTx/>
              <a:buNone/>
            </a:pPr>
            <a:r>
              <a:rPr lang="en-US" altLang="en-US" sz="4400" b="1" dirty="0" smtClean="0">
                <a:cs typeface="Arial" panose="020B0604020202020204" pitchFamily="34" charset="0"/>
              </a:rPr>
              <a:t>MCC &amp; Partnerships</a:t>
            </a:r>
            <a:endParaRPr lang="en-US" altLang="en-US" sz="4400" b="1" dirty="0">
              <a:cs typeface="Arial" panose="020B0604020202020204" pitchFamily="34" charset="0"/>
            </a:endParaRPr>
          </a:p>
        </p:txBody>
      </p:sp>
      <p:sp>
        <p:nvSpPr>
          <p:cNvPr id="8" name="Rectangle 7"/>
          <p:cNvSpPr>
            <a:spLocks noChangeArrowheads="1"/>
          </p:cNvSpPr>
          <p:nvPr/>
        </p:nvSpPr>
        <p:spPr bwMode="auto">
          <a:xfrm>
            <a:off x="3733800" y="2514600"/>
            <a:ext cx="82296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smtClean="0">
                <a:cs typeface="Times New Roman" panose="02020603050405020304" pitchFamily="18" charset="0"/>
              </a:rPr>
              <a:t>MCC established the </a:t>
            </a:r>
            <a:r>
              <a:rPr lang="en-US" altLang="en-US" sz="2400" b="1" dirty="0" smtClean="0">
                <a:cs typeface="Times New Roman" panose="02020603050405020304" pitchFamily="18" charset="0"/>
              </a:rPr>
              <a:t>Office of Strategic Partnerships </a:t>
            </a:r>
            <a:r>
              <a:rPr lang="en-US" altLang="en-US" sz="2400" dirty="0" smtClean="0">
                <a:cs typeface="Times New Roman" panose="02020603050405020304" pitchFamily="18" charset="0"/>
              </a:rPr>
              <a:t>to provide a vision and strategy for MCC partnerships that align with agency goals. Building on MCC’s strong track record of leveraging partnerships to maximize and sustain its investments, OSP works to more fully incorporate partnerships in the agency’s work to increase the scope, impact, and sustainability of our poverty-fighting programs.</a:t>
            </a:r>
          </a:p>
          <a:p>
            <a:pPr eaLnBrk="1" hangingPunct="1">
              <a:spcBef>
                <a:spcPts val="1200"/>
              </a:spcBef>
              <a:buClr>
                <a:schemeClr val="bg1"/>
              </a:buClr>
            </a:pPr>
            <a:endParaRPr lang="en-US" altLang="en-US" sz="2400" dirty="0">
              <a:cs typeface="Times New Roman" panose="02020603050405020304" pitchFamily="18" charset="0"/>
            </a:endParaRPr>
          </a:p>
          <a:p>
            <a:pPr>
              <a:spcBef>
                <a:spcPts val="1200"/>
              </a:spcBef>
              <a:buClr>
                <a:schemeClr val="bg1"/>
              </a:buClr>
            </a:pPr>
            <a:r>
              <a:rPr lang="en-US" altLang="en-US" sz="2400" dirty="0">
                <a:cs typeface="Times New Roman" panose="02020603050405020304" pitchFamily="18" charset="0"/>
              </a:rPr>
              <a:t>Learn </a:t>
            </a:r>
            <a:r>
              <a:rPr lang="en-US" altLang="en-US" sz="2400" dirty="0" smtClean="0">
                <a:cs typeface="Times New Roman" panose="02020603050405020304" pitchFamily="18" charset="0"/>
              </a:rPr>
              <a:t>more </a:t>
            </a:r>
            <a:r>
              <a:rPr lang="en-US" altLang="en-US" sz="2400" dirty="0">
                <a:cs typeface="Times New Roman" panose="02020603050405020304" pitchFamily="18" charset="0"/>
              </a:rPr>
              <a:t>at: </a:t>
            </a:r>
            <a:r>
              <a:rPr lang="en-US" altLang="en-US" sz="2400" dirty="0">
                <a:cs typeface="Times New Roman" panose="02020603050405020304" pitchFamily="18" charset="0"/>
                <a:hlinkClick r:id="rId4"/>
              </a:rPr>
              <a:t>https://</a:t>
            </a:r>
            <a:r>
              <a:rPr lang="en-US" altLang="en-US" sz="2400" dirty="0" smtClean="0">
                <a:cs typeface="Times New Roman" panose="02020603050405020304" pitchFamily="18" charset="0"/>
                <a:hlinkClick r:id="rId4"/>
              </a:rPr>
              <a:t>www.mcc.gov/work-with-us/partnerships</a:t>
            </a:r>
            <a:r>
              <a:rPr lang="en-US" altLang="en-US" sz="2400" dirty="0" smtClean="0">
                <a:cs typeface="Times New Roman" panose="02020603050405020304" pitchFamily="18" charset="0"/>
              </a:rPr>
              <a:t> </a:t>
            </a:r>
            <a:endParaRPr lang="en-US" altLang="en-US" sz="2400" dirty="0">
              <a:cs typeface="Times New Roman" panose="02020603050405020304" pitchFamily="18" charset="0"/>
            </a:endParaRPr>
          </a:p>
        </p:txBody>
      </p:sp>
    </p:spTree>
    <p:extLst>
      <p:ext uri="{BB962C8B-B14F-4D97-AF65-F5344CB8AC3E}">
        <p14:creationId xmlns:p14="http://schemas.microsoft.com/office/powerpoint/2010/main" val="4069872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455753"/>
            <a:ext cx="10941260" cy="307777"/>
          </a:xfrm>
        </p:spPr>
        <p:txBody>
          <a:bodyPr/>
          <a:lstStyle/>
          <a:p>
            <a:r>
              <a:rPr lang="en-US" sz="2000" dirty="0" smtClean="0"/>
              <a:t>Technical Area #1: Growth Diagnostics &amp; Economic Policy Reform</a:t>
            </a:r>
            <a:endParaRPr lang="en-US" sz="2000" dirty="0"/>
          </a:p>
        </p:txBody>
      </p:sp>
      <p:sp>
        <p:nvSpPr>
          <p:cNvPr id="16" name="Content Placeholder 6"/>
          <p:cNvSpPr txBox="1">
            <a:spLocks/>
          </p:cNvSpPr>
          <p:nvPr/>
        </p:nvSpPr>
        <p:spPr>
          <a:xfrm>
            <a:off x="1285877" y="5435600"/>
            <a:ext cx="10067923" cy="1092200"/>
          </a:xfrm>
          <a:prstGeom prst="rect">
            <a:avLst/>
          </a:prstGeom>
          <a:ln w="12700">
            <a:noFill/>
          </a:ln>
        </p:spPr>
        <p:txBody>
          <a:bodyPr wrap="square" lIns="0" tIns="0" rIns="0" bIns="0" numCol="2">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914400" lvl="1" indent="-457200">
              <a:buFont typeface="Arial" panose="020B0604020202020204" pitchFamily="34" charset="0"/>
              <a:buChar char="•"/>
            </a:pPr>
            <a:endParaRPr lang="en-US" sz="2800" kern="0" dirty="0" smtClean="0">
              <a:solidFill>
                <a:srgbClr val="002664"/>
              </a:solidFill>
            </a:endParaRPr>
          </a:p>
        </p:txBody>
      </p:sp>
      <p:sp>
        <p:nvSpPr>
          <p:cNvPr id="17" name="Content Placeholder 6"/>
          <p:cNvSpPr txBox="1">
            <a:spLocks/>
          </p:cNvSpPr>
          <p:nvPr/>
        </p:nvSpPr>
        <p:spPr>
          <a:xfrm>
            <a:off x="1475846" y="4784714"/>
            <a:ext cx="10067923" cy="779575"/>
          </a:xfrm>
          <a:prstGeom prst="rect">
            <a:avLst/>
          </a:prstGeom>
          <a:ln w="12700">
            <a:noFill/>
          </a:ln>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sz="2800" kern="0" dirty="0" smtClean="0">
              <a:solidFill>
                <a:srgbClr val="002664"/>
              </a:solidFill>
            </a:endParaRPr>
          </a:p>
        </p:txBody>
      </p:sp>
      <p:sp>
        <p:nvSpPr>
          <p:cNvPr id="9" name="Title 4"/>
          <p:cNvSpPr txBox="1">
            <a:spLocks/>
          </p:cNvSpPr>
          <p:nvPr/>
        </p:nvSpPr>
        <p:spPr>
          <a:xfrm>
            <a:off x="271449" y="1272626"/>
            <a:ext cx="11898264" cy="638049"/>
          </a:xfrm>
          <a:prstGeom prst="rect">
            <a:avLst/>
          </a:prstGeom>
        </p:spPr>
        <p:txBody>
          <a:bodyPr wrap="square" lIns="0" tIns="0" rIns="0" bIns="0">
            <a:noAutofit/>
          </a:bodyPr>
          <a:lstStyle>
            <a:lvl1pPr>
              <a:defRPr sz="2400" b="1" i="0">
                <a:solidFill>
                  <a:srgbClr val="002664"/>
                </a:solidFill>
                <a:latin typeface="Arial"/>
                <a:ea typeface="+mj-ea"/>
                <a:cs typeface="Arial"/>
              </a:defRPr>
            </a:lvl1pPr>
          </a:lstStyle>
          <a:p>
            <a:r>
              <a:rPr lang="en-US" sz="1800" b="0" i="1" kern="0" dirty="0" smtClean="0"/>
              <a:t>The growth diagnostics partnership aims to connect our theoretical understanding of the growth process in developing countries to the practical details of identifying constraints to growth</a:t>
            </a:r>
            <a:endParaRPr lang="en-US" sz="1800" b="0" i="1" kern="0" dirty="0"/>
          </a:p>
        </p:txBody>
      </p:sp>
      <p:sp>
        <p:nvSpPr>
          <p:cNvPr id="10" name="Content Placeholder 3"/>
          <p:cNvSpPr txBox="1">
            <a:spLocks/>
          </p:cNvSpPr>
          <p:nvPr/>
        </p:nvSpPr>
        <p:spPr>
          <a:xfrm>
            <a:off x="249163" y="3107432"/>
            <a:ext cx="11942837" cy="3712335"/>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14350" indent="-514350">
              <a:buFont typeface="+mj-lt"/>
              <a:buAutoNum type="arabicPeriod"/>
            </a:pPr>
            <a:r>
              <a:rPr lang="en-US" kern="0" dirty="0" smtClean="0">
                <a:solidFill>
                  <a:srgbClr val="002664"/>
                </a:solidFill>
              </a:rPr>
              <a:t>Examining country context to inform the analysis of constraints</a:t>
            </a:r>
          </a:p>
          <a:p>
            <a:pPr marL="742950" lvl="1" indent="-285750">
              <a:buFont typeface="Arial" panose="020B0604020202020204" pitchFamily="34" charset="0"/>
              <a:buChar char="•"/>
            </a:pPr>
            <a:r>
              <a:rPr lang="en-US" kern="0" dirty="0" smtClean="0">
                <a:solidFill>
                  <a:srgbClr val="002664"/>
                </a:solidFill>
              </a:rPr>
              <a:t>How should we think about the future of growth in developing countries?</a:t>
            </a:r>
            <a:br>
              <a:rPr lang="en-US" kern="0" dirty="0" smtClean="0">
                <a:solidFill>
                  <a:srgbClr val="002664"/>
                </a:solidFill>
              </a:rPr>
            </a:br>
            <a:r>
              <a:rPr lang="en-US" kern="0" dirty="0" smtClean="0">
                <a:solidFill>
                  <a:srgbClr val="002664"/>
                </a:solidFill>
              </a:rPr>
              <a:t>(e.g. structural transformation, agriculture, jobs, urbanization, etc.)</a:t>
            </a:r>
          </a:p>
          <a:p>
            <a:pPr marL="742950" lvl="1" indent="-285750">
              <a:buFont typeface="Arial" panose="020B0604020202020204" pitchFamily="34" charset="0"/>
              <a:buChar char="•"/>
            </a:pPr>
            <a:r>
              <a:rPr lang="en-US" kern="0" dirty="0" smtClean="0">
                <a:solidFill>
                  <a:srgbClr val="002664"/>
                </a:solidFill>
              </a:rPr>
              <a:t>What is the role of comparator countries in a growth diagnostic? How to apply this?</a:t>
            </a:r>
          </a:p>
          <a:p>
            <a:pPr marL="514350" indent="-514350">
              <a:buFont typeface="+mj-lt"/>
              <a:buAutoNum type="arabicPeriod"/>
            </a:pPr>
            <a:r>
              <a:rPr lang="en-US" kern="0" dirty="0" smtClean="0">
                <a:solidFill>
                  <a:srgbClr val="002664"/>
                </a:solidFill>
              </a:rPr>
              <a:t>Identifying specific binding constraints to growth</a:t>
            </a:r>
          </a:p>
          <a:p>
            <a:pPr marL="742950" lvl="1" indent="-285750">
              <a:buFont typeface="Arial" panose="020B0604020202020204" pitchFamily="34" charset="0"/>
              <a:buChar char="•"/>
            </a:pPr>
            <a:r>
              <a:rPr lang="en-US" kern="0" dirty="0" smtClean="0">
                <a:solidFill>
                  <a:srgbClr val="002664"/>
                </a:solidFill>
              </a:rPr>
              <a:t>Which inputs to growth should be considered? Does the existing tree adequate capture these? (e.g. tacit knowhow, entrepreneurship, agglomeration externalities)  </a:t>
            </a:r>
          </a:p>
          <a:p>
            <a:pPr marL="742950" lvl="1" indent="-285750">
              <a:buFont typeface="Arial" panose="020B0604020202020204" pitchFamily="34" charset="0"/>
              <a:buChar char="•"/>
            </a:pPr>
            <a:r>
              <a:rPr lang="en-US" kern="0" dirty="0" smtClean="0">
                <a:solidFill>
                  <a:srgbClr val="002664"/>
                </a:solidFill>
              </a:rPr>
              <a:t>Do the “four tests” need to be updated? </a:t>
            </a:r>
          </a:p>
          <a:p>
            <a:pPr marL="742950" lvl="1" indent="-285750">
              <a:buFont typeface="Arial" panose="020B0604020202020204" pitchFamily="34" charset="0"/>
              <a:buChar char="•"/>
            </a:pPr>
            <a:r>
              <a:rPr lang="en-US" kern="0" dirty="0" smtClean="0">
                <a:solidFill>
                  <a:srgbClr val="002664"/>
                </a:solidFill>
              </a:rPr>
              <a:t>Provide practical guidance on applying the tests to elements of the tree.</a:t>
            </a:r>
          </a:p>
          <a:p>
            <a:pPr marL="514350" indent="-514350">
              <a:buFont typeface="+mj-lt"/>
              <a:buAutoNum type="arabicPeriod"/>
            </a:pPr>
            <a:r>
              <a:rPr lang="en-US" kern="0" dirty="0" smtClean="0">
                <a:solidFill>
                  <a:srgbClr val="002664"/>
                </a:solidFill>
              </a:rPr>
              <a:t>Identifying syndromes</a:t>
            </a:r>
          </a:p>
          <a:p>
            <a:pPr marL="742950" lvl="1" indent="-285750">
              <a:buFont typeface="Arial" panose="020B0604020202020204" pitchFamily="34" charset="0"/>
              <a:buChar char="•"/>
            </a:pPr>
            <a:r>
              <a:rPr lang="en-US" kern="0" dirty="0" smtClean="0">
                <a:solidFill>
                  <a:srgbClr val="002664"/>
                </a:solidFill>
              </a:rPr>
              <a:t>What issues might cut across the economy, giving rise to multiple constraints?</a:t>
            </a:r>
          </a:p>
          <a:p>
            <a:pPr marL="742950" lvl="1" indent="-285750">
              <a:buFont typeface="Arial" panose="020B0604020202020204" pitchFamily="34" charset="0"/>
              <a:buChar char="•"/>
            </a:pPr>
            <a:r>
              <a:rPr lang="en-US" kern="0" dirty="0" smtClean="0">
                <a:solidFill>
                  <a:srgbClr val="002664"/>
                </a:solidFill>
              </a:rPr>
              <a:t>How do constraints persist if they are so costly? </a:t>
            </a:r>
          </a:p>
          <a:p>
            <a:pPr marL="742950" lvl="1" indent="-285750">
              <a:buFont typeface="Arial" panose="020B0604020202020204" pitchFamily="34" charset="0"/>
              <a:buChar char="•"/>
            </a:pPr>
            <a:r>
              <a:rPr lang="en-US" kern="0" dirty="0" smtClean="0">
                <a:solidFill>
                  <a:srgbClr val="002664"/>
                </a:solidFill>
              </a:rPr>
              <a:t>Does the CA need to connect to a political economy and/or PFM analysis? How?</a:t>
            </a:r>
          </a:p>
          <a:p>
            <a:pPr marL="514350" indent="-514350">
              <a:buFont typeface="+mj-lt"/>
              <a:buAutoNum type="arabicPeriod"/>
            </a:pPr>
            <a:endParaRPr lang="en-US" kern="0" dirty="0" smtClean="0"/>
          </a:p>
          <a:p>
            <a:pPr marL="514350" indent="-514350">
              <a:buFont typeface="+mj-lt"/>
              <a:buAutoNum type="arabicPeriod"/>
            </a:pPr>
            <a:endParaRPr lang="en-US" kern="0" dirty="0" smtClean="0"/>
          </a:p>
          <a:p>
            <a:pPr marL="514350" indent="-514350">
              <a:buFont typeface="+mj-lt"/>
              <a:buAutoNum type="arabicPeriod"/>
            </a:pPr>
            <a:endParaRPr lang="en-US" kern="0" dirty="0" smtClean="0"/>
          </a:p>
          <a:p>
            <a:pPr marL="514350" indent="-514350">
              <a:buFont typeface="+mj-lt"/>
              <a:buAutoNum type="arabicPeriod"/>
            </a:pPr>
            <a:endParaRPr lang="en-US" kern="0" dirty="0" smtClean="0"/>
          </a:p>
          <a:p>
            <a:pPr marL="514350" indent="-514350">
              <a:buFont typeface="+mj-lt"/>
              <a:buAutoNum type="arabicPeriod"/>
            </a:pPr>
            <a:endParaRPr lang="en-US" kern="0" dirty="0"/>
          </a:p>
        </p:txBody>
      </p:sp>
      <p:sp>
        <p:nvSpPr>
          <p:cNvPr id="12" name="TextBox 11"/>
          <p:cNvSpPr txBox="1"/>
          <p:nvPr/>
        </p:nvSpPr>
        <p:spPr>
          <a:xfrm>
            <a:off x="249163" y="2124670"/>
            <a:ext cx="2082393" cy="923330"/>
          </a:xfrm>
          <a:prstGeom prst="rect">
            <a:avLst/>
          </a:prstGeom>
          <a:noFill/>
        </p:spPr>
        <p:txBody>
          <a:bodyPr wrap="square" rtlCol="0">
            <a:spAutoFit/>
          </a:bodyPr>
          <a:lstStyle/>
          <a:p>
            <a:r>
              <a:rPr lang="en-US" b="1" dirty="0" smtClean="0"/>
              <a:t>Theoretical foundation of growth diagnostics</a:t>
            </a:r>
            <a:endParaRPr lang="en-US" b="1" dirty="0"/>
          </a:p>
        </p:txBody>
      </p:sp>
      <p:sp>
        <p:nvSpPr>
          <p:cNvPr id="13" name="TextBox 12"/>
          <p:cNvSpPr txBox="1"/>
          <p:nvPr/>
        </p:nvSpPr>
        <p:spPr>
          <a:xfrm>
            <a:off x="10377994" y="1983099"/>
            <a:ext cx="1509795" cy="1200329"/>
          </a:xfrm>
          <a:prstGeom prst="rect">
            <a:avLst/>
          </a:prstGeom>
          <a:noFill/>
        </p:spPr>
        <p:txBody>
          <a:bodyPr wrap="square" rtlCol="0">
            <a:spAutoFit/>
          </a:bodyPr>
          <a:lstStyle/>
          <a:p>
            <a:r>
              <a:rPr lang="en-US" b="1" dirty="0" smtClean="0"/>
              <a:t>Improved practice of growth diagnostics</a:t>
            </a:r>
          </a:p>
        </p:txBody>
      </p:sp>
      <p:sp>
        <p:nvSpPr>
          <p:cNvPr id="14" name="TextBox 13"/>
          <p:cNvSpPr txBox="1"/>
          <p:nvPr/>
        </p:nvSpPr>
        <p:spPr>
          <a:xfrm>
            <a:off x="4433467" y="2334344"/>
            <a:ext cx="1510376" cy="646331"/>
          </a:xfrm>
          <a:prstGeom prst="rect">
            <a:avLst/>
          </a:prstGeom>
          <a:noFill/>
        </p:spPr>
        <p:txBody>
          <a:bodyPr wrap="square" rtlCol="0">
            <a:spAutoFit/>
          </a:bodyPr>
          <a:lstStyle/>
          <a:p>
            <a:r>
              <a:rPr lang="en-US" dirty="0" smtClean="0"/>
              <a:t>Identifying data sources</a:t>
            </a:r>
          </a:p>
        </p:txBody>
      </p:sp>
      <p:sp>
        <p:nvSpPr>
          <p:cNvPr id="15" name="TextBox 14"/>
          <p:cNvSpPr txBox="1"/>
          <p:nvPr/>
        </p:nvSpPr>
        <p:spPr>
          <a:xfrm>
            <a:off x="8167461" y="2198296"/>
            <a:ext cx="1906322" cy="923330"/>
          </a:xfrm>
          <a:prstGeom prst="rect">
            <a:avLst/>
          </a:prstGeom>
          <a:noFill/>
        </p:spPr>
        <p:txBody>
          <a:bodyPr wrap="square" rtlCol="0">
            <a:spAutoFit/>
          </a:bodyPr>
          <a:lstStyle/>
          <a:p>
            <a:r>
              <a:rPr lang="en-US" dirty="0" smtClean="0"/>
              <a:t>Prepared tools for analysis, e.g. STATA code</a:t>
            </a:r>
          </a:p>
        </p:txBody>
      </p:sp>
      <p:sp>
        <p:nvSpPr>
          <p:cNvPr id="18" name="TextBox 17"/>
          <p:cNvSpPr txBox="1"/>
          <p:nvPr/>
        </p:nvSpPr>
        <p:spPr>
          <a:xfrm>
            <a:off x="2457445" y="2200870"/>
            <a:ext cx="1962155" cy="923330"/>
          </a:xfrm>
          <a:prstGeom prst="rect">
            <a:avLst/>
          </a:prstGeom>
          <a:noFill/>
        </p:spPr>
        <p:txBody>
          <a:bodyPr wrap="square" rtlCol="0">
            <a:spAutoFit/>
          </a:bodyPr>
          <a:lstStyle/>
          <a:p>
            <a:r>
              <a:rPr lang="en-US" dirty="0" smtClean="0"/>
              <a:t>Theory of growth in developing countries</a:t>
            </a:r>
          </a:p>
        </p:txBody>
      </p:sp>
      <p:sp>
        <p:nvSpPr>
          <p:cNvPr id="19" name="TextBox 18"/>
          <p:cNvSpPr txBox="1"/>
          <p:nvPr/>
        </p:nvSpPr>
        <p:spPr>
          <a:xfrm>
            <a:off x="6267096" y="2173059"/>
            <a:ext cx="1471281" cy="923330"/>
          </a:xfrm>
          <a:prstGeom prst="rect">
            <a:avLst/>
          </a:prstGeom>
          <a:noFill/>
        </p:spPr>
        <p:txBody>
          <a:bodyPr wrap="square" rtlCol="0">
            <a:spAutoFit/>
          </a:bodyPr>
          <a:lstStyle/>
          <a:p>
            <a:r>
              <a:rPr lang="en-US" dirty="0" smtClean="0"/>
              <a:t>Guidance on how to analyze data</a:t>
            </a:r>
          </a:p>
        </p:txBody>
      </p:sp>
      <p:cxnSp>
        <p:nvCxnSpPr>
          <p:cNvPr id="20" name="Straight Arrow Connector 19"/>
          <p:cNvCxnSpPr/>
          <p:nvPr/>
        </p:nvCxnSpPr>
        <p:spPr>
          <a:xfrm>
            <a:off x="1903731" y="2583264"/>
            <a:ext cx="458469" cy="75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000217" y="2590800"/>
            <a:ext cx="458469" cy="75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826871" y="2590800"/>
            <a:ext cx="458469" cy="75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20000" y="2590800"/>
            <a:ext cx="458469" cy="75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866543" y="2657682"/>
            <a:ext cx="458469" cy="75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449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540" y="1081572"/>
            <a:ext cx="10941260" cy="369332"/>
          </a:xfrm>
        </p:spPr>
        <p:txBody>
          <a:bodyPr/>
          <a:lstStyle/>
          <a:p>
            <a:r>
              <a:rPr lang="en-US" dirty="0" smtClean="0"/>
              <a:t>Technical Area #1: Growth Diagnostics &amp; Economic Policy Reform</a:t>
            </a:r>
            <a:endParaRPr lang="en-US" dirty="0"/>
          </a:p>
        </p:txBody>
      </p:sp>
      <p:sp>
        <p:nvSpPr>
          <p:cNvPr id="16" name="Content Placeholder 6"/>
          <p:cNvSpPr txBox="1">
            <a:spLocks/>
          </p:cNvSpPr>
          <p:nvPr/>
        </p:nvSpPr>
        <p:spPr>
          <a:xfrm>
            <a:off x="1285877" y="5435600"/>
            <a:ext cx="10067923" cy="1092200"/>
          </a:xfrm>
          <a:prstGeom prst="rect">
            <a:avLst/>
          </a:prstGeom>
          <a:ln w="12700">
            <a:noFill/>
          </a:ln>
        </p:spPr>
        <p:txBody>
          <a:bodyPr wrap="square" lIns="0" tIns="0" rIns="0" bIns="0" numCol="2">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914400" lvl="1" indent="-457200">
              <a:buFont typeface="Arial" panose="020B0604020202020204" pitchFamily="34" charset="0"/>
              <a:buChar char="•"/>
            </a:pPr>
            <a:endParaRPr lang="en-US" sz="2800" kern="0" dirty="0" smtClean="0">
              <a:solidFill>
                <a:srgbClr val="002664"/>
              </a:solidFill>
            </a:endParaRPr>
          </a:p>
        </p:txBody>
      </p:sp>
      <p:sp>
        <p:nvSpPr>
          <p:cNvPr id="17" name="Content Placeholder 6"/>
          <p:cNvSpPr txBox="1">
            <a:spLocks/>
          </p:cNvSpPr>
          <p:nvPr/>
        </p:nvSpPr>
        <p:spPr>
          <a:xfrm>
            <a:off x="1475846" y="4784714"/>
            <a:ext cx="10067923" cy="779575"/>
          </a:xfrm>
          <a:prstGeom prst="rect">
            <a:avLst/>
          </a:prstGeom>
          <a:ln w="12700">
            <a:noFill/>
          </a:ln>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sz="2800" kern="0" dirty="0" smtClean="0">
              <a:solidFill>
                <a:srgbClr val="002664"/>
              </a:solidFill>
            </a:endParaRPr>
          </a:p>
        </p:txBody>
      </p:sp>
      <p:sp>
        <p:nvSpPr>
          <p:cNvPr id="10" name="Content Placeholder 3"/>
          <p:cNvSpPr txBox="1">
            <a:spLocks/>
          </p:cNvSpPr>
          <p:nvPr/>
        </p:nvSpPr>
        <p:spPr>
          <a:xfrm>
            <a:off x="249163" y="2025463"/>
            <a:ext cx="11942837" cy="3712335"/>
          </a:xfrm>
          <a:prstGeom prst="rect">
            <a:avLst/>
          </a:prstGeom>
        </p:spPr>
        <p:txBody>
          <a:bodyPr wrap="square" lIns="0" tIns="0" rIns="0" bIns="0">
            <a:normAutofit lnSpcReduction="10000"/>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28600" lvl="0" indent="-228600">
              <a:lnSpc>
                <a:spcPct val="90000"/>
              </a:lnSpc>
              <a:spcBef>
                <a:spcPts val="1000"/>
              </a:spcBef>
              <a:buFont typeface="Arial" panose="020B0604020202020204" pitchFamily="34" charset="0"/>
              <a:buChar char="•"/>
            </a:pPr>
            <a:r>
              <a:rPr lang="en-US" sz="2600" dirty="0">
                <a:solidFill>
                  <a:srgbClr val="002664"/>
                </a:solidFill>
              </a:rPr>
              <a:t>Example: sustainably addressing a roads constraint often requires improving a road maintenance agency's ability to maintain roads</a:t>
            </a:r>
          </a:p>
          <a:p>
            <a:pPr marL="685800" lvl="1" indent="-228600">
              <a:lnSpc>
                <a:spcPct val="90000"/>
              </a:lnSpc>
              <a:spcBef>
                <a:spcPts val="500"/>
              </a:spcBef>
              <a:buFont typeface="Arial" panose="020B0604020202020204" pitchFamily="34" charset="0"/>
              <a:buChar char="•"/>
            </a:pPr>
            <a:r>
              <a:rPr lang="en-US" sz="2200" dirty="0">
                <a:solidFill>
                  <a:srgbClr val="002664"/>
                </a:solidFill>
              </a:rPr>
              <a:t>MCC seeks a partner to help us consider interventions and reforms that can build such capabilities in the public sector, as well as other areas of economic policy in developing countries</a:t>
            </a:r>
          </a:p>
          <a:p>
            <a:pPr marL="228600" lvl="0" indent="-228600">
              <a:lnSpc>
                <a:spcPct val="90000"/>
              </a:lnSpc>
              <a:spcBef>
                <a:spcPts val="1000"/>
              </a:spcBef>
              <a:buFont typeface="Arial" panose="020B0604020202020204" pitchFamily="34" charset="0"/>
              <a:buChar char="•"/>
            </a:pPr>
            <a:r>
              <a:rPr lang="en-US" sz="2600" dirty="0">
                <a:solidFill>
                  <a:srgbClr val="002664"/>
                </a:solidFill>
              </a:rPr>
              <a:t>Partners will adapt or develop an approach for connecting binding constraints to interventions that can address root causes of constraints    </a:t>
            </a:r>
          </a:p>
          <a:p>
            <a:pPr marL="228600" lvl="0" indent="-228600">
              <a:lnSpc>
                <a:spcPct val="90000"/>
              </a:lnSpc>
              <a:spcBef>
                <a:spcPts val="1000"/>
              </a:spcBef>
              <a:buFont typeface="Arial" panose="020B0604020202020204" pitchFamily="34" charset="0"/>
              <a:buChar char="•"/>
            </a:pPr>
            <a:r>
              <a:rPr lang="en-US" sz="2600" dirty="0">
                <a:solidFill>
                  <a:srgbClr val="002664"/>
                </a:solidFill>
              </a:rPr>
              <a:t>The framework(s) developed should be able to address both the design as well as implementation challenges of such interventions</a:t>
            </a:r>
          </a:p>
          <a:p>
            <a:pPr marL="228600" lvl="0" indent="-228600">
              <a:lnSpc>
                <a:spcPct val="90000"/>
              </a:lnSpc>
              <a:spcBef>
                <a:spcPts val="1000"/>
              </a:spcBef>
              <a:buFont typeface="Arial" panose="020B0604020202020204" pitchFamily="34" charset="0"/>
              <a:buChar char="•"/>
            </a:pPr>
            <a:r>
              <a:rPr lang="en-US" sz="2600" dirty="0">
                <a:solidFill>
                  <a:srgbClr val="002664"/>
                </a:solidFill>
              </a:rPr>
              <a:t>Potential partners will have the opportunity for publications and case studies stemming from MCC’s application of frameworks suggested or developed under this activity  </a:t>
            </a:r>
          </a:p>
          <a:p>
            <a:pPr marL="514350" indent="-514350">
              <a:buFont typeface="+mj-lt"/>
              <a:buAutoNum type="arabicPeriod"/>
            </a:pPr>
            <a:endParaRPr lang="en-US" kern="0" dirty="0" smtClean="0"/>
          </a:p>
          <a:p>
            <a:pPr marL="514350" indent="-514350">
              <a:buFont typeface="+mj-lt"/>
              <a:buAutoNum type="arabicPeriod"/>
            </a:pPr>
            <a:endParaRPr lang="en-US" kern="0" dirty="0" smtClean="0"/>
          </a:p>
          <a:p>
            <a:pPr marL="514350" indent="-514350">
              <a:buFont typeface="+mj-lt"/>
              <a:buAutoNum type="arabicPeriod"/>
            </a:pPr>
            <a:endParaRPr lang="en-US" kern="0" dirty="0" smtClean="0"/>
          </a:p>
          <a:p>
            <a:pPr marL="514350" indent="-514350">
              <a:buFont typeface="+mj-lt"/>
              <a:buAutoNum type="arabicPeriod"/>
            </a:pPr>
            <a:endParaRPr lang="en-US" kern="0" dirty="0" smtClean="0"/>
          </a:p>
          <a:p>
            <a:pPr marL="514350" indent="-514350">
              <a:buFont typeface="+mj-lt"/>
              <a:buAutoNum type="arabicPeriod"/>
            </a:pPr>
            <a:endParaRPr lang="en-US" kern="0" dirty="0"/>
          </a:p>
        </p:txBody>
      </p:sp>
    </p:spTree>
    <p:extLst>
      <p:ext uri="{BB962C8B-B14F-4D97-AF65-F5344CB8AC3E}">
        <p14:creationId xmlns:p14="http://schemas.microsoft.com/office/powerpoint/2010/main" val="32255465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Technical Area #2: Urban Growth Analysis &amp; Urban Management</a:t>
            </a:r>
            <a:endParaRPr lang="en-US" dirty="0"/>
          </a:p>
        </p:txBody>
      </p:sp>
      <p:sp>
        <p:nvSpPr>
          <p:cNvPr id="6" name="Content Placeholder 8"/>
          <p:cNvSpPr txBox="1">
            <a:spLocks/>
          </p:cNvSpPr>
          <p:nvPr/>
        </p:nvSpPr>
        <p:spPr>
          <a:xfrm>
            <a:off x="839788" y="2090737"/>
            <a:ext cx="10515600" cy="4233863"/>
          </a:xfrm>
          <a:prstGeom prst="rect">
            <a:avLst/>
          </a:prstGeom>
          <a:ln w="12700">
            <a:solidFill>
              <a:sysClr val="windowText" lastClr="000000"/>
            </a:solidFill>
          </a:ln>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664"/>
                </a:solidFill>
              </a:rPr>
              <a:t>Partners who can give MCC access to the latest thought leadership, research, and practice on</a:t>
            </a:r>
          </a:p>
          <a:p>
            <a:pPr marL="914400" lvl="1" indent="-457200">
              <a:buFont typeface="+mj-lt"/>
              <a:buAutoNum type="arabicPeriod"/>
            </a:pPr>
            <a:r>
              <a:rPr lang="en-US" dirty="0">
                <a:solidFill>
                  <a:srgbClr val="002664"/>
                </a:solidFill>
              </a:rPr>
              <a:t>Analyzing the role of urban agglomeration in economic growth and the contribution of urbanization to poverty reduction</a:t>
            </a:r>
          </a:p>
          <a:p>
            <a:pPr marL="914400" lvl="1" indent="-457200">
              <a:buFont typeface="+mj-lt"/>
              <a:buAutoNum type="arabicPeriod"/>
            </a:pPr>
            <a:r>
              <a:rPr lang="en-US" dirty="0">
                <a:solidFill>
                  <a:srgbClr val="002664"/>
                </a:solidFill>
              </a:rPr>
              <a:t>The effects of urban land policy and its implementation in enabling economic growth and poverty reduction, and/or </a:t>
            </a:r>
          </a:p>
          <a:p>
            <a:pPr marL="914400" lvl="1" indent="-457200">
              <a:buFont typeface="+mj-lt"/>
              <a:buAutoNum type="arabicPeriod"/>
            </a:pPr>
            <a:r>
              <a:rPr lang="en-US" dirty="0">
                <a:solidFill>
                  <a:srgbClr val="002664"/>
                </a:solidFill>
              </a:rPr>
              <a:t>Design and implementation of policies, institutional practices and tools or systems to help government institutions better manage and monitor urbanization in order to more fully achieve its benefits</a:t>
            </a:r>
          </a:p>
          <a:p>
            <a:r>
              <a:rPr lang="en-US" dirty="0">
                <a:solidFill>
                  <a:srgbClr val="002664"/>
                </a:solidFill>
              </a:rPr>
              <a:t>Leaders and influencers on urban matters, use of technology/new technology, proposals from consortia of more than one entity. </a:t>
            </a:r>
          </a:p>
        </p:txBody>
      </p:sp>
      <p:sp>
        <p:nvSpPr>
          <p:cNvPr id="7" name="Content Placeholder 8"/>
          <p:cNvSpPr txBox="1">
            <a:spLocks/>
          </p:cNvSpPr>
          <p:nvPr/>
        </p:nvSpPr>
        <p:spPr>
          <a:xfrm>
            <a:off x="848255" y="1600200"/>
            <a:ext cx="10515600" cy="490537"/>
          </a:xfrm>
          <a:prstGeom prst="rect">
            <a:avLst/>
          </a:prstGeom>
          <a:ln w="12700">
            <a:solidFill>
              <a:sysClr val="windowText" lastClr="00000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smtClean="0">
                <a:solidFill>
                  <a:srgbClr val="002664"/>
                </a:solidFill>
              </a:rPr>
              <a:t>Partners</a:t>
            </a:r>
            <a:endParaRPr lang="en-US" b="1" dirty="0">
              <a:solidFill>
                <a:srgbClr val="002664"/>
              </a:solidFill>
            </a:endParaRPr>
          </a:p>
        </p:txBody>
      </p:sp>
    </p:spTree>
    <p:extLst>
      <p:ext uri="{BB962C8B-B14F-4D97-AF65-F5344CB8AC3E}">
        <p14:creationId xmlns:p14="http://schemas.microsoft.com/office/powerpoint/2010/main" val="1982599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Technical Area #2: Urban Growth Analysis &amp; Urban Management</a:t>
            </a:r>
            <a:endParaRPr lang="en-US" dirty="0"/>
          </a:p>
        </p:txBody>
      </p:sp>
      <p:sp>
        <p:nvSpPr>
          <p:cNvPr id="6" name="Content Placeholder 8"/>
          <p:cNvSpPr txBox="1">
            <a:spLocks/>
          </p:cNvSpPr>
          <p:nvPr/>
        </p:nvSpPr>
        <p:spPr>
          <a:xfrm>
            <a:off x="839788" y="2090737"/>
            <a:ext cx="10515600" cy="4233863"/>
          </a:xfrm>
          <a:prstGeom prst="rect">
            <a:avLst/>
          </a:prstGeom>
          <a:ln w="12700">
            <a:solidFill>
              <a:sysClr val="windowText" lastClr="0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664"/>
                </a:solidFill>
              </a:rPr>
              <a:t>Partners would work with MCC to develop operational tools and methodologies for </a:t>
            </a:r>
          </a:p>
          <a:p>
            <a:pPr lvl="1"/>
            <a:r>
              <a:rPr lang="en-US" dirty="0">
                <a:solidFill>
                  <a:srgbClr val="002664"/>
                </a:solidFill>
              </a:rPr>
              <a:t>Addressing the urban agglomeration and growth dimensions of MCC’s growth diagnostics</a:t>
            </a:r>
          </a:p>
          <a:p>
            <a:pPr lvl="1"/>
            <a:r>
              <a:rPr lang="en-US" dirty="0">
                <a:solidFill>
                  <a:srgbClr val="002664"/>
                </a:solidFill>
              </a:rPr>
              <a:t>MCC root cause and problem analysis associated with urbanization or urban environments; and </a:t>
            </a:r>
          </a:p>
          <a:p>
            <a:pPr lvl="1"/>
            <a:r>
              <a:rPr lang="en-US" dirty="0">
                <a:solidFill>
                  <a:srgbClr val="002664"/>
                </a:solidFill>
              </a:rPr>
              <a:t>MCC due diligence and design of projects in urban or urbanizing contexts, with particular emphasis on the policy and institutional enabling environment for urban management and urban growth. </a:t>
            </a:r>
          </a:p>
          <a:p>
            <a:pPr lvl="1"/>
            <a:r>
              <a:rPr lang="en-US" dirty="0">
                <a:solidFill>
                  <a:srgbClr val="002664"/>
                </a:solidFill>
              </a:rPr>
              <a:t>Quantifying the benefits of urban land-oriented investments. </a:t>
            </a:r>
          </a:p>
        </p:txBody>
      </p:sp>
      <p:sp>
        <p:nvSpPr>
          <p:cNvPr id="7" name="Content Placeholder 8"/>
          <p:cNvSpPr txBox="1">
            <a:spLocks/>
          </p:cNvSpPr>
          <p:nvPr/>
        </p:nvSpPr>
        <p:spPr>
          <a:xfrm>
            <a:off x="848255" y="1600200"/>
            <a:ext cx="10515600" cy="490537"/>
          </a:xfrm>
          <a:prstGeom prst="rect">
            <a:avLst/>
          </a:prstGeom>
          <a:ln w="12700">
            <a:solidFill>
              <a:sysClr val="windowText" lastClr="00000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smtClean="0">
                <a:solidFill>
                  <a:srgbClr val="002664"/>
                </a:solidFill>
              </a:rPr>
              <a:t>Form of Partner Engagement</a:t>
            </a:r>
            <a:endParaRPr lang="en-US" b="1" dirty="0">
              <a:solidFill>
                <a:srgbClr val="002664"/>
              </a:solidFill>
            </a:endParaRPr>
          </a:p>
        </p:txBody>
      </p:sp>
    </p:spTree>
    <p:extLst>
      <p:ext uri="{BB962C8B-B14F-4D97-AF65-F5344CB8AC3E}">
        <p14:creationId xmlns:p14="http://schemas.microsoft.com/office/powerpoint/2010/main" val="114985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Technical Area #2: Urban Growth Analysis &amp; Urban Management</a:t>
            </a:r>
            <a:endParaRPr lang="en-US" dirty="0"/>
          </a:p>
        </p:txBody>
      </p:sp>
      <p:sp>
        <p:nvSpPr>
          <p:cNvPr id="6" name="Content Placeholder 8"/>
          <p:cNvSpPr txBox="1">
            <a:spLocks/>
          </p:cNvSpPr>
          <p:nvPr/>
        </p:nvSpPr>
        <p:spPr>
          <a:xfrm>
            <a:off x="839788" y="2090737"/>
            <a:ext cx="10515600" cy="4233863"/>
          </a:xfrm>
          <a:prstGeom prst="rect">
            <a:avLst/>
          </a:prstGeom>
          <a:ln w="12700">
            <a:solidFill>
              <a:sysClr val="windowText" lastClr="0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solidFill>
                  <a:srgbClr val="002664"/>
                </a:solidFill>
              </a:rPr>
              <a:t>Partners </a:t>
            </a:r>
            <a:r>
              <a:rPr lang="en-US" dirty="0">
                <a:solidFill>
                  <a:srgbClr val="002664"/>
                </a:solidFill>
              </a:rPr>
              <a:t>would have the opportunity to influence the form of MCC’s engagement in urban environments and MCC’s analysis leading to investment choice and scope. </a:t>
            </a:r>
          </a:p>
          <a:p>
            <a:r>
              <a:rPr lang="en-US" dirty="0">
                <a:solidFill>
                  <a:srgbClr val="002664"/>
                </a:solidFill>
              </a:rPr>
              <a:t>Partners would also have the opportunity to work with MCC (and be expected to work with MCC) to apply thought leadership and tools developed under the partnership to concrete, real-world cases among compact or threshold program eligible countries. </a:t>
            </a:r>
          </a:p>
        </p:txBody>
      </p:sp>
      <p:sp>
        <p:nvSpPr>
          <p:cNvPr id="7" name="Content Placeholder 8"/>
          <p:cNvSpPr txBox="1">
            <a:spLocks/>
          </p:cNvSpPr>
          <p:nvPr/>
        </p:nvSpPr>
        <p:spPr>
          <a:xfrm>
            <a:off x="848255" y="1600200"/>
            <a:ext cx="10515600" cy="490537"/>
          </a:xfrm>
          <a:prstGeom prst="rect">
            <a:avLst/>
          </a:prstGeom>
          <a:ln w="12700">
            <a:solidFill>
              <a:sysClr val="windowText" lastClr="00000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smtClean="0">
                <a:solidFill>
                  <a:srgbClr val="002664"/>
                </a:solidFill>
              </a:rPr>
              <a:t>Form of Partner Engagement</a:t>
            </a:r>
            <a:endParaRPr lang="en-US" b="1" dirty="0">
              <a:solidFill>
                <a:srgbClr val="002664"/>
              </a:solidFill>
            </a:endParaRPr>
          </a:p>
        </p:txBody>
      </p:sp>
    </p:spTree>
    <p:extLst>
      <p:ext uri="{BB962C8B-B14F-4D97-AF65-F5344CB8AC3E}">
        <p14:creationId xmlns:p14="http://schemas.microsoft.com/office/powerpoint/2010/main" val="32789800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051029" y="1533420"/>
            <a:ext cx="10515600" cy="1325563"/>
          </a:xfrm>
          <a:prstGeom prst="rect">
            <a:avLst/>
          </a:prstGeom>
        </p:spPr>
        <p:txBody>
          <a:bodyPr wrap="square" lIns="0" tIns="0" rIns="0" bIns="0">
            <a:normAutofit/>
          </a:bodyPr>
          <a:lstStyle>
            <a:lvl1pPr>
              <a:defRPr sz="2400" b="1" i="0">
                <a:solidFill>
                  <a:srgbClr val="002664"/>
                </a:solidFill>
                <a:latin typeface="Arial"/>
                <a:ea typeface="+mj-ea"/>
                <a:cs typeface="Arial"/>
              </a:defRPr>
            </a:lvl1pPr>
          </a:lstStyle>
          <a:p>
            <a:pPr algn="ctr"/>
            <a:r>
              <a:rPr lang="en-US" sz="3600" kern="0" dirty="0" smtClean="0">
                <a:solidFill>
                  <a:srgbClr val="002060"/>
                </a:solidFill>
                <a:latin typeface="Calisto MT" panose="02040603050505030304" pitchFamily="18" charset="0"/>
                <a:ea typeface="+mn-ea"/>
                <a:cs typeface="+mn-cs"/>
              </a:rPr>
              <a:t>ANNUAL PROGRAM STATEMENT (APS)</a:t>
            </a:r>
            <a:br>
              <a:rPr lang="en-US" sz="3600" kern="0" dirty="0" smtClean="0">
                <a:solidFill>
                  <a:srgbClr val="002060"/>
                </a:solidFill>
                <a:latin typeface="Calisto MT" panose="02040603050505030304" pitchFamily="18" charset="0"/>
                <a:ea typeface="+mn-ea"/>
                <a:cs typeface="+mn-cs"/>
              </a:rPr>
            </a:br>
            <a:r>
              <a:rPr lang="en-US" sz="3600" kern="0" dirty="0" smtClean="0">
                <a:solidFill>
                  <a:srgbClr val="002060"/>
                </a:solidFill>
                <a:latin typeface="Calisto MT" panose="02040603050505030304" pitchFamily="18" charset="0"/>
                <a:ea typeface="+mn-ea"/>
                <a:cs typeface="+mn-cs"/>
              </a:rPr>
              <a:t>No: 95332418N0002</a:t>
            </a:r>
            <a:endParaRPr lang="en-US" sz="3600" kern="0" dirty="0">
              <a:solidFill>
                <a:srgbClr val="002060"/>
              </a:solidFill>
              <a:latin typeface="Calisto MT" panose="02040603050505030304" pitchFamily="18" charset="0"/>
              <a:ea typeface="+mn-ea"/>
              <a:cs typeface="+mn-cs"/>
            </a:endParaRPr>
          </a:p>
        </p:txBody>
      </p:sp>
      <p:sp>
        <p:nvSpPr>
          <p:cNvPr id="7" name="Content Placeholder 2"/>
          <p:cNvSpPr txBox="1">
            <a:spLocks/>
          </p:cNvSpPr>
          <p:nvPr/>
        </p:nvSpPr>
        <p:spPr>
          <a:xfrm>
            <a:off x="1051029" y="2858983"/>
            <a:ext cx="10515600" cy="2585323"/>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400" b="1" kern="0" dirty="0" smtClean="0">
                <a:solidFill>
                  <a:srgbClr val="FF0000"/>
                </a:solidFill>
              </a:rPr>
              <a:t>PARTNERSHIPS with MCC Program</a:t>
            </a:r>
          </a:p>
          <a:p>
            <a:endParaRPr lang="en-US" sz="2400" b="1" kern="0" dirty="0" smtClean="0"/>
          </a:p>
          <a:p>
            <a:r>
              <a:rPr lang="en-US" sz="2400" b="1" kern="0" dirty="0" smtClean="0"/>
              <a:t>Posted on </a:t>
            </a:r>
            <a:r>
              <a:rPr lang="en-US" sz="2400" b="1" kern="0" dirty="0" smtClean="0">
                <a:hlinkClick r:id="rId3"/>
              </a:rPr>
              <a:t>www.grants.gov</a:t>
            </a:r>
            <a:r>
              <a:rPr lang="en-US" sz="2400" b="1" kern="0" dirty="0" smtClean="0"/>
              <a:t> on </a:t>
            </a:r>
          </a:p>
          <a:p>
            <a:r>
              <a:rPr lang="en-US" sz="2400" b="1" kern="0" dirty="0" smtClean="0"/>
              <a:t>November 9, 2017 for one year</a:t>
            </a:r>
          </a:p>
          <a:p>
            <a:endParaRPr lang="en-US" sz="2400" b="1" kern="0" dirty="0" smtClean="0"/>
          </a:p>
          <a:p>
            <a:r>
              <a:rPr lang="en-US" sz="2400" b="1" kern="0" dirty="0" smtClean="0">
                <a:solidFill>
                  <a:srgbClr val="002060"/>
                </a:solidFill>
                <a:latin typeface="Calisto MT" panose="02040603050505030304" pitchFamily="18" charset="0"/>
              </a:rPr>
              <a:t>Contracts and Grants Management Team</a:t>
            </a:r>
          </a:p>
          <a:p>
            <a:endParaRPr lang="en-US" sz="2400" kern="0" dirty="0"/>
          </a:p>
        </p:txBody>
      </p:sp>
      <p:graphicFrame>
        <p:nvGraphicFramePr>
          <p:cNvPr id="8" name="Content Placeholder 3"/>
          <p:cNvGraphicFramePr>
            <a:graphicFrameLocks/>
          </p:cNvGraphicFramePr>
          <p:nvPr>
            <p:extLst>
              <p:ext uri="{D42A27DB-BD31-4B8C-83A1-F6EECF244321}">
                <p14:modId xmlns:p14="http://schemas.microsoft.com/office/powerpoint/2010/main" val="4248926006"/>
              </p:ext>
            </p:extLst>
          </p:nvPr>
        </p:nvGraphicFramePr>
        <p:xfrm>
          <a:off x="5638800" y="1973577"/>
          <a:ext cx="7027438" cy="47690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2416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563415505"/>
              </p:ext>
            </p:extLst>
          </p:nvPr>
        </p:nvGraphicFramePr>
        <p:xfrm>
          <a:off x="1981199" y="1905000"/>
          <a:ext cx="8229600" cy="4638996"/>
        </p:xfrm>
        <a:graphic>
          <a:graphicData uri="http://schemas.openxmlformats.org/drawingml/2006/table">
            <a:tbl>
              <a:tblPr firstRow="1" bandRow="1">
                <a:tableStyleId>{BC89EF96-8CEA-46FF-86C4-4CE0E7609802}</a:tableStyleId>
              </a:tblPr>
              <a:tblGrid>
                <a:gridCol w="2057400"/>
                <a:gridCol w="6172200"/>
              </a:tblGrid>
              <a:tr h="798516">
                <a:tc>
                  <a:txBody>
                    <a:bodyPr/>
                    <a:lstStyle/>
                    <a:p>
                      <a:r>
                        <a:rPr lang="en-US" b="0" dirty="0" smtClean="0"/>
                        <a:t>Awards period of performance</a:t>
                      </a:r>
                      <a:endParaRPr lang="en-US" b="0" dirty="0"/>
                    </a:p>
                  </a:txBody>
                  <a:tcPr/>
                </a:tc>
                <a:tc>
                  <a:txBody>
                    <a:bodyPr/>
                    <a:lstStyle/>
                    <a:p>
                      <a:r>
                        <a:rPr lang="en-US" b="0" dirty="0" smtClean="0"/>
                        <a:t>The majority of awards’ period of performances will be one to three years, though some may be up to five years max</a:t>
                      </a:r>
                      <a:endParaRPr lang="en-US" b="0" dirty="0"/>
                    </a:p>
                  </a:txBody>
                  <a:tcPr/>
                </a:tc>
              </a:tr>
              <a:tr h="798516">
                <a:tc>
                  <a:txBody>
                    <a:bodyPr/>
                    <a:lstStyle/>
                    <a:p>
                      <a:r>
                        <a:rPr lang="en-US" b="0" dirty="0" smtClean="0"/>
                        <a:t>Anticipated Number of Awards and Eligibility </a:t>
                      </a:r>
                      <a:endParaRPr lang="en-US" b="0" dirty="0"/>
                    </a:p>
                  </a:txBody>
                  <a:tcPr/>
                </a:tc>
                <a:tc>
                  <a:txBody>
                    <a:bodyPr/>
                    <a:lstStyle/>
                    <a:p>
                      <a:r>
                        <a:rPr lang="en-US" b="0" dirty="0" smtClean="0"/>
                        <a:t>Multiple awards</a:t>
                      </a:r>
                    </a:p>
                    <a:p>
                      <a:r>
                        <a:rPr lang="en-US" b="0" dirty="0" smtClean="0"/>
                        <a:t>The APS is open to U.S. and non-U.S. private businesses, business and trade associations, foundations, U.S. and non-U.S. Non-Governmental Organizations (NGOs), international organizations, U.S. and non-U.S. colleges and universities, civic groups, regional organizations, etc.</a:t>
                      </a:r>
                      <a:endParaRPr lang="en-US" b="0" dirty="0"/>
                    </a:p>
                  </a:txBody>
                  <a:tcPr/>
                </a:tc>
              </a:tr>
              <a:tr h="462632">
                <a:tc>
                  <a:txBody>
                    <a:bodyPr/>
                    <a:lstStyle/>
                    <a:p>
                      <a:r>
                        <a:rPr lang="en-US" b="0" dirty="0" smtClean="0"/>
                        <a:t>Type of Awards</a:t>
                      </a:r>
                    </a:p>
                    <a:p>
                      <a:r>
                        <a:rPr lang="en-US" b="0" dirty="0" smtClean="0"/>
                        <a:t>Substantial involvement</a:t>
                      </a:r>
                      <a:endParaRPr lang="en-US" b="0" dirty="0"/>
                    </a:p>
                  </a:txBody>
                  <a:tcPr/>
                </a:tc>
                <a:tc>
                  <a:txBody>
                    <a:bodyPr/>
                    <a:lstStyle/>
                    <a:p>
                      <a:r>
                        <a:rPr lang="en-US" b="0" dirty="0" smtClean="0"/>
                        <a:t>Grants, Cooperative Agreements, and Fixed Amount Awards</a:t>
                      </a:r>
                    </a:p>
                    <a:p>
                      <a:r>
                        <a:rPr lang="en-US" b="0" dirty="0" smtClean="0"/>
                        <a:t>For Cooperative Agreements</a:t>
                      </a:r>
                      <a:endParaRPr lang="en-US" b="0" dirty="0"/>
                    </a:p>
                  </a:txBody>
                  <a:tcPr/>
                </a:tc>
              </a:tr>
              <a:tr h="1140737">
                <a:tc>
                  <a:txBody>
                    <a:bodyPr/>
                    <a:lstStyle/>
                    <a:p>
                      <a:r>
                        <a:rPr lang="en-US" b="0" dirty="0" smtClean="0"/>
                        <a:t>Two-phase Competition</a:t>
                      </a:r>
                      <a:endParaRPr lang="en-US" b="0" dirty="0"/>
                    </a:p>
                  </a:txBody>
                  <a:tcPr/>
                </a:tc>
                <a:tc>
                  <a:txBody>
                    <a:bodyPr/>
                    <a:lstStyle/>
                    <a:p>
                      <a:r>
                        <a:rPr lang="en-US" b="0" dirty="0" smtClean="0"/>
                        <a:t>The competition will be conducted in two phases – Phase I -Concept Paper submission, open to everyone, and Phase II - Complete Application by MCC invitation only</a:t>
                      </a:r>
                    </a:p>
                    <a:p>
                      <a:r>
                        <a:rPr lang="en-US" b="0" dirty="0" smtClean="0"/>
                        <a:t>Collaboration, co-creation and feedback brainstorming sessions</a:t>
                      </a:r>
                      <a:endParaRPr lang="en-US" b="0" dirty="0"/>
                    </a:p>
                  </a:txBody>
                  <a:tcPr/>
                </a:tc>
              </a:tr>
            </a:tbl>
          </a:graphicData>
        </a:graphic>
      </p:graphicFrame>
      <p:sp>
        <p:nvSpPr>
          <p:cNvPr id="10" name="Title 1"/>
          <p:cNvSpPr>
            <a:spLocks noGrp="1"/>
          </p:cNvSpPr>
          <p:nvPr>
            <p:ph type="title"/>
          </p:nvPr>
        </p:nvSpPr>
        <p:spPr>
          <a:xfrm>
            <a:off x="838199" y="967105"/>
            <a:ext cx="10515600" cy="930275"/>
          </a:xfrm>
        </p:spPr>
        <p:txBody>
          <a:bodyPr>
            <a:normAutofit/>
          </a:bodyPr>
          <a:lstStyle/>
          <a:p>
            <a:pPr algn="ctr"/>
            <a:r>
              <a:rPr lang="en-US" sz="4000" b="1" dirty="0" smtClean="0">
                <a:solidFill>
                  <a:srgbClr val="002060"/>
                </a:solidFill>
                <a:latin typeface="Calisto MT" panose="02040603050505030304" pitchFamily="18" charset="0"/>
                <a:ea typeface="+mn-ea"/>
                <a:cs typeface="+mn-cs"/>
              </a:rPr>
              <a:t>Highlights</a:t>
            </a:r>
            <a:endParaRPr lang="en-US" sz="4000" b="1" dirty="0">
              <a:solidFill>
                <a:srgbClr val="002060"/>
              </a:solidFill>
              <a:latin typeface="Calisto MT" panose="02040603050505030304" pitchFamily="18" charset="0"/>
              <a:ea typeface="+mn-ea"/>
              <a:cs typeface="+mn-cs"/>
            </a:endParaRPr>
          </a:p>
        </p:txBody>
      </p:sp>
    </p:spTree>
    <p:extLst>
      <p:ext uri="{BB962C8B-B14F-4D97-AF65-F5344CB8AC3E}">
        <p14:creationId xmlns:p14="http://schemas.microsoft.com/office/powerpoint/2010/main" val="726078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762000"/>
            <a:ext cx="10515600" cy="930275"/>
          </a:xfrm>
        </p:spPr>
        <p:txBody>
          <a:bodyPr>
            <a:normAutofit/>
          </a:bodyPr>
          <a:lstStyle/>
          <a:p>
            <a:pPr algn="ctr"/>
            <a:r>
              <a:rPr lang="en-US" sz="4000" b="1" dirty="0">
                <a:solidFill>
                  <a:srgbClr val="002060"/>
                </a:solidFill>
                <a:latin typeface="Calisto MT" panose="02040603050505030304" pitchFamily="18" charset="0"/>
                <a:ea typeface="+mn-ea"/>
                <a:cs typeface="+mn-cs"/>
              </a:rPr>
              <a:t>Timeline and Key Dates</a:t>
            </a:r>
          </a:p>
        </p:txBody>
      </p:sp>
      <p:graphicFrame>
        <p:nvGraphicFramePr>
          <p:cNvPr id="6" name="Content Placeholder 3"/>
          <p:cNvGraphicFramePr>
            <a:graphicFrameLocks/>
          </p:cNvGraphicFramePr>
          <p:nvPr>
            <p:extLst>
              <p:ext uri="{D42A27DB-BD31-4B8C-83A1-F6EECF244321}">
                <p14:modId xmlns:p14="http://schemas.microsoft.com/office/powerpoint/2010/main" val="2255906352"/>
              </p:ext>
            </p:extLst>
          </p:nvPr>
        </p:nvGraphicFramePr>
        <p:xfrm>
          <a:off x="1828800" y="1692275"/>
          <a:ext cx="8534400" cy="4926874"/>
        </p:xfrm>
        <a:graphic>
          <a:graphicData uri="http://schemas.openxmlformats.org/drawingml/2006/table">
            <a:tbl>
              <a:tblPr firstRow="1" bandRow="1">
                <a:tableStyleId>{5C22544A-7EE6-4342-B048-85BDC9FD1C3A}</a:tableStyleId>
              </a:tblPr>
              <a:tblGrid>
                <a:gridCol w="3200400"/>
                <a:gridCol w="3429000"/>
                <a:gridCol w="1905000"/>
              </a:tblGrid>
              <a:tr h="446314">
                <a:tc>
                  <a:txBody>
                    <a:bodyPr/>
                    <a:lstStyle/>
                    <a:p>
                      <a:r>
                        <a:rPr lang="en-US" dirty="0" smtClean="0"/>
                        <a:t>NOFO APS posted</a:t>
                      </a:r>
                      <a:endParaRPr lang="en-US" dirty="0"/>
                    </a:p>
                  </a:txBody>
                  <a:tcPr/>
                </a:tc>
                <a:tc>
                  <a:txBody>
                    <a:bodyPr/>
                    <a:lstStyle/>
                    <a:p>
                      <a:r>
                        <a:rPr lang="en-US" dirty="0" smtClean="0"/>
                        <a:t>November 9, 2017 for one year</a:t>
                      </a:r>
                      <a:endParaRPr lang="en-US" dirty="0"/>
                    </a:p>
                  </a:txBody>
                  <a:tcPr/>
                </a:tc>
                <a:tc>
                  <a:txBody>
                    <a:bodyPr/>
                    <a:lstStyle/>
                    <a:p>
                      <a:endParaRPr lang="en-US" dirty="0"/>
                    </a:p>
                  </a:txBody>
                  <a:tcPr/>
                </a:tc>
              </a:tr>
              <a:tr h="446314">
                <a:tc>
                  <a:txBody>
                    <a:bodyPr/>
                    <a:lstStyle/>
                    <a:p>
                      <a:r>
                        <a:rPr lang="en-US" dirty="0" smtClean="0"/>
                        <a:t>First teleconference</a:t>
                      </a:r>
                    </a:p>
                    <a:p>
                      <a:r>
                        <a:rPr lang="en-US" dirty="0" smtClean="0"/>
                        <a:t>Questions for Review Window 1</a:t>
                      </a:r>
                    </a:p>
                    <a:p>
                      <a:r>
                        <a:rPr lang="en-US" dirty="0" smtClean="0"/>
                        <a:t>Concept Papers due Window 1</a:t>
                      </a:r>
                    </a:p>
                    <a:p>
                      <a:endParaRPr lang="en-US" dirty="0"/>
                    </a:p>
                  </a:txBody>
                  <a:tcPr/>
                </a:tc>
                <a:tc>
                  <a:txBody>
                    <a:bodyPr/>
                    <a:lstStyle/>
                    <a:p>
                      <a:r>
                        <a:rPr lang="en-US" dirty="0" smtClean="0"/>
                        <a:t>November 30, 2017 </a:t>
                      </a:r>
                      <a:r>
                        <a:rPr lang="en-US" sz="1200" dirty="0" smtClean="0"/>
                        <a:t>10.00 am EST</a:t>
                      </a:r>
                    </a:p>
                    <a:p>
                      <a:r>
                        <a:rPr lang="en-US" dirty="0" smtClean="0"/>
                        <a:t>December 4, 2017 </a:t>
                      </a:r>
                      <a:r>
                        <a:rPr lang="en-US" sz="1200" dirty="0" smtClean="0"/>
                        <a:t>2.00 pm EST</a:t>
                      </a:r>
                    </a:p>
                    <a:p>
                      <a:r>
                        <a:rPr lang="en-US" dirty="0" smtClean="0"/>
                        <a:t>November 9 - December 13, 2017 </a:t>
                      </a:r>
                      <a:r>
                        <a:rPr lang="en-US" sz="1200" dirty="0" smtClean="0"/>
                        <a:t>2.00</a:t>
                      </a:r>
                      <a:r>
                        <a:rPr lang="en-US" sz="1200" baseline="0" dirty="0" smtClean="0"/>
                        <a:t> pm EST</a:t>
                      </a:r>
                      <a:endParaRPr lang="en-US" sz="1200" dirty="0"/>
                    </a:p>
                  </a:txBody>
                  <a:tcPr/>
                </a:tc>
                <a:tc>
                  <a:txBody>
                    <a:bodyPr/>
                    <a:lstStyle/>
                    <a:p>
                      <a:r>
                        <a:rPr lang="en-US" sz="1200" dirty="0" smtClean="0"/>
                        <a:t>Questions for Review Windows 2-7 are due 15 calendar days from the start date of each window at 2.00 pm EST </a:t>
                      </a:r>
                    </a:p>
                    <a:p>
                      <a:endParaRPr lang="en-US" dirty="0"/>
                    </a:p>
                  </a:txBody>
                  <a:tcPr/>
                </a:tc>
              </a:tr>
              <a:tr h="446314">
                <a:tc>
                  <a:txBody>
                    <a:bodyPr/>
                    <a:lstStyle/>
                    <a:p>
                      <a:r>
                        <a:rPr lang="en-US" dirty="0" smtClean="0"/>
                        <a:t>Review Window 2 Concept Papers due </a:t>
                      </a:r>
                      <a:endParaRPr lang="en-US" dirty="0"/>
                    </a:p>
                  </a:txBody>
                  <a:tcPr/>
                </a:tc>
                <a:tc>
                  <a:txBody>
                    <a:bodyPr/>
                    <a:lstStyle/>
                    <a:p>
                      <a:r>
                        <a:rPr lang="en-US" dirty="0" smtClean="0"/>
                        <a:t>December 14, 2017 through February 2, 2018</a:t>
                      </a:r>
                      <a:endParaRPr lang="en-US" dirty="0"/>
                    </a:p>
                  </a:txBody>
                  <a:tcPr/>
                </a:tc>
                <a:tc>
                  <a:txBody>
                    <a:bodyPr/>
                    <a:lstStyle/>
                    <a:p>
                      <a:r>
                        <a:rPr lang="en-US" sz="1200" dirty="0" smtClean="0"/>
                        <a:t>Each Review Window will have a separate teleconference scheduled</a:t>
                      </a:r>
                      <a:endParaRPr lang="en-US" sz="1200" dirty="0"/>
                    </a:p>
                  </a:txBody>
                  <a:tcPr/>
                </a:tc>
              </a:tr>
              <a:tr h="446314">
                <a:tc>
                  <a:txBody>
                    <a:bodyPr/>
                    <a:lstStyle/>
                    <a:p>
                      <a:r>
                        <a:rPr lang="en-US" dirty="0" smtClean="0"/>
                        <a:t>Review Window 3 Concept Papers due </a:t>
                      </a:r>
                      <a:endParaRPr lang="en-US" dirty="0"/>
                    </a:p>
                  </a:txBody>
                  <a:tcPr/>
                </a:tc>
                <a:tc>
                  <a:txBody>
                    <a:bodyPr/>
                    <a:lstStyle/>
                    <a:p>
                      <a:r>
                        <a:rPr lang="en-US" dirty="0" smtClean="0"/>
                        <a:t>February 3, 2018 through March 30, 2018</a:t>
                      </a:r>
                      <a:endParaRPr lang="en-US" dirty="0"/>
                    </a:p>
                  </a:txBody>
                  <a:tcPr/>
                </a:tc>
                <a:tc>
                  <a:txBody>
                    <a:bodyPr/>
                    <a:lstStyle/>
                    <a:p>
                      <a:r>
                        <a:rPr lang="en-US" sz="1200" kern="1200" dirty="0" smtClean="0">
                          <a:solidFill>
                            <a:schemeClr val="dk1"/>
                          </a:solidFill>
                          <a:latin typeface="+mn-lt"/>
                          <a:ea typeface="+mn-ea"/>
                          <a:cs typeface="+mn-cs"/>
                        </a:rPr>
                        <a:t>We might conduct separate teleconferences for each technical area</a:t>
                      </a:r>
                      <a:endParaRPr lang="en-US" sz="1200" kern="1200" dirty="0">
                        <a:solidFill>
                          <a:schemeClr val="dk1"/>
                        </a:solidFill>
                        <a:latin typeface="+mn-lt"/>
                        <a:ea typeface="+mn-ea"/>
                        <a:cs typeface="+mn-cs"/>
                      </a:endParaRPr>
                    </a:p>
                  </a:txBody>
                  <a:tcPr/>
                </a:tc>
              </a:tr>
              <a:tr h="446314">
                <a:tc>
                  <a:txBody>
                    <a:bodyPr/>
                    <a:lstStyle/>
                    <a:p>
                      <a:r>
                        <a:rPr lang="en-US" dirty="0" smtClean="0"/>
                        <a:t>Review Window 4 Concept Papers due </a:t>
                      </a:r>
                      <a:endParaRPr lang="en-US" dirty="0"/>
                    </a:p>
                  </a:txBody>
                  <a:tcPr/>
                </a:tc>
                <a:tc>
                  <a:txBody>
                    <a:bodyPr/>
                    <a:lstStyle/>
                    <a:p>
                      <a:r>
                        <a:rPr lang="en-US" dirty="0" smtClean="0"/>
                        <a:t>March 31, 2018 through May 31, 2018</a:t>
                      </a:r>
                      <a:endParaRPr lang="en-US" dirty="0"/>
                    </a:p>
                  </a:txBody>
                  <a:tcPr/>
                </a:tc>
                <a:tc>
                  <a:txBody>
                    <a:bodyPr/>
                    <a:lstStyle/>
                    <a:p>
                      <a:endParaRPr lang="en-US" dirty="0"/>
                    </a:p>
                  </a:txBody>
                  <a:tcPr/>
                </a:tc>
              </a:tr>
              <a:tr h="446314">
                <a:tc>
                  <a:txBody>
                    <a:bodyPr/>
                    <a:lstStyle/>
                    <a:p>
                      <a:r>
                        <a:rPr lang="en-US" dirty="0" smtClean="0"/>
                        <a:t>Review Window 5 Concept Papers due </a:t>
                      </a:r>
                      <a:endParaRPr lang="en-US" dirty="0"/>
                    </a:p>
                  </a:txBody>
                  <a:tcPr/>
                </a:tc>
                <a:tc>
                  <a:txBody>
                    <a:bodyPr/>
                    <a:lstStyle/>
                    <a:p>
                      <a:r>
                        <a:rPr lang="en-US" dirty="0" smtClean="0"/>
                        <a:t>June 1, 2018 through July 31, 2018</a:t>
                      </a:r>
                      <a:endParaRPr lang="en-US" dirty="0"/>
                    </a:p>
                  </a:txBody>
                  <a:tcPr/>
                </a:tc>
                <a:tc>
                  <a:txBody>
                    <a:bodyPr/>
                    <a:lstStyle/>
                    <a:p>
                      <a:endParaRPr lang="en-US" dirty="0"/>
                    </a:p>
                  </a:txBody>
                  <a:tcPr/>
                </a:tc>
              </a:tr>
              <a:tr h="446314">
                <a:tc>
                  <a:txBody>
                    <a:bodyPr/>
                    <a:lstStyle/>
                    <a:p>
                      <a:r>
                        <a:rPr lang="en-US" dirty="0" smtClean="0"/>
                        <a:t>Review Window 6 Concept Papers due </a:t>
                      </a:r>
                      <a:endParaRPr lang="en-US" dirty="0"/>
                    </a:p>
                  </a:txBody>
                  <a:tcPr/>
                </a:tc>
                <a:tc>
                  <a:txBody>
                    <a:bodyPr/>
                    <a:lstStyle/>
                    <a:p>
                      <a:r>
                        <a:rPr lang="en-US" dirty="0" smtClean="0"/>
                        <a:t>August 1, 2018 through November 08, 2018</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5495039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81000" y="685800"/>
            <a:ext cx="10972800" cy="1158240"/>
          </a:xfrm>
        </p:spPr>
        <p:txBody>
          <a:bodyPr>
            <a:normAutofit/>
          </a:bodyPr>
          <a:lstStyle/>
          <a:p>
            <a:pPr algn="ctr"/>
            <a:r>
              <a:rPr lang="en-US" sz="2800" b="1" dirty="0" smtClean="0">
                <a:solidFill>
                  <a:srgbClr val="002060"/>
                </a:solidFill>
                <a:latin typeface="Calisto MT" panose="02040603050505030304" pitchFamily="18" charset="0"/>
                <a:ea typeface="+mn-ea"/>
                <a:cs typeface="+mn-cs"/>
              </a:rPr>
              <a:t/>
            </a:r>
            <a:br>
              <a:rPr lang="en-US" sz="2800" b="1" dirty="0" smtClean="0">
                <a:solidFill>
                  <a:srgbClr val="002060"/>
                </a:solidFill>
                <a:latin typeface="Calisto MT" panose="02040603050505030304" pitchFamily="18" charset="0"/>
                <a:ea typeface="+mn-ea"/>
                <a:cs typeface="+mn-cs"/>
              </a:rPr>
            </a:br>
            <a:r>
              <a:rPr lang="en-US" sz="2800" b="1" dirty="0" smtClean="0">
                <a:solidFill>
                  <a:srgbClr val="002060"/>
                </a:solidFill>
                <a:latin typeface="Calisto MT" panose="02040603050505030304" pitchFamily="18" charset="0"/>
                <a:ea typeface="+mn-ea"/>
                <a:cs typeface="+mn-cs"/>
              </a:rPr>
              <a:t>Cost </a:t>
            </a:r>
            <a:r>
              <a:rPr lang="en-US" sz="2800" b="1" dirty="0">
                <a:solidFill>
                  <a:srgbClr val="002060"/>
                </a:solidFill>
                <a:latin typeface="Calisto MT" panose="02040603050505030304" pitchFamily="18" charset="0"/>
                <a:ea typeface="+mn-ea"/>
                <a:cs typeface="+mn-cs"/>
              </a:rPr>
              <a:t>Sharing/Matching and </a:t>
            </a:r>
            <a:r>
              <a:rPr lang="en-US" sz="2800" b="1" dirty="0" smtClean="0">
                <a:solidFill>
                  <a:srgbClr val="002060"/>
                </a:solidFill>
                <a:latin typeface="Calisto MT" panose="02040603050505030304" pitchFamily="18" charset="0"/>
                <a:ea typeface="+mn-ea"/>
                <a:cs typeface="+mn-cs"/>
              </a:rPr>
              <a:t>Leveraging Program </a:t>
            </a:r>
            <a:r>
              <a:rPr lang="en-US" sz="2800" b="1" dirty="0">
                <a:solidFill>
                  <a:srgbClr val="002060"/>
                </a:solidFill>
                <a:latin typeface="Calisto MT" panose="02040603050505030304" pitchFamily="18" charset="0"/>
                <a:ea typeface="+mn-ea"/>
                <a:cs typeface="+mn-cs"/>
              </a:rPr>
              <a:t>Income</a:t>
            </a:r>
          </a:p>
        </p:txBody>
      </p:sp>
      <p:graphicFrame>
        <p:nvGraphicFramePr>
          <p:cNvPr id="8" name="Content Placeholder 3"/>
          <p:cNvGraphicFramePr>
            <a:graphicFrameLocks/>
          </p:cNvGraphicFramePr>
          <p:nvPr>
            <p:extLst>
              <p:ext uri="{D42A27DB-BD31-4B8C-83A1-F6EECF244321}">
                <p14:modId xmlns:p14="http://schemas.microsoft.com/office/powerpoint/2010/main" val="4289718277"/>
              </p:ext>
            </p:extLst>
          </p:nvPr>
        </p:nvGraphicFramePr>
        <p:xfrm>
          <a:off x="1866900" y="1844040"/>
          <a:ext cx="8458200" cy="4937760"/>
        </p:xfrm>
        <a:graphic>
          <a:graphicData uri="http://schemas.openxmlformats.org/drawingml/2006/table">
            <a:tbl>
              <a:tblPr firstRow="1" bandRow="1">
                <a:tableStyleId>{BC89EF96-8CEA-46FF-86C4-4CE0E7609802}</a:tableStyleId>
              </a:tblPr>
              <a:tblGrid>
                <a:gridCol w="1722967"/>
                <a:gridCol w="1879600"/>
                <a:gridCol w="4855633"/>
              </a:tblGrid>
              <a:tr h="370840">
                <a:tc>
                  <a:txBody>
                    <a:bodyPr/>
                    <a:lstStyle/>
                    <a:p>
                      <a:r>
                        <a:rPr lang="en-US" b="0" dirty="0" smtClean="0"/>
                        <a:t>Cost Sharing/</a:t>
                      </a:r>
                    </a:p>
                    <a:p>
                      <a:r>
                        <a:rPr lang="en-US" b="0" dirty="0" smtClean="0"/>
                        <a:t>Matching</a:t>
                      </a:r>
                      <a:endParaRPr lang="en-US" b="0" dirty="0"/>
                    </a:p>
                  </a:txBody>
                  <a:tcPr/>
                </a:tc>
                <a:tc>
                  <a:txBody>
                    <a:bodyPr/>
                    <a:lstStyle/>
                    <a:p>
                      <a:r>
                        <a:rPr lang="en-US" b="0" dirty="0" smtClean="0"/>
                        <a:t>2-10%</a:t>
                      </a:r>
                      <a:endParaRPr lang="en-US" b="0" dirty="0"/>
                    </a:p>
                  </a:txBody>
                  <a:tcPr/>
                </a:tc>
                <a:tc>
                  <a:txBody>
                    <a:bodyPr/>
                    <a:lstStyle/>
                    <a:p>
                      <a:r>
                        <a:rPr lang="en-US" b="0" dirty="0" smtClean="0"/>
                        <a:t>2 CFR 200.306 Cost Share refers to the resources a recipient contributes to the total cost of an agreement, the portion of project or program costs not borne by the U.S. Government. Cost-sharing includes cash and in-kind contributions. Must be allowable costs, auditable</a:t>
                      </a:r>
                      <a:endParaRPr lang="en-US" b="0" dirty="0"/>
                    </a:p>
                  </a:txBody>
                  <a:tcPr/>
                </a:tc>
              </a:tr>
              <a:tr h="370840">
                <a:tc>
                  <a:txBody>
                    <a:bodyPr/>
                    <a:lstStyle/>
                    <a:p>
                      <a:r>
                        <a:rPr lang="en-US" b="0" dirty="0" smtClean="0"/>
                        <a:t>Leveraging</a:t>
                      </a:r>
                      <a:endParaRPr lang="en-US" b="0" dirty="0"/>
                    </a:p>
                  </a:txBody>
                  <a:tcPr/>
                </a:tc>
                <a:tc>
                  <a:txBody>
                    <a:bodyPr/>
                    <a:lstStyle/>
                    <a:p>
                      <a:r>
                        <a:rPr lang="en-US" b="0" dirty="0" smtClean="0"/>
                        <a:t>1:1 or higher</a:t>
                      </a:r>
                      <a:endParaRPr lang="en-US" b="0" dirty="0"/>
                    </a:p>
                  </a:txBody>
                  <a:tcPr/>
                </a:tc>
                <a:tc>
                  <a:txBody>
                    <a:bodyPr/>
                    <a:lstStyle/>
                    <a:p>
                      <a:r>
                        <a:rPr lang="en-US" b="0" dirty="0" smtClean="0"/>
                        <a:t>Leverage describes the quantifiable contributions presented in a variety of forms provided by resource partners to the program. Leverage is not intended to be binding or auditable</a:t>
                      </a:r>
                      <a:endParaRPr lang="en-US" b="0" dirty="0"/>
                    </a:p>
                  </a:txBody>
                  <a:tcPr/>
                </a:tc>
              </a:tr>
              <a:tr h="370840">
                <a:tc>
                  <a:txBody>
                    <a:bodyPr/>
                    <a:lstStyle/>
                    <a:p>
                      <a:r>
                        <a:rPr lang="en-US" b="0" dirty="0" smtClean="0"/>
                        <a:t>Program Income</a:t>
                      </a:r>
                      <a:endParaRPr lang="en-US" b="0" dirty="0"/>
                    </a:p>
                  </a:txBody>
                  <a:tcPr/>
                </a:tc>
                <a:tc>
                  <a:txBody>
                    <a:bodyPr/>
                    <a:lstStyle/>
                    <a:p>
                      <a:r>
                        <a:rPr lang="en-US" b="0" dirty="0" smtClean="0"/>
                        <a:t>Program activities generated amount</a:t>
                      </a:r>
                      <a:endParaRPr lang="en-US" b="0" dirty="0"/>
                    </a:p>
                  </a:txBody>
                  <a:tcPr/>
                </a:tc>
                <a:tc>
                  <a:txBody>
                    <a:bodyPr/>
                    <a:lstStyle/>
                    <a:p>
                      <a:r>
                        <a:rPr lang="en-US" b="0" dirty="0" smtClean="0"/>
                        <a:t>2 CFR 200.80 Program Income is gross income earned by the non-Federal entity that is directly generated by a supported activity or earned as a result of the Federal award during the period of performance.  Funds are to be returned to MCC on a quarterly basis via the International Treasury System </a:t>
                      </a:r>
                      <a:endParaRPr lang="en-US" b="0" dirty="0"/>
                    </a:p>
                  </a:txBody>
                  <a:tcPr/>
                </a:tc>
              </a:tr>
            </a:tbl>
          </a:graphicData>
        </a:graphic>
      </p:graphicFrame>
    </p:spTree>
    <p:extLst>
      <p:ext uri="{BB962C8B-B14F-4D97-AF65-F5344CB8AC3E}">
        <p14:creationId xmlns:p14="http://schemas.microsoft.com/office/powerpoint/2010/main" val="3472099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Question &amp; Answer Session</a:t>
            </a:r>
            <a:endParaRPr lang="en-US" dirty="0"/>
          </a:p>
        </p:txBody>
      </p:sp>
      <p:sp>
        <p:nvSpPr>
          <p:cNvPr id="4" name="TextBox 3"/>
          <p:cNvSpPr txBox="1"/>
          <p:nvPr/>
        </p:nvSpPr>
        <p:spPr>
          <a:xfrm>
            <a:off x="503184" y="2286000"/>
            <a:ext cx="11185629" cy="2585323"/>
          </a:xfrm>
          <a:prstGeom prst="rect">
            <a:avLst/>
          </a:prstGeom>
          <a:noFill/>
        </p:spPr>
        <p:txBody>
          <a:bodyPr wrap="square" rtlCol="0">
            <a:spAutoFit/>
          </a:bodyPr>
          <a:lstStyle/>
          <a:p>
            <a:r>
              <a:rPr lang="en-US" sz="2400" b="1" i="1" kern="0" dirty="0" smtClean="0">
                <a:solidFill>
                  <a:srgbClr val="002664"/>
                </a:solidFill>
                <a:latin typeface="Arial"/>
                <a:ea typeface="+mj-ea"/>
                <a:cs typeface="Arial"/>
              </a:rPr>
              <a:t>All questions will be documented and released as an amendment to the APS package on grants.gov. </a:t>
            </a:r>
          </a:p>
          <a:p>
            <a:endParaRPr lang="en-US" sz="2400" b="1" i="1" kern="0" dirty="0">
              <a:solidFill>
                <a:srgbClr val="002664"/>
              </a:solidFill>
              <a:latin typeface="Arial"/>
              <a:ea typeface="+mj-ea"/>
              <a:cs typeface="Arial"/>
            </a:endParaRPr>
          </a:p>
          <a:p>
            <a:r>
              <a:rPr lang="en-US" sz="2400" b="1" i="1" kern="0" dirty="0" smtClean="0">
                <a:solidFill>
                  <a:srgbClr val="002664"/>
                </a:solidFill>
                <a:latin typeface="Arial"/>
                <a:ea typeface="+mj-ea"/>
                <a:cs typeface="Arial"/>
              </a:rPr>
              <a:t>Please click the ‘raise hand’ icon to be recognized for a question, or you may type your question into the chat box. </a:t>
            </a:r>
          </a:p>
          <a:p>
            <a:pPr marL="914400" indent="-914400">
              <a:buFont typeface="+mj-lt"/>
              <a:buAutoNum type="arabicParenR"/>
            </a:pPr>
            <a:endParaRPr lang="en-US" sz="2400" b="1" kern="0" dirty="0">
              <a:solidFill>
                <a:srgbClr val="002664"/>
              </a:solidFill>
              <a:latin typeface="Arial"/>
              <a:ea typeface="+mj-ea"/>
              <a:cs typeface="Arial"/>
            </a:endParaRPr>
          </a:p>
          <a:p>
            <a:endParaRPr lang="en-US" dirty="0"/>
          </a:p>
        </p:txBody>
      </p:sp>
    </p:spTree>
    <p:extLst>
      <p:ext uri="{BB962C8B-B14F-4D97-AF65-F5344CB8AC3E}">
        <p14:creationId xmlns:p14="http://schemas.microsoft.com/office/powerpoint/2010/main" val="41556284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09800" y="2743200"/>
            <a:ext cx="8001000" cy="1661993"/>
          </a:xfrm>
        </p:spPr>
        <p:txBody>
          <a:bodyPr/>
          <a:lstStyle/>
          <a:p>
            <a:pPr algn="ctr"/>
            <a:r>
              <a:rPr lang="en-US" sz="3600" dirty="0" smtClean="0"/>
              <a:t>Thank you for joining us today, we look forward to working with you!</a:t>
            </a:r>
            <a:endParaRPr lang="en-US" sz="3600" dirty="0"/>
          </a:p>
        </p:txBody>
      </p:sp>
    </p:spTree>
    <p:extLst>
      <p:ext uri="{BB962C8B-B14F-4D97-AF65-F5344CB8AC3E}">
        <p14:creationId xmlns:p14="http://schemas.microsoft.com/office/powerpoint/2010/main" val="877850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B2A035FCC231FF409AF50F2D9284AEF7" ma:contentTypeVersion="0" ma:contentTypeDescription="Create a new document." ma:contentTypeScope="" ma:versionID="eedf2ad2374ce6d7bf58866d593e6906">
  <xsd:schema xmlns:xsd="http://www.w3.org/2001/XMLSchema" xmlns:xs="http://www.w3.org/2001/XMLSchema" xmlns:p="http://schemas.microsoft.com/office/2006/metadata/properties" xmlns:ns2="53a8ba67-0602-47b9-9349-f2688a61c988" targetNamespace="http://schemas.microsoft.com/office/2006/metadata/properties" ma:root="true" ma:fieldsID="477dc40b7ef5cb18607120504dee2cd9" ns2:_="">
    <xsd:import namespace="53a8ba67-0602-47b9-9349-f2688a61c988"/>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a8ba67-0602-47b9-9349-f2688a61c98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53a8ba67-0602-47b9-9349-f2688a61c988">HNHRN2N5RWQX-1066028878-1367</_dlc_DocId>
    <_dlc_DocIdUrl xmlns="53a8ba67-0602-47b9-9349-f2688a61c988">
      <Url>http://intranet.mcc.gov/department/DCO/divisions/osp/_layouts/DocIdRedir.aspx?ID=HNHRN2N5RWQX-1066028878-1367</Url>
      <Description>HNHRN2N5RWQX-1066028878-1367</Description>
    </_dlc_DocIdUrl>
  </documentManagement>
</p:properties>
</file>

<file path=customXml/itemProps1.xml><?xml version="1.0" encoding="utf-8"?>
<ds:datastoreItem xmlns:ds="http://schemas.openxmlformats.org/officeDocument/2006/customXml" ds:itemID="{2184340A-BA58-4537-9763-E9F0CC73891A}">
  <ds:schemaRefs>
    <ds:schemaRef ds:uri="http://schemas.microsoft.com/sharepoint/v3/contenttype/forms"/>
  </ds:schemaRefs>
</ds:datastoreItem>
</file>

<file path=customXml/itemProps2.xml><?xml version="1.0" encoding="utf-8"?>
<ds:datastoreItem xmlns:ds="http://schemas.openxmlformats.org/officeDocument/2006/customXml" ds:itemID="{A34EE863-13C2-4A9A-9423-D80F995FEA34}">
  <ds:schemaRefs>
    <ds:schemaRef ds:uri="http://schemas.microsoft.com/sharepoint/events"/>
  </ds:schemaRefs>
</ds:datastoreItem>
</file>

<file path=customXml/itemProps3.xml><?xml version="1.0" encoding="utf-8"?>
<ds:datastoreItem xmlns:ds="http://schemas.openxmlformats.org/officeDocument/2006/customXml" ds:itemID="{E8197339-69B6-4FB0-9B0F-0131246CA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a8ba67-0602-47b9-9349-f2688a61c9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81EED7E-0E6E-4946-8DFF-83C464DE4414}">
  <ds:schemaRefs>
    <ds:schemaRef ds:uri="http://schemas.microsoft.com/office/2006/documentManagement/types"/>
    <ds:schemaRef ds:uri="http://purl.org/dc/terms/"/>
    <ds:schemaRef ds:uri="http://www.w3.org/XML/1998/namespace"/>
    <ds:schemaRef ds:uri="53a8ba67-0602-47b9-9349-f2688a61c988"/>
    <ds:schemaRef ds:uri="http://purl.org/dc/elements/1.1/"/>
    <ds:schemaRef ds:uri="http://schemas.microsoft.com/office/infopath/2007/PartnerControls"/>
    <ds:schemaRef ds:uri="http://purl.org/dc/dcmityp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1871</TotalTime>
  <Words>1514</Words>
  <Application>Microsoft Office PowerPoint</Application>
  <PresentationFormat>Widescreen</PresentationFormat>
  <Paragraphs>161</Paragraphs>
  <Slides>15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SimSun</vt:lpstr>
      <vt:lpstr>Arial</vt:lpstr>
      <vt:lpstr>Calibri</vt:lpstr>
      <vt:lpstr>Calisto MT</vt:lpstr>
      <vt:lpstr>Times New Roman</vt:lpstr>
      <vt:lpstr>Office Theme</vt:lpstr>
      <vt:lpstr>PowerPoint Presentation</vt:lpstr>
      <vt:lpstr>APS Conference Agenda</vt:lpstr>
      <vt:lpstr>PowerPoint Presentation</vt:lpstr>
      <vt:lpstr>PowerPoint Presentation</vt:lpstr>
      <vt:lpstr>Technical Area #1: Growth Diagnostics &amp; Economic Policy Reform</vt:lpstr>
      <vt:lpstr>Technical Area #1: Growth Diagnostics &amp; Economic Policy Reform</vt:lpstr>
      <vt:lpstr>Technical Area #2: Urban Growth Analysis &amp; Urban Management</vt:lpstr>
      <vt:lpstr>Technical Area #2: Urban Growth Analysis &amp; Urban Management</vt:lpstr>
      <vt:lpstr>Technical Area #2: Urban Growth Analysis &amp; Urban Management</vt:lpstr>
      <vt:lpstr>PowerPoint Presentation</vt:lpstr>
      <vt:lpstr>Highlights</vt:lpstr>
      <vt:lpstr>Timeline and Key Dates</vt:lpstr>
      <vt:lpstr> Cost Sharing/Matching and Leveraging Program Income</vt:lpstr>
      <vt:lpstr>Question &amp; Answer Session</vt:lpstr>
      <vt:lpstr>Thank you for joining us today, we look forward to working with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Graf-Suleman, Carisa A (DCO/IEPS-FIT/PSC)</dc:creator>
  <cp:lastModifiedBy>Johnson, Ryan C (OCEO/SEC-OPS)</cp:lastModifiedBy>
  <cp:revision>133</cp:revision>
  <cp:lastPrinted>2016-08-10T21:40:49Z</cp:lastPrinted>
  <dcterms:created xsi:type="dcterms:W3CDTF">2016-04-13T09:47:01Z</dcterms:created>
  <dcterms:modified xsi:type="dcterms:W3CDTF">2017-12-01T15:44:26Z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2016-03-30T00:00:00Z</vt:filetime>
  </property>
  <property fmtid="{D5CDD505-2E9C-101B-9397-08002B2CF9AE}" pid="3" name="LastSaved">
    <vt:filetime>2016-04-13T00:00:00Z</vt:filetime>
  </property>
  <property fmtid="{D5CDD505-2E9C-101B-9397-08002B2CF9AE}" pid="4" name="_dlc_DocIdItemGuid">
    <vt:lpwstr>760cad6e-6e46-4a7e-8e10-b6627c79e18f</vt:lpwstr>
  </property>
  <property fmtid="{D5CDD505-2E9C-101B-9397-08002B2CF9AE}" pid="5" name="ContentTypeId">
    <vt:lpwstr>0x010100B2A035FCC231FF409AF50F2D9284AEF7</vt:lpwstr>
  </property>
</Properties>
</file>