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2">
  <p:sldMasterIdLst>
    <p:sldMasterId id="2147483648" r:id="rId1"/>
    <p:sldMasterId id="2147483666" r:id="rId2"/>
  </p:sldMasterIdLst>
  <p:notesMasterIdLst>
    <p:notesMasterId r:id="rId16"/>
  </p:notesMasterIdLst>
  <p:sldIdLst>
    <p:sldId id="257" r:id="rId3"/>
    <p:sldId id="259" r:id="rId4"/>
    <p:sldId id="266" r:id="rId5"/>
    <p:sldId id="267" r:id="rId6"/>
    <p:sldId id="273" r:id="rId7"/>
    <p:sldId id="261" r:id="rId8"/>
    <p:sldId id="272" r:id="rId9"/>
    <p:sldId id="268" r:id="rId10"/>
    <p:sldId id="269" r:id="rId11"/>
    <p:sldId id="270" r:id="rId12"/>
    <p:sldId id="271" r:id="rId13"/>
    <p:sldId id="264" r:id="rId14"/>
    <p:sldId id="265" r:id="rId15"/>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15" autoAdjust="0"/>
    <p:restoredTop sz="76481" autoAdjust="0"/>
  </p:normalViewPr>
  <p:slideViewPr>
    <p:cSldViewPr>
      <p:cViewPr varScale="1">
        <p:scale>
          <a:sx n="81" d="100"/>
          <a:sy n="81" d="100"/>
        </p:scale>
        <p:origin x="126" y="132"/>
      </p:cViewPr>
      <p:guideLst>
        <p:guide orient="horz" pos="2880"/>
        <p:guide pos="2160"/>
      </p:guideLst>
    </p:cSldViewPr>
  </p:slideViewPr>
  <p:notesTextViewPr>
    <p:cViewPr>
      <p:scale>
        <a:sx n="3" d="2"/>
        <a:sy n="3" d="2"/>
      </p:scale>
      <p:origin x="0" y="0"/>
    </p:cViewPr>
  </p:notesTextViewPr>
  <p:sorterViewPr>
    <p:cViewPr varScale="1">
      <p:scale>
        <a:sx n="100" d="100"/>
        <a:sy n="100" d="100"/>
      </p:scale>
      <p:origin x="0" y="0"/>
    </p:cViewPr>
  </p:sorterViewPr>
  <p:notesViewPr>
    <p:cSldViewPr>
      <p:cViewPr varScale="1">
        <p:scale>
          <a:sx n="97" d="100"/>
          <a:sy n="97" d="100"/>
        </p:scale>
        <p:origin x="96" y="31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3852F6-3153-4B02-A3CD-70DD91B98F90}" type="doc">
      <dgm:prSet loTypeId="urn:microsoft.com/office/officeart/2005/8/layout/default" loCatId="list" qsTypeId="urn:microsoft.com/office/officeart/2005/8/quickstyle/simple5" qsCatId="simple" csTypeId="urn:microsoft.com/office/officeart/2005/8/colors/accent1_3" csCatId="accent1" phldr="1"/>
      <dgm:spPr/>
      <dgm:t>
        <a:bodyPr/>
        <a:lstStyle/>
        <a:p>
          <a:endParaRPr lang="en-US"/>
        </a:p>
      </dgm:t>
    </dgm:pt>
    <dgm:pt modelId="{5D87772A-4520-4721-9BED-5FC20AB16851}">
      <dgm:prSet phldrT="[Text]" custT="1"/>
      <dgm:spPr>
        <a:xfrm>
          <a:off x="184249" y="2247"/>
          <a:ext cx="4414715" cy="3093571"/>
        </a:xfrm>
        <a:prstGeom prst="rect">
          <a:avLst/>
        </a:prstGeom>
        <a:gradFill rotWithShape="0">
          <a:gsLst>
            <a:gs pos="0">
              <a:srgbClr val="5B9BD5">
                <a:shade val="80000"/>
                <a:hueOff val="0"/>
                <a:satOff val="0"/>
                <a:lumOff val="0"/>
                <a:alphaOff val="0"/>
                <a:satMod val="103000"/>
                <a:lumMod val="102000"/>
                <a:tint val="94000"/>
              </a:srgbClr>
            </a:gs>
            <a:gs pos="50000">
              <a:srgbClr val="5B9BD5">
                <a:shade val="80000"/>
                <a:hueOff val="0"/>
                <a:satOff val="0"/>
                <a:lumOff val="0"/>
                <a:alphaOff val="0"/>
                <a:satMod val="110000"/>
                <a:lumMod val="100000"/>
                <a:shade val="100000"/>
              </a:srgbClr>
            </a:gs>
            <a:gs pos="100000">
              <a:srgbClr val="5B9BD5">
                <a:shade val="80000"/>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r>
            <a:rPr lang="en-US" sz="2800" dirty="0" smtClean="0">
              <a:solidFill>
                <a:sysClr val="window" lastClr="FFFFFF"/>
              </a:solidFill>
              <a:latin typeface="Calibri" panose="020F0502020204030204"/>
              <a:ea typeface="+mn-ea"/>
              <a:cs typeface="+mn-cs"/>
            </a:rPr>
            <a:t>Value Chain Partnerships</a:t>
          </a:r>
          <a:endParaRPr lang="en-US" sz="2800" dirty="0">
            <a:solidFill>
              <a:sysClr val="window" lastClr="FFFFFF"/>
            </a:solidFill>
            <a:latin typeface="Calibri" panose="020F0502020204030204"/>
            <a:ea typeface="+mn-ea"/>
            <a:cs typeface="+mn-cs"/>
          </a:endParaRPr>
        </a:p>
      </dgm:t>
    </dgm:pt>
    <dgm:pt modelId="{34FED051-5E0D-4FC1-9B1F-DCFA244B715D}" type="parTrans" cxnId="{F515AC87-B79F-41ED-9152-714D963E8FCB}">
      <dgm:prSet/>
      <dgm:spPr/>
      <dgm:t>
        <a:bodyPr/>
        <a:lstStyle/>
        <a:p>
          <a:endParaRPr lang="en-US"/>
        </a:p>
      </dgm:t>
    </dgm:pt>
    <dgm:pt modelId="{2B34886E-2CE1-40D0-8AE2-136A7734B8C5}" type="sibTrans" cxnId="{F515AC87-B79F-41ED-9152-714D963E8FCB}">
      <dgm:prSet/>
      <dgm:spPr/>
      <dgm:t>
        <a:bodyPr/>
        <a:lstStyle/>
        <a:p>
          <a:endParaRPr lang="en-US"/>
        </a:p>
      </dgm:t>
    </dgm:pt>
    <dgm:pt modelId="{AAB0B563-BA60-4824-95A2-6CC2DBC8681D}">
      <dgm:prSet phldrT="[Text]" custT="1"/>
      <dgm:spPr>
        <a:xfrm>
          <a:off x="4796013" y="6710"/>
          <a:ext cx="4526343" cy="3084645"/>
        </a:xfrm>
        <a:prstGeom prst="rect">
          <a:avLst/>
        </a:prstGeom>
        <a:gradFill rotWithShape="0">
          <a:gsLst>
            <a:gs pos="0">
              <a:srgbClr val="5B9BD5">
                <a:shade val="80000"/>
                <a:hueOff val="135632"/>
                <a:satOff val="2588"/>
                <a:lumOff val="11428"/>
                <a:alphaOff val="0"/>
                <a:satMod val="103000"/>
                <a:lumMod val="102000"/>
                <a:tint val="94000"/>
              </a:srgbClr>
            </a:gs>
            <a:gs pos="50000">
              <a:srgbClr val="5B9BD5">
                <a:shade val="80000"/>
                <a:hueOff val="135632"/>
                <a:satOff val="2588"/>
                <a:lumOff val="11428"/>
                <a:alphaOff val="0"/>
                <a:satMod val="110000"/>
                <a:lumMod val="100000"/>
                <a:shade val="100000"/>
              </a:srgbClr>
            </a:gs>
            <a:gs pos="100000">
              <a:srgbClr val="5B9BD5">
                <a:shade val="80000"/>
                <a:hueOff val="135632"/>
                <a:satOff val="2588"/>
                <a:lumOff val="11428"/>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r>
            <a:rPr lang="en-US" sz="3200" dirty="0" smtClean="0">
              <a:solidFill>
                <a:sysClr val="window" lastClr="FFFFFF"/>
              </a:solidFill>
              <a:latin typeface="Calibri Light" panose="020F0302020204030204"/>
              <a:ea typeface="+mn-ea"/>
              <a:cs typeface="+mn-cs"/>
            </a:rPr>
            <a:t>Input Supply Partnerships</a:t>
          </a:r>
          <a:endParaRPr lang="en-US" sz="3200" dirty="0">
            <a:solidFill>
              <a:sysClr val="window" lastClr="FFFFFF"/>
            </a:solidFill>
            <a:latin typeface="Calibri Light" panose="020F0302020204030204"/>
            <a:ea typeface="+mn-ea"/>
            <a:cs typeface="+mn-cs"/>
          </a:endParaRPr>
        </a:p>
      </dgm:t>
    </dgm:pt>
    <dgm:pt modelId="{A9E06050-6259-4ACB-96A7-65A7F33087DD}" type="parTrans" cxnId="{D146B4C3-AE6E-469F-A874-A7992EDEC188}">
      <dgm:prSet/>
      <dgm:spPr/>
      <dgm:t>
        <a:bodyPr/>
        <a:lstStyle/>
        <a:p>
          <a:endParaRPr lang="en-US"/>
        </a:p>
      </dgm:t>
    </dgm:pt>
    <dgm:pt modelId="{3509C29E-B9BD-4093-B436-BEE56C9DE8B4}" type="sibTrans" cxnId="{D146B4C3-AE6E-469F-A874-A7992EDEC188}">
      <dgm:prSet/>
      <dgm:spPr/>
      <dgm:t>
        <a:bodyPr/>
        <a:lstStyle/>
        <a:p>
          <a:endParaRPr lang="en-US"/>
        </a:p>
      </dgm:t>
    </dgm:pt>
    <dgm:pt modelId="{9E121897-91C9-459A-8139-9978D9B3CEE4}">
      <dgm:prSet phldrT="[Text]" custT="1"/>
      <dgm:spPr>
        <a:xfrm>
          <a:off x="2415075" y="3292867"/>
          <a:ext cx="4676455" cy="1182291"/>
        </a:xfrm>
        <a:prstGeom prst="rect">
          <a:avLst/>
        </a:prstGeom>
        <a:solidFill>
          <a:srgbClr val="E7E6E6">
            <a:lumMod val="75000"/>
          </a:srgbClr>
        </a:solidFill>
        <a:ln>
          <a:noFill/>
        </a:ln>
        <a:effectLst>
          <a:outerShdw blurRad="57150" dist="19050" dir="5400000" algn="ctr" rotWithShape="0">
            <a:srgbClr val="000000">
              <a:alpha val="63000"/>
            </a:srgbClr>
          </a:outerShdw>
        </a:effectLst>
      </dgm:spPr>
      <dgm:t>
        <a:bodyPr/>
        <a:lstStyle/>
        <a:p>
          <a:r>
            <a:rPr lang="en-US" sz="2000" b="1" dirty="0" smtClean="0">
              <a:solidFill>
                <a:sysClr val="window" lastClr="FFFFFF"/>
              </a:solidFill>
              <a:latin typeface="Calibri" panose="020F0502020204030204"/>
              <a:ea typeface="+mn-ea"/>
              <a:cs typeface="+mn-cs"/>
            </a:rPr>
            <a:t>MCC can offer: </a:t>
          </a:r>
          <a:r>
            <a:rPr lang="en-US" sz="2000" b="0" dirty="0" smtClean="0">
              <a:solidFill>
                <a:sysClr val="window" lastClr="FFFFFF"/>
              </a:solidFill>
              <a:latin typeface="Calibri" panose="020F0502020204030204"/>
              <a:ea typeface="+mn-ea"/>
              <a:cs typeface="+mn-cs"/>
            </a:rPr>
            <a:t>Organization and capacity building of smallholders, extension services; Infrastructure investments; Limited Grant Funding (in some cases)</a:t>
          </a:r>
          <a:endParaRPr lang="en-US" sz="2000" b="1" dirty="0" smtClean="0">
            <a:solidFill>
              <a:sysClr val="window" lastClr="FFFFFF"/>
            </a:solidFill>
            <a:latin typeface="Calibri" panose="020F0502020204030204"/>
            <a:ea typeface="+mn-ea"/>
            <a:cs typeface="+mn-cs"/>
          </a:endParaRPr>
        </a:p>
      </dgm:t>
    </dgm:pt>
    <dgm:pt modelId="{9BC2FBEF-2E31-4B45-9AB4-05C46ED1DF2C}" type="parTrans" cxnId="{942A1A59-F7A6-41E0-9E43-D17CBAC428DA}">
      <dgm:prSet/>
      <dgm:spPr/>
      <dgm:t>
        <a:bodyPr/>
        <a:lstStyle/>
        <a:p>
          <a:endParaRPr lang="en-US"/>
        </a:p>
      </dgm:t>
    </dgm:pt>
    <dgm:pt modelId="{14B60E60-1095-4D76-BCA3-7C411B733057}" type="sibTrans" cxnId="{942A1A59-F7A6-41E0-9E43-D17CBAC428DA}">
      <dgm:prSet/>
      <dgm:spPr/>
      <dgm:t>
        <a:bodyPr/>
        <a:lstStyle/>
        <a:p>
          <a:endParaRPr lang="en-US"/>
        </a:p>
      </dgm:t>
    </dgm:pt>
    <dgm:pt modelId="{1EA8F27C-A83D-4D83-BB35-92E5ACFB9936}">
      <dgm:prSet phldrT="[Text]" custT="1"/>
      <dgm:spPr>
        <a:xfrm>
          <a:off x="184249" y="2247"/>
          <a:ext cx="4414715" cy="3093571"/>
        </a:xfrm>
        <a:prstGeom prst="rect">
          <a:avLst/>
        </a:prstGeom>
        <a:gradFill rotWithShape="0">
          <a:gsLst>
            <a:gs pos="0">
              <a:srgbClr val="5B9BD5">
                <a:shade val="80000"/>
                <a:hueOff val="0"/>
                <a:satOff val="0"/>
                <a:lumOff val="0"/>
                <a:alphaOff val="0"/>
                <a:satMod val="103000"/>
                <a:lumMod val="102000"/>
                <a:tint val="94000"/>
              </a:srgbClr>
            </a:gs>
            <a:gs pos="50000">
              <a:srgbClr val="5B9BD5">
                <a:shade val="80000"/>
                <a:hueOff val="0"/>
                <a:satOff val="0"/>
                <a:lumOff val="0"/>
                <a:alphaOff val="0"/>
                <a:satMod val="110000"/>
                <a:lumMod val="100000"/>
                <a:shade val="100000"/>
              </a:srgbClr>
            </a:gs>
            <a:gs pos="100000">
              <a:srgbClr val="5B9BD5">
                <a:shade val="80000"/>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r>
            <a:rPr lang="en-US" sz="1800" dirty="0" smtClean="0">
              <a:solidFill>
                <a:sysClr val="window" lastClr="FFFFFF"/>
              </a:solidFill>
              <a:latin typeface="Calibri" panose="020F0502020204030204"/>
              <a:ea typeface="+mn-ea"/>
              <a:cs typeface="+mn-cs"/>
            </a:rPr>
            <a:t>Opportunity to integrate smallholders into key value chains including onion, rice, cowpea, peanut, moringa, vegetables, sesame, millet, diary and livestock, with support from MCC Niger Compact. </a:t>
          </a:r>
          <a:endParaRPr lang="en-US" sz="1800" dirty="0">
            <a:solidFill>
              <a:sysClr val="window" lastClr="FFFFFF"/>
            </a:solidFill>
            <a:latin typeface="Calibri" panose="020F0502020204030204"/>
            <a:ea typeface="+mn-ea"/>
            <a:cs typeface="+mn-cs"/>
          </a:endParaRPr>
        </a:p>
      </dgm:t>
    </dgm:pt>
    <dgm:pt modelId="{32664105-EA73-4AC3-8B81-5C8CCE37700D}" type="parTrans" cxnId="{B080312D-28F8-49FC-8AC3-7427822C0315}">
      <dgm:prSet/>
      <dgm:spPr/>
      <dgm:t>
        <a:bodyPr/>
        <a:lstStyle/>
        <a:p>
          <a:endParaRPr lang="en-US"/>
        </a:p>
      </dgm:t>
    </dgm:pt>
    <dgm:pt modelId="{5978BCA7-D213-4341-B0D4-8BEEFF5FBF7B}" type="sibTrans" cxnId="{B080312D-28F8-49FC-8AC3-7427822C0315}">
      <dgm:prSet/>
      <dgm:spPr/>
      <dgm:t>
        <a:bodyPr/>
        <a:lstStyle/>
        <a:p>
          <a:endParaRPr lang="en-US"/>
        </a:p>
      </dgm:t>
    </dgm:pt>
    <dgm:pt modelId="{2A8220A1-CF31-42DC-8CEE-2C2E101FBE52}">
      <dgm:prSet phldrT="[Text]" custT="1"/>
      <dgm:spPr>
        <a:xfrm>
          <a:off x="184249" y="2247"/>
          <a:ext cx="4414715" cy="3093571"/>
        </a:xfrm>
        <a:prstGeom prst="rect">
          <a:avLst/>
        </a:prstGeom>
        <a:gradFill rotWithShape="0">
          <a:gsLst>
            <a:gs pos="0">
              <a:srgbClr val="5B9BD5">
                <a:shade val="80000"/>
                <a:hueOff val="0"/>
                <a:satOff val="0"/>
                <a:lumOff val="0"/>
                <a:alphaOff val="0"/>
                <a:satMod val="103000"/>
                <a:lumMod val="102000"/>
                <a:tint val="94000"/>
              </a:srgbClr>
            </a:gs>
            <a:gs pos="50000">
              <a:srgbClr val="5B9BD5">
                <a:shade val="80000"/>
                <a:hueOff val="0"/>
                <a:satOff val="0"/>
                <a:lumOff val="0"/>
                <a:alphaOff val="0"/>
                <a:satMod val="110000"/>
                <a:lumMod val="100000"/>
                <a:shade val="100000"/>
              </a:srgbClr>
            </a:gs>
            <a:gs pos="100000">
              <a:srgbClr val="5B9BD5">
                <a:shade val="80000"/>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r>
            <a:rPr lang="en-US" sz="1800" dirty="0" smtClean="0">
              <a:solidFill>
                <a:sysClr val="window" lastClr="FFFFFF"/>
              </a:solidFill>
              <a:latin typeface="Calibri" panose="020F0502020204030204"/>
              <a:ea typeface="+mn-ea"/>
              <a:cs typeface="+mn-cs"/>
            </a:rPr>
            <a:t>In some cases, MCC may be able to provide matching grant funding for processing or supply chain investments in compact areas that utilize a Nigerien partner. </a:t>
          </a:r>
          <a:endParaRPr lang="en-US" sz="1800" dirty="0">
            <a:solidFill>
              <a:sysClr val="window" lastClr="FFFFFF"/>
            </a:solidFill>
            <a:latin typeface="Calibri" panose="020F0502020204030204"/>
            <a:ea typeface="+mn-ea"/>
            <a:cs typeface="+mn-cs"/>
          </a:endParaRPr>
        </a:p>
      </dgm:t>
    </dgm:pt>
    <dgm:pt modelId="{EED2F827-2566-4FBE-806D-E7D97396C75C}" type="parTrans" cxnId="{FF21CB55-8C77-44F7-BE1A-4A3BB38D9F46}">
      <dgm:prSet/>
      <dgm:spPr/>
      <dgm:t>
        <a:bodyPr/>
        <a:lstStyle/>
        <a:p>
          <a:endParaRPr lang="en-US"/>
        </a:p>
      </dgm:t>
    </dgm:pt>
    <dgm:pt modelId="{E0BE104A-3694-448C-8FA0-D2733ADF5A75}" type="sibTrans" cxnId="{FF21CB55-8C77-44F7-BE1A-4A3BB38D9F46}">
      <dgm:prSet/>
      <dgm:spPr/>
      <dgm:t>
        <a:bodyPr/>
        <a:lstStyle/>
        <a:p>
          <a:endParaRPr lang="en-US"/>
        </a:p>
      </dgm:t>
    </dgm:pt>
    <dgm:pt modelId="{FD0C649A-FCBC-4D76-ACE9-393042F9FC0B}">
      <dgm:prSet phldrT="[Text]" custT="1"/>
      <dgm:spPr>
        <a:xfrm>
          <a:off x="4796013" y="6710"/>
          <a:ext cx="4526343" cy="3084645"/>
        </a:xfrm>
        <a:prstGeom prst="rect">
          <a:avLst/>
        </a:prstGeom>
        <a:gradFill rotWithShape="0">
          <a:gsLst>
            <a:gs pos="0">
              <a:srgbClr val="5B9BD5">
                <a:shade val="80000"/>
                <a:hueOff val="135632"/>
                <a:satOff val="2588"/>
                <a:lumOff val="11428"/>
                <a:alphaOff val="0"/>
                <a:satMod val="103000"/>
                <a:lumMod val="102000"/>
                <a:tint val="94000"/>
              </a:srgbClr>
            </a:gs>
            <a:gs pos="50000">
              <a:srgbClr val="5B9BD5">
                <a:shade val="80000"/>
                <a:hueOff val="135632"/>
                <a:satOff val="2588"/>
                <a:lumOff val="11428"/>
                <a:alphaOff val="0"/>
                <a:satMod val="110000"/>
                <a:lumMod val="100000"/>
                <a:shade val="100000"/>
              </a:srgbClr>
            </a:gs>
            <a:gs pos="100000">
              <a:srgbClr val="5B9BD5">
                <a:shade val="80000"/>
                <a:hueOff val="135632"/>
                <a:satOff val="2588"/>
                <a:lumOff val="11428"/>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r>
            <a:rPr lang="en-US" sz="1800" dirty="0" smtClean="0">
              <a:solidFill>
                <a:sysClr val="window" lastClr="FFFFFF"/>
              </a:solidFill>
              <a:latin typeface="Calibri Light" panose="020F0302020204030204"/>
              <a:ea typeface="+mn-ea"/>
              <a:cs typeface="+mn-cs"/>
            </a:rPr>
            <a:t>Opportunity to implement sustainable models of input and equipment provision for smallholder farmers, whose demand for inputs will increase with MCC compact investments. </a:t>
          </a:r>
          <a:endParaRPr lang="en-US" sz="1800" dirty="0">
            <a:solidFill>
              <a:sysClr val="window" lastClr="FFFFFF"/>
            </a:solidFill>
            <a:latin typeface="Calibri Light" panose="020F0302020204030204"/>
            <a:ea typeface="+mn-ea"/>
            <a:cs typeface="+mn-cs"/>
          </a:endParaRPr>
        </a:p>
      </dgm:t>
    </dgm:pt>
    <dgm:pt modelId="{F57A117E-06CA-4052-A71D-82B395EB66BE}" type="parTrans" cxnId="{7F812458-E665-40E0-BD68-E84539DE2395}">
      <dgm:prSet/>
      <dgm:spPr/>
      <dgm:t>
        <a:bodyPr/>
        <a:lstStyle/>
        <a:p>
          <a:endParaRPr lang="en-US"/>
        </a:p>
      </dgm:t>
    </dgm:pt>
    <dgm:pt modelId="{80096896-6F5E-42DE-9710-6FC88459EE5B}" type="sibTrans" cxnId="{7F812458-E665-40E0-BD68-E84539DE2395}">
      <dgm:prSet/>
      <dgm:spPr/>
      <dgm:t>
        <a:bodyPr/>
        <a:lstStyle/>
        <a:p>
          <a:endParaRPr lang="en-US"/>
        </a:p>
      </dgm:t>
    </dgm:pt>
    <dgm:pt modelId="{7C3AF203-CC04-4E6C-A25F-C94E906EC40D}">
      <dgm:prSet phldrT="[Text]" custT="1"/>
      <dgm:spPr>
        <a:xfrm>
          <a:off x="4796013" y="6710"/>
          <a:ext cx="4526343" cy="3084645"/>
        </a:xfrm>
        <a:prstGeom prst="rect">
          <a:avLst/>
        </a:prstGeom>
        <a:gradFill rotWithShape="0">
          <a:gsLst>
            <a:gs pos="0">
              <a:srgbClr val="5B9BD5">
                <a:shade val="80000"/>
                <a:hueOff val="135632"/>
                <a:satOff val="2588"/>
                <a:lumOff val="11428"/>
                <a:alphaOff val="0"/>
                <a:satMod val="103000"/>
                <a:lumMod val="102000"/>
                <a:tint val="94000"/>
              </a:srgbClr>
            </a:gs>
            <a:gs pos="50000">
              <a:srgbClr val="5B9BD5">
                <a:shade val="80000"/>
                <a:hueOff val="135632"/>
                <a:satOff val="2588"/>
                <a:lumOff val="11428"/>
                <a:alphaOff val="0"/>
                <a:satMod val="110000"/>
                <a:lumMod val="100000"/>
                <a:shade val="100000"/>
              </a:srgbClr>
            </a:gs>
            <a:gs pos="100000">
              <a:srgbClr val="5B9BD5">
                <a:shade val="80000"/>
                <a:hueOff val="135632"/>
                <a:satOff val="2588"/>
                <a:lumOff val="11428"/>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r>
            <a:rPr lang="en-US" sz="1800" dirty="0" smtClean="0">
              <a:solidFill>
                <a:sysClr val="window" lastClr="FFFFFF"/>
              </a:solidFill>
              <a:latin typeface="Calibri Light" panose="020F0302020204030204"/>
              <a:ea typeface="+mn-ea"/>
              <a:cs typeface="+mn-cs"/>
            </a:rPr>
            <a:t>Particularly interested in innovative delivery mechanisms that address last mile distribution and integrated business models that target challenges faced by smallholders.</a:t>
          </a:r>
          <a:endParaRPr lang="en-US" sz="1800" dirty="0">
            <a:solidFill>
              <a:sysClr val="window" lastClr="FFFFFF"/>
            </a:solidFill>
            <a:latin typeface="Calibri Light" panose="020F0302020204030204"/>
            <a:ea typeface="+mn-ea"/>
            <a:cs typeface="+mn-cs"/>
          </a:endParaRPr>
        </a:p>
      </dgm:t>
    </dgm:pt>
    <dgm:pt modelId="{A0AC8FF5-30C9-4F3B-9D95-6726F1D7619E}" type="parTrans" cxnId="{C9B54466-E1A2-41BA-8C55-E18474850BBD}">
      <dgm:prSet/>
      <dgm:spPr/>
      <dgm:t>
        <a:bodyPr/>
        <a:lstStyle/>
        <a:p>
          <a:endParaRPr lang="en-US"/>
        </a:p>
      </dgm:t>
    </dgm:pt>
    <dgm:pt modelId="{75425AF8-8D50-4AC9-9AE2-E5744CD59A38}" type="sibTrans" cxnId="{C9B54466-E1A2-41BA-8C55-E18474850BBD}">
      <dgm:prSet/>
      <dgm:spPr/>
      <dgm:t>
        <a:bodyPr/>
        <a:lstStyle/>
        <a:p>
          <a:endParaRPr lang="en-US"/>
        </a:p>
      </dgm:t>
    </dgm:pt>
    <dgm:pt modelId="{378388A2-73F0-4CF7-84FE-508A0134B9E8}" type="pres">
      <dgm:prSet presAssocID="{413852F6-3153-4B02-A3CD-70DD91B98F90}" presName="diagram" presStyleCnt="0">
        <dgm:presLayoutVars>
          <dgm:dir/>
          <dgm:resizeHandles val="exact"/>
        </dgm:presLayoutVars>
      </dgm:prSet>
      <dgm:spPr/>
      <dgm:t>
        <a:bodyPr/>
        <a:lstStyle/>
        <a:p>
          <a:endParaRPr lang="en-US"/>
        </a:p>
      </dgm:t>
    </dgm:pt>
    <dgm:pt modelId="{3BC4C98E-0C83-450A-9519-DBAAF6827ABE}" type="pres">
      <dgm:prSet presAssocID="{5D87772A-4520-4721-9BED-5FC20AB16851}" presName="node" presStyleLbl="node1" presStyleIdx="0" presStyleCnt="3" custScaleX="224042" custScaleY="261659">
        <dgm:presLayoutVars>
          <dgm:bulletEnabled val="1"/>
        </dgm:presLayoutVars>
      </dgm:prSet>
      <dgm:spPr/>
      <dgm:t>
        <a:bodyPr/>
        <a:lstStyle/>
        <a:p>
          <a:endParaRPr lang="en-US"/>
        </a:p>
      </dgm:t>
    </dgm:pt>
    <dgm:pt modelId="{6BDB398E-8D3C-47AD-9B37-1F88037B624B}" type="pres">
      <dgm:prSet presAssocID="{2B34886E-2CE1-40D0-8AE2-136A7734B8C5}" presName="sibTrans" presStyleCnt="0"/>
      <dgm:spPr/>
    </dgm:pt>
    <dgm:pt modelId="{26E5F498-B17A-4196-8154-71856D9BB825}" type="pres">
      <dgm:prSet presAssocID="{AAB0B563-BA60-4824-95A2-6CC2DBC8681D}" presName="node" presStyleLbl="node1" presStyleIdx="1" presStyleCnt="3" custScaleX="229707" custScaleY="260904">
        <dgm:presLayoutVars>
          <dgm:bulletEnabled val="1"/>
        </dgm:presLayoutVars>
      </dgm:prSet>
      <dgm:spPr/>
      <dgm:t>
        <a:bodyPr/>
        <a:lstStyle/>
        <a:p>
          <a:endParaRPr lang="en-US"/>
        </a:p>
      </dgm:t>
    </dgm:pt>
    <dgm:pt modelId="{32D976EC-FD63-4092-9C1F-311542128281}" type="pres">
      <dgm:prSet presAssocID="{3509C29E-B9BD-4093-B436-BEE56C9DE8B4}" presName="sibTrans" presStyleCnt="0"/>
      <dgm:spPr/>
    </dgm:pt>
    <dgm:pt modelId="{96A94CE6-0D54-4726-BC2B-061263AFCDEB}" type="pres">
      <dgm:prSet presAssocID="{9E121897-91C9-459A-8139-9978D9B3CEE4}" presName="node" presStyleLbl="node1" presStyleIdx="2" presStyleCnt="3" custScaleX="237325">
        <dgm:presLayoutVars>
          <dgm:bulletEnabled val="1"/>
        </dgm:presLayoutVars>
      </dgm:prSet>
      <dgm:spPr/>
      <dgm:t>
        <a:bodyPr/>
        <a:lstStyle/>
        <a:p>
          <a:endParaRPr lang="en-US"/>
        </a:p>
      </dgm:t>
    </dgm:pt>
  </dgm:ptLst>
  <dgm:cxnLst>
    <dgm:cxn modelId="{F515AC87-B79F-41ED-9152-714D963E8FCB}" srcId="{413852F6-3153-4B02-A3CD-70DD91B98F90}" destId="{5D87772A-4520-4721-9BED-5FC20AB16851}" srcOrd="0" destOrd="0" parTransId="{34FED051-5E0D-4FC1-9B1F-DCFA244B715D}" sibTransId="{2B34886E-2CE1-40D0-8AE2-136A7734B8C5}"/>
    <dgm:cxn modelId="{BCDCFD0D-6AA6-43A7-8720-625733E4F493}" type="presOf" srcId="{413852F6-3153-4B02-A3CD-70DD91B98F90}" destId="{378388A2-73F0-4CF7-84FE-508A0134B9E8}" srcOrd="0" destOrd="0" presId="urn:microsoft.com/office/officeart/2005/8/layout/default"/>
    <dgm:cxn modelId="{D146B4C3-AE6E-469F-A874-A7992EDEC188}" srcId="{413852F6-3153-4B02-A3CD-70DD91B98F90}" destId="{AAB0B563-BA60-4824-95A2-6CC2DBC8681D}" srcOrd="1" destOrd="0" parTransId="{A9E06050-6259-4ACB-96A7-65A7F33087DD}" sibTransId="{3509C29E-B9BD-4093-B436-BEE56C9DE8B4}"/>
    <dgm:cxn modelId="{FF21CB55-8C77-44F7-BE1A-4A3BB38D9F46}" srcId="{5D87772A-4520-4721-9BED-5FC20AB16851}" destId="{2A8220A1-CF31-42DC-8CEE-2C2E101FBE52}" srcOrd="1" destOrd="0" parTransId="{EED2F827-2566-4FBE-806D-E7D97396C75C}" sibTransId="{E0BE104A-3694-448C-8FA0-D2733ADF5A75}"/>
    <dgm:cxn modelId="{F611341E-AA70-4A00-AF03-9986C72F8355}" type="presOf" srcId="{9E121897-91C9-459A-8139-9978D9B3CEE4}" destId="{96A94CE6-0D54-4726-BC2B-061263AFCDEB}" srcOrd="0" destOrd="0" presId="urn:microsoft.com/office/officeart/2005/8/layout/default"/>
    <dgm:cxn modelId="{0A367E4D-4937-4B19-9F88-B4FDFAFA1079}" type="presOf" srcId="{FD0C649A-FCBC-4D76-ACE9-393042F9FC0B}" destId="{26E5F498-B17A-4196-8154-71856D9BB825}" srcOrd="0" destOrd="1" presId="urn:microsoft.com/office/officeart/2005/8/layout/default"/>
    <dgm:cxn modelId="{ACB0281B-0A51-4807-BE22-2CC3E6E374B1}" type="presOf" srcId="{AAB0B563-BA60-4824-95A2-6CC2DBC8681D}" destId="{26E5F498-B17A-4196-8154-71856D9BB825}" srcOrd="0" destOrd="0" presId="urn:microsoft.com/office/officeart/2005/8/layout/default"/>
    <dgm:cxn modelId="{C9B54466-E1A2-41BA-8C55-E18474850BBD}" srcId="{AAB0B563-BA60-4824-95A2-6CC2DBC8681D}" destId="{7C3AF203-CC04-4E6C-A25F-C94E906EC40D}" srcOrd="1" destOrd="0" parTransId="{A0AC8FF5-30C9-4F3B-9D95-6726F1D7619E}" sibTransId="{75425AF8-8D50-4AC9-9AE2-E5744CD59A38}"/>
    <dgm:cxn modelId="{7F812458-E665-40E0-BD68-E84539DE2395}" srcId="{AAB0B563-BA60-4824-95A2-6CC2DBC8681D}" destId="{FD0C649A-FCBC-4D76-ACE9-393042F9FC0B}" srcOrd="0" destOrd="0" parTransId="{F57A117E-06CA-4052-A71D-82B395EB66BE}" sibTransId="{80096896-6F5E-42DE-9710-6FC88459EE5B}"/>
    <dgm:cxn modelId="{6047AFB9-6B93-4948-8E45-39663E80D9AC}" type="presOf" srcId="{2A8220A1-CF31-42DC-8CEE-2C2E101FBE52}" destId="{3BC4C98E-0C83-450A-9519-DBAAF6827ABE}" srcOrd="0" destOrd="2" presId="urn:microsoft.com/office/officeart/2005/8/layout/default"/>
    <dgm:cxn modelId="{0617CBC3-0C0A-4FA9-92F0-122DCB5BDF0C}" type="presOf" srcId="{5D87772A-4520-4721-9BED-5FC20AB16851}" destId="{3BC4C98E-0C83-450A-9519-DBAAF6827ABE}" srcOrd="0" destOrd="0" presId="urn:microsoft.com/office/officeart/2005/8/layout/default"/>
    <dgm:cxn modelId="{FD131291-8D17-4246-91D4-A8EFF902B771}" type="presOf" srcId="{7C3AF203-CC04-4E6C-A25F-C94E906EC40D}" destId="{26E5F498-B17A-4196-8154-71856D9BB825}" srcOrd="0" destOrd="2" presId="urn:microsoft.com/office/officeart/2005/8/layout/default"/>
    <dgm:cxn modelId="{B080312D-28F8-49FC-8AC3-7427822C0315}" srcId="{5D87772A-4520-4721-9BED-5FC20AB16851}" destId="{1EA8F27C-A83D-4D83-BB35-92E5ACFB9936}" srcOrd="0" destOrd="0" parTransId="{32664105-EA73-4AC3-8B81-5C8CCE37700D}" sibTransId="{5978BCA7-D213-4341-B0D4-8BEEFF5FBF7B}"/>
    <dgm:cxn modelId="{E292B714-634C-4EDF-A8BB-8A421CE0A240}" type="presOf" srcId="{1EA8F27C-A83D-4D83-BB35-92E5ACFB9936}" destId="{3BC4C98E-0C83-450A-9519-DBAAF6827ABE}" srcOrd="0" destOrd="1" presId="urn:microsoft.com/office/officeart/2005/8/layout/default"/>
    <dgm:cxn modelId="{942A1A59-F7A6-41E0-9E43-D17CBAC428DA}" srcId="{413852F6-3153-4B02-A3CD-70DD91B98F90}" destId="{9E121897-91C9-459A-8139-9978D9B3CEE4}" srcOrd="2" destOrd="0" parTransId="{9BC2FBEF-2E31-4B45-9AB4-05C46ED1DF2C}" sibTransId="{14B60E60-1095-4D76-BCA3-7C411B733057}"/>
    <dgm:cxn modelId="{480C094D-136A-4611-BFB5-CC40917A0BB5}" type="presParOf" srcId="{378388A2-73F0-4CF7-84FE-508A0134B9E8}" destId="{3BC4C98E-0C83-450A-9519-DBAAF6827ABE}" srcOrd="0" destOrd="0" presId="urn:microsoft.com/office/officeart/2005/8/layout/default"/>
    <dgm:cxn modelId="{6A62B26A-7962-4577-8774-F3AA375FDF73}" type="presParOf" srcId="{378388A2-73F0-4CF7-84FE-508A0134B9E8}" destId="{6BDB398E-8D3C-47AD-9B37-1F88037B624B}" srcOrd="1" destOrd="0" presId="urn:microsoft.com/office/officeart/2005/8/layout/default"/>
    <dgm:cxn modelId="{D57978CD-2546-42C0-839F-138BC9AC8551}" type="presParOf" srcId="{378388A2-73F0-4CF7-84FE-508A0134B9E8}" destId="{26E5F498-B17A-4196-8154-71856D9BB825}" srcOrd="2" destOrd="0" presId="urn:microsoft.com/office/officeart/2005/8/layout/default"/>
    <dgm:cxn modelId="{81D57644-2F68-44B9-8077-408419FE33C5}" type="presParOf" srcId="{378388A2-73F0-4CF7-84FE-508A0134B9E8}" destId="{32D976EC-FD63-4092-9C1F-311542128281}" srcOrd="3" destOrd="0" presId="urn:microsoft.com/office/officeart/2005/8/layout/default"/>
    <dgm:cxn modelId="{2917B387-DCFD-4E2D-9626-A9960E0A695C}" type="presParOf" srcId="{378388A2-73F0-4CF7-84FE-508A0134B9E8}" destId="{96A94CE6-0D54-4726-BC2B-061263AFCDEB}"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A4FD9B-4BFB-4845-9E93-0B39CE153446}" type="doc">
      <dgm:prSet loTypeId="urn:microsoft.com/office/officeart/2005/8/layout/gear1" loCatId="relationship" qsTypeId="urn:microsoft.com/office/officeart/2005/8/quickstyle/simple1" qsCatId="simple" csTypeId="urn:microsoft.com/office/officeart/2005/8/colors/accent1_2" csCatId="accent1" phldr="1"/>
      <dgm:spPr/>
      <dgm:t>
        <a:bodyPr/>
        <a:lstStyle/>
        <a:p>
          <a:endParaRPr lang="en-US"/>
        </a:p>
      </dgm:t>
    </dgm:pt>
    <dgm:pt modelId="{9F8CB2CE-2B5F-4EC1-A3B9-A92B34549C2F}">
      <dgm:prSet phldrT="[Text]" custT="1"/>
      <dgm:spPr/>
      <dgm:t>
        <a:bodyPr/>
        <a:lstStyle/>
        <a:p>
          <a:r>
            <a:rPr lang="en-US" sz="1800" b="1" dirty="0" smtClean="0">
              <a:solidFill>
                <a:srgbClr val="FF0000"/>
              </a:solidFill>
            </a:rPr>
            <a:t>Taylor Wolf,</a:t>
          </a:r>
        </a:p>
        <a:p>
          <a:r>
            <a:rPr lang="en-US" sz="1800" b="1" dirty="0" smtClean="0">
              <a:solidFill>
                <a:srgbClr val="FF0000"/>
              </a:solidFill>
            </a:rPr>
            <a:t>AO </a:t>
          </a:r>
          <a:endParaRPr lang="en-US" sz="1800" b="1" dirty="0">
            <a:solidFill>
              <a:srgbClr val="FF0000"/>
            </a:solidFill>
          </a:endParaRPr>
        </a:p>
      </dgm:t>
    </dgm:pt>
    <dgm:pt modelId="{47AAAE32-7E6A-4099-A6E5-202E7ADEEEFE}" type="parTrans" cxnId="{54A6F4B7-865E-4D3F-AE91-A2AD2796AEC7}">
      <dgm:prSet/>
      <dgm:spPr/>
      <dgm:t>
        <a:bodyPr/>
        <a:lstStyle/>
        <a:p>
          <a:endParaRPr lang="en-US"/>
        </a:p>
      </dgm:t>
    </dgm:pt>
    <dgm:pt modelId="{76F962CA-F9BC-44C3-B6E3-41C19417DBF4}" type="sibTrans" cxnId="{54A6F4B7-865E-4D3F-AE91-A2AD2796AEC7}">
      <dgm:prSet/>
      <dgm:spPr/>
      <dgm:t>
        <a:bodyPr/>
        <a:lstStyle/>
        <a:p>
          <a:endParaRPr lang="en-US"/>
        </a:p>
      </dgm:t>
    </dgm:pt>
    <dgm:pt modelId="{AC8BFB66-9751-4C98-9712-B78ED9FF067A}">
      <dgm:prSet phldrT="[Text]"/>
      <dgm:spPr/>
      <dgm:t>
        <a:bodyPr/>
        <a:lstStyle/>
        <a:p>
          <a:r>
            <a:rPr lang="en-US" dirty="0" smtClean="0"/>
            <a:t>Nataliya Holl,</a:t>
          </a:r>
        </a:p>
        <a:p>
          <a:r>
            <a:rPr lang="en-US" dirty="0" smtClean="0"/>
            <a:t>AS</a:t>
          </a:r>
          <a:endParaRPr lang="en-US" dirty="0"/>
        </a:p>
      </dgm:t>
    </dgm:pt>
    <dgm:pt modelId="{37FC3177-9D5D-4B61-ABE5-B9204DB857A3}" type="parTrans" cxnId="{E40BA2F5-D6D7-44D5-A2FF-1373018A8FFF}">
      <dgm:prSet/>
      <dgm:spPr/>
      <dgm:t>
        <a:bodyPr/>
        <a:lstStyle/>
        <a:p>
          <a:endParaRPr lang="en-US"/>
        </a:p>
      </dgm:t>
    </dgm:pt>
    <dgm:pt modelId="{C188972C-7429-4792-B029-87BF26CF26D9}" type="sibTrans" cxnId="{E40BA2F5-D6D7-44D5-A2FF-1373018A8FFF}">
      <dgm:prSet/>
      <dgm:spPr/>
      <dgm:t>
        <a:bodyPr/>
        <a:lstStyle/>
        <a:p>
          <a:endParaRPr lang="en-US"/>
        </a:p>
      </dgm:t>
    </dgm:pt>
    <dgm:pt modelId="{2C89420F-5D6D-49AA-9099-7753316C5716}">
      <dgm:prSet phldrT="[Text]"/>
      <dgm:spPr/>
      <dgm:t>
        <a:bodyPr/>
        <a:lstStyle/>
        <a:p>
          <a:r>
            <a:rPr lang="en-US" b="1" dirty="0" smtClean="0">
              <a:solidFill>
                <a:srgbClr val="FF0000"/>
              </a:solidFill>
            </a:rPr>
            <a:t>Jacqueline Naranjo,</a:t>
          </a:r>
        </a:p>
        <a:p>
          <a:r>
            <a:rPr lang="en-US" b="1" dirty="0" smtClean="0">
              <a:solidFill>
                <a:srgbClr val="FF0000"/>
              </a:solidFill>
            </a:rPr>
            <a:t>AO</a:t>
          </a:r>
          <a:endParaRPr lang="en-US" b="1" dirty="0">
            <a:solidFill>
              <a:srgbClr val="FF0000"/>
            </a:solidFill>
          </a:endParaRPr>
        </a:p>
      </dgm:t>
    </dgm:pt>
    <dgm:pt modelId="{9BC20808-5F3D-4CD8-9CAF-8F19CE8273FD}" type="parTrans" cxnId="{5D724F3E-37B7-4F82-9CF7-A02BBD10F9EE}">
      <dgm:prSet/>
      <dgm:spPr/>
      <dgm:t>
        <a:bodyPr/>
        <a:lstStyle/>
        <a:p>
          <a:endParaRPr lang="en-US"/>
        </a:p>
      </dgm:t>
    </dgm:pt>
    <dgm:pt modelId="{F04A70B9-85FA-4A86-87A2-ED582E49CC83}" type="sibTrans" cxnId="{5D724F3E-37B7-4F82-9CF7-A02BBD10F9EE}">
      <dgm:prSet/>
      <dgm:spPr/>
      <dgm:t>
        <a:bodyPr/>
        <a:lstStyle/>
        <a:p>
          <a:endParaRPr lang="en-US"/>
        </a:p>
      </dgm:t>
    </dgm:pt>
    <dgm:pt modelId="{80774E3B-AE30-406C-A7F7-7A33BF24DCB4}">
      <dgm:prSet phldrT="[Text]" custLinFactNeighborX="-10802" custLinFactNeighborY="24980"/>
      <dgm:spPr/>
      <dgm:t>
        <a:bodyPr/>
        <a:lstStyle/>
        <a:p>
          <a:endParaRPr lang="en-US"/>
        </a:p>
      </dgm:t>
    </dgm:pt>
    <dgm:pt modelId="{6AE7D3A4-62E1-43E3-878D-6E6DA1CA72A1}" type="parTrans" cxnId="{56E3D83E-62FD-4CE9-8C91-D71B118015DB}">
      <dgm:prSet/>
      <dgm:spPr/>
      <dgm:t>
        <a:bodyPr/>
        <a:lstStyle/>
        <a:p>
          <a:endParaRPr lang="en-US"/>
        </a:p>
      </dgm:t>
    </dgm:pt>
    <dgm:pt modelId="{95385F4A-61E4-4220-B1A7-73A545E4A720}" type="sibTrans" cxnId="{56E3D83E-62FD-4CE9-8C91-D71B118015DB}">
      <dgm:prSet/>
      <dgm:spPr/>
      <dgm:t>
        <a:bodyPr/>
        <a:lstStyle/>
        <a:p>
          <a:endParaRPr lang="en-US"/>
        </a:p>
      </dgm:t>
    </dgm:pt>
    <dgm:pt modelId="{B2304DBE-CC6C-421E-8E7C-8B709662F465}" type="pres">
      <dgm:prSet presAssocID="{2AA4FD9B-4BFB-4845-9E93-0B39CE153446}" presName="composite" presStyleCnt="0">
        <dgm:presLayoutVars>
          <dgm:chMax val="3"/>
          <dgm:animLvl val="lvl"/>
          <dgm:resizeHandles val="exact"/>
        </dgm:presLayoutVars>
      </dgm:prSet>
      <dgm:spPr/>
      <dgm:t>
        <a:bodyPr/>
        <a:lstStyle/>
        <a:p>
          <a:endParaRPr lang="en-US"/>
        </a:p>
      </dgm:t>
    </dgm:pt>
    <dgm:pt modelId="{76ADEEED-02BB-4EEA-9CC1-8F7EEB7B649B}" type="pres">
      <dgm:prSet presAssocID="{9F8CB2CE-2B5F-4EC1-A3B9-A92B34549C2F}" presName="gear1" presStyleLbl="node1" presStyleIdx="0" presStyleCnt="3" custScaleX="78185" custScaleY="78108" custLinFactNeighborX="2893" custLinFactNeighborY="2996">
        <dgm:presLayoutVars>
          <dgm:chMax val="1"/>
          <dgm:bulletEnabled val="1"/>
        </dgm:presLayoutVars>
      </dgm:prSet>
      <dgm:spPr/>
      <dgm:t>
        <a:bodyPr/>
        <a:lstStyle/>
        <a:p>
          <a:endParaRPr lang="en-US"/>
        </a:p>
      </dgm:t>
    </dgm:pt>
    <dgm:pt modelId="{8178B723-AE9E-403B-9097-B2CAF2CD326E}" type="pres">
      <dgm:prSet presAssocID="{9F8CB2CE-2B5F-4EC1-A3B9-A92B34549C2F}" presName="gear1srcNode" presStyleLbl="node1" presStyleIdx="0" presStyleCnt="3"/>
      <dgm:spPr/>
      <dgm:t>
        <a:bodyPr/>
        <a:lstStyle/>
        <a:p>
          <a:endParaRPr lang="en-US"/>
        </a:p>
      </dgm:t>
    </dgm:pt>
    <dgm:pt modelId="{719EF784-E4B1-4AFF-9DAD-6813E54F3474}" type="pres">
      <dgm:prSet presAssocID="{9F8CB2CE-2B5F-4EC1-A3B9-A92B34549C2F}" presName="gear1dstNode" presStyleLbl="node1" presStyleIdx="0" presStyleCnt="3"/>
      <dgm:spPr/>
      <dgm:t>
        <a:bodyPr/>
        <a:lstStyle/>
        <a:p>
          <a:endParaRPr lang="en-US"/>
        </a:p>
      </dgm:t>
    </dgm:pt>
    <dgm:pt modelId="{5A2FD831-1982-41EE-9E95-1D1D54BC8CF0}" type="pres">
      <dgm:prSet presAssocID="{AC8BFB66-9751-4C98-9712-B78ED9FF067A}" presName="gear2" presStyleLbl="node1" presStyleIdx="1" presStyleCnt="3" custLinFactNeighborX="5401" custLinFactNeighborY="15528">
        <dgm:presLayoutVars>
          <dgm:chMax val="1"/>
          <dgm:bulletEnabled val="1"/>
        </dgm:presLayoutVars>
      </dgm:prSet>
      <dgm:spPr/>
      <dgm:t>
        <a:bodyPr/>
        <a:lstStyle/>
        <a:p>
          <a:endParaRPr lang="en-US"/>
        </a:p>
      </dgm:t>
    </dgm:pt>
    <dgm:pt modelId="{106D3388-11C8-45AC-93D8-06261A606415}" type="pres">
      <dgm:prSet presAssocID="{AC8BFB66-9751-4C98-9712-B78ED9FF067A}" presName="gear2srcNode" presStyleLbl="node1" presStyleIdx="1" presStyleCnt="3"/>
      <dgm:spPr/>
      <dgm:t>
        <a:bodyPr/>
        <a:lstStyle/>
        <a:p>
          <a:endParaRPr lang="en-US"/>
        </a:p>
      </dgm:t>
    </dgm:pt>
    <dgm:pt modelId="{7BAA1503-5D3C-4C72-B9BB-8EAD16CC95E2}" type="pres">
      <dgm:prSet presAssocID="{AC8BFB66-9751-4C98-9712-B78ED9FF067A}" presName="gear2dstNode" presStyleLbl="node1" presStyleIdx="1" presStyleCnt="3"/>
      <dgm:spPr/>
      <dgm:t>
        <a:bodyPr/>
        <a:lstStyle/>
        <a:p>
          <a:endParaRPr lang="en-US"/>
        </a:p>
      </dgm:t>
    </dgm:pt>
    <dgm:pt modelId="{9EFE2A17-29D3-453E-8D4C-F4A618947597}" type="pres">
      <dgm:prSet presAssocID="{2C89420F-5D6D-49AA-9099-7753316C5716}" presName="gear3" presStyleLbl="node1" presStyleIdx="2" presStyleCnt="3" custScaleX="133252" custScaleY="131826" custLinFactNeighborX="14065" custLinFactNeighborY="-8313"/>
      <dgm:spPr/>
      <dgm:t>
        <a:bodyPr/>
        <a:lstStyle/>
        <a:p>
          <a:endParaRPr lang="en-US"/>
        </a:p>
      </dgm:t>
    </dgm:pt>
    <dgm:pt modelId="{DFFE3A6F-1A98-40FB-8B85-D5713210B4FC}" type="pres">
      <dgm:prSet presAssocID="{2C89420F-5D6D-49AA-9099-7753316C5716}" presName="gear3tx" presStyleLbl="node1" presStyleIdx="2" presStyleCnt="3">
        <dgm:presLayoutVars>
          <dgm:chMax val="1"/>
          <dgm:bulletEnabled val="1"/>
        </dgm:presLayoutVars>
      </dgm:prSet>
      <dgm:spPr/>
      <dgm:t>
        <a:bodyPr/>
        <a:lstStyle/>
        <a:p>
          <a:endParaRPr lang="en-US"/>
        </a:p>
      </dgm:t>
    </dgm:pt>
    <dgm:pt modelId="{941D5505-D320-4972-AA6A-8064A8082392}" type="pres">
      <dgm:prSet presAssocID="{2C89420F-5D6D-49AA-9099-7753316C5716}" presName="gear3srcNode" presStyleLbl="node1" presStyleIdx="2" presStyleCnt="3"/>
      <dgm:spPr/>
      <dgm:t>
        <a:bodyPr/>
        <a:lstStyle/>
        <a:p>
          <a:endParaRPr lang="en-US"/>
        </a:p>
      </dgm:t>
    </dgm:pt>
    <dgm:pt modelId="{2DD3CE4B-0B93-4267-A2CF-22D1C9E59A98}" type="pres">
      <dgm:prSet presAssocID="{2C89420F-5D6D-49AA-9099-7753316C5716}" presName="gear3dstNode" presStyleLbl="node1" presStyleIdx="2" presStyleCnt="3"/>
      <dgm:spPr/>
      <dgm:t>
        <a:bodyPr/>
        <a:lstStyle/>
        <a:p>
          <a:endParaRPr lang="en-US"/>
        </a:p>
      </dgm:t>
    </dgm:pt>
    <dgm:pt modelId="{895E8B8E-EBF4-4075-9D52-7D80D2EDAC01}" type="pres">
      <dgm:prSet presAssocID="{76F962CA-F9BC-44C3-B6E3-41C19417DBF4}" presName="connector1" presStyleLbl="sibTrans2D1" presStyleIdx="0" presStyleCnt="3"/>
      <dgm:spPr/>
      <dgm:t>
        <a:bodyPr/>
        <a:lstStyle/>
        <a:p>
          <a:endParaRPr lang="en-US"/>
        </a:p>
      </dgm:t>
    </dgm:pt>
    <dgm:pt modelId="{39F8877B-3084-4094-BA56-DF9DF6D99DC3}" type="pres">
      <dgm:prSet presAssocID="{C188972C-7429-4792-B029-87BF26CF26D9}" presName="connector2" presStyleLbl="sibTrans2D1" presStyleIdx="1" presStyleCnt="3"/>
      <dgm:spPr/>
      <dgm:t>
        <a:bodyPr/>
        <a:lstStyle/>
        <a:p>
          <a:endParaRPr lang="en-US"/>
        </a:p>
      </dgm:t>
    </dgm:pt>
    <dgm:pt modelId="{07A66044-2419-42E6-B658-0478C98988E1}" type="pres">
      <dgm:prSet presAssocID="{F04A70B9-85FA-4A86-87A2-ED582E49CC83}" presName="connector3" presStyleLbl="sibTrans2D1" presStyleIdx="2" presStyleCnt="3"/>
      <dgm:spPr/>
      <dgm:t>
        <a:bodyPr/>
        <a:lstStyle/>
        <a:p>
          <a:endParaRPr lang="en-US"/>
        </a:p>
      </dgm:t>
    </dgm:pt>
  </dgm:ptLst>
  <dgm:cxnLst>
    <dgm:cxn modelId="{FC8A825A-C7AC-40C2-9001-EAAE6094B751}" type="presOf" srcId="{2C89420F-5D6D-49AA-9099-7753316C5716}" destId="{DFFE3A6F-1A98-40FB-8B85-D5713210B4FC}" srcOrd="1" destOrd="0" presId="urn:microsoft.com/office/officeart/2005/8/layout/gear1"/>
    <dgm:cxn modelId="{5D724F3E-37B7-4F82-9CF7-A02BBD10F9EE}" srcId="{2AA4FD9B-4BFB-4845-9E93-0B39CE153446}" destId="{2C89420F-5D6D-49AA-9099-7753316C5716}" srcOrd="2" destOrd="0" parTransId="{9BC20808-5F3D-4CD8-9CAF-8F19CE8273FD}" sibTransId="{F04A70B9-85FA-4A86-87A2-ED582E49CC83}"/>
    <dgm:cxn modelId="{AC6700C2-2172-4256-8C27-DD67412FD1AB}" type="presOf" srcId="{2C89420F-5D6D-49AA-9099-7753316C5716}" destId="{941D5505-D320-4972-AA6A-8064A8082392}" srcOrd="2" destOrd="0" presId="urn:microsoft.com/office/officeart/2005/8/layout/gear1"/>
    <dgm:cxn modelId="{8028F8A9-78EA-4211-BFBF-0A78D1AE397B}" type="presOf" srcId="{9F8CB2CE-2B5F-4EC1-A3B9-A92B34549C2F}" destId="{719EF784-E4B1-4AFF-9DAD-6813E54F3474}" srcOrd="2" destOrd="0" presId="urn:microsoft.com/office/officeart/2005/8/layout/gear1"/>
    <dgm:cxn modelId="{675A6B5D-EB78-4006-B5AE-8A55A64EEFB7}" type="presOf" srcId="{AC8BFB66-9751-4C98-9712-B78ED9FF067A}" destId="{106D3388-11C8-45AC-93D8-06261A606415}" srcOrd="1" destOrd="0" presId="urn:microsoft.com/office/officeart/2005/8/layout/gear1"/>
    <dgm:cxn modelId="{B084F2B3-512D-44B5-B118-04DEF7089D22}" type="presOf" srcId="{9F8CB2CE-2B5F-4EC1-A3B9-A92B34549C2F}" destId="{76ADEEED-02BB-4EEA-9CC1-8F7EEB7B649B}" srcOrd="0" destOrd="0" presId="urn:microsoft.com/office/officeart/2005/8/layout/gear1"/>
    <dgm:cxn modelId="{1E94A4FF-350C-4FE4-B50D-AE7D69DC0EAD}" type="presOf" srcId="{2C89420F-5D6D-49AA-9099-7753316C5716}" destId="{2DD3CE4B-0B93-4267-A2CF-22D1C9E59A98}" srcOrd="3" destOrd="0" presId="urn:microsoft.com/office/officeart/2005/8/layout/gear1"/>
    <dgm:cxn modelId="{56E3D83E-62FD-4CE9-8C91-D71B118015DB}" srcId="{2AA4FD9B-4BFB-4845-9E93-0B39CE153446}" destId="{80774E3B-AE30-406C-A7F7-7A33BF24DCB4}" srcOrd="3" destOrd="0" parTransId="{6AE7D3A4-62E1-43E3-878D-6E6DA1CA72A1}" sibTransId="{95385F4A-61E4-4220-B1A7-73A545E4A720}"/>
    <dgm:cxn modelId="{7AD6B0EE-981F-4162-9323-EC877CD2C950}" type="presOf" srcId="{2AA4FD9B-4BFB-4845-9E93-0B39CE153446}" destId="{B2304DBE-CC6C-421E-8E7C-8B709662F465}" srcOrd="0" destOrd="0" presId="urn:microsoft.com/office/officeart/2005/8/layout/gear1"/>
    <dgm:cxn modelId="{EABB7029-42AE-4960-A2EB-3F3C17D202DD}" type="presOf" srcId="{9F8CB2CE-2B5F-4EC1-A3B9-A92B34549C2F}" destId="{8178B723-AE9E-403B-9097-B2CAF2CD326E}" srcOrd="1" destOrd="0" presId="urn:microsoft.com/office/officeart/2005/8/layout/gear1"/>
    <dgm:cxn modelId="{C406BB61-E37C-4282-91E6-114820E8C050}" type="presOf" srcId="{F04A70B9-85FA-4A86-87A2-ED582E49CC83}" destId="{07A66044-2419-42E6-B658-0478C98988E1}" srcOrd="0" destOrd="0" presId="urn:microsoft.com/office/officeart/2005/8/layout/gear1"/>
    <dgm:cxn modelId="{54A6F4B7-865E-4D3F-AE91-A2AD2796AEC7}" srcId="{2AA4FD9B-4BFB-4845-9E93-0B39CE153446}" destId="{9F8CB2CE-2B5F-4EC1-A3B9-A92B34549C2F}" srcOrd="0" destOrd="0" parTransId="{47AAAE32-7E6A-4099-A6E5-202E7ADEEEFE}" sibTransId="{76F962CA-F9BC-44C3-B6E3-41C19417DBF4}"/>
    <dgm:cxn modelId="{FE275004-4FEA-4A9E-9165-1BBD93D83B89}" type="presOf" srcId="{AC8BFB66-9751-4C98-9712-B78ED9FF067A}" destId="{7BAA1503-5D3C-4C72-B9BB-8EAD16CC95E2}" srcOrd="2" destOrd="0" presId="urn:microsoft.com/office/officeart/2005/8/layout/gear1"/>
    <dgm:cxn modelId="{A1C9470D-2AB2-448F-B290-AB461EF14E15}" type="presOf" srcId="{AC8BFB66-9751-4C98-9712-B78ED9FF067A}" destId="{5A2FD831-1982-41EE-9E95-1D1D54BC8CF0}" srcOrd="0" destOrd="0" presId="urn:microsoft.com/office/officeart/2005/8/layout/gear1"/>
    <dgm:cxn modelId="{49B49975-6351-4837-ADA5-878FE147B4A6}" type="presOf" srcId="{2C89420F-5D6D-49AA-9099-7753316C5716}" destId="{9EFE2A17-29D3-453E-8D4C-F4A618947597}" srcOrd="0" destOrd="0" presId="urn:microsoft.com/office/officeart/2005/8/layout/gear1"/>
    <dgm:cxn modelId="{E40BA2F5-D6D7-44D5-A2FF-1373018A8FFF}" srcId="{2AA4FD9B-4BFB-4845-9E93-0B39CE153446}" destId="{AC8BFB66-9751-4C98-9712-B78ED9FF067A}" srcOrd="1" destOrd="0" parTransId="{37FC3177-9D5D-4B61-ABE5-B9204DB857A3}" sibTransId="{C188972C-7429-4792-B029-87BF26CF26D9}"/>
    <dgm:cxn modelId="{36E95385-2DF1-4E48-A1C2-F37E138E60B9}" type="presOf" srcId="{76F962CA-F9BC-44C3-B6E3-41C19417DBF4}" destId="{895E8B8E-EBF4-4075-9D52-7D80D2EDAC01}" srcOrd="0" destOrd="0" presId="urn:microsoft.com/office/officeart/2005/8/layout/gear1"/>
    <dgm:cxn modelId="{8659F225-0869-4F0F-9463-E7EB03E661E6}" type="presOf" srcId="{C188972C-7429-4792-B029-87BF26CF26D9}" destId="{39F8877B-3084-4094-BA56-DF9DF6D99DC3}" srcOrd="0" destOrd="0" presId="urn:microsoft.com/office/officeart/2005/8/layout/gear1"/>
    <dgm:cxn modelId="{A76C4205-263C-4E31-9811-812203C2771C}" type="presParOf" srcId="{B2304DBE-CC6C-421E-8E7C-8B709662F465}" destId="{76ADEEED-02BB-4EEA-9CC1-8F7EEB7B649B}" srcOrd="0" destOrd="0" presId="urn:microsoft.com/office/officeart/2005/8/layout/gear1"/>
    <dgm:cxn modelId="{FD804496-3E7B-4876-BF28-D5A5725E875D}" type="presParOf" srcId="{B2304DBE-CC6C-421E-8E7C-8B709662F465}" destId="{8178B723-AE9E-403B-9097-B2CAF2CD326E}" srcOrd="1" destOrd="0" presId="urn:microsoft.com/office/officeart/2005/8/layout/gear1"/>
    <dgm:cxn modelId="{0DDE3323-2061-448F-A2DE-1D69ED85069F}" type="presParOf" srcId="{B2304DBE-CC6C-421E-8E7C-8B709662F465}" destId="{719EF784-E4B1-4AFF-9DAD-6813E54F3474}" srcOrd="2" destOrd="0" presId="urn:microsoft.com/office/officeart/2005/8/layout/gear1"/>
    <dgm:cxn modelId="{71E0F5CF-C639-43AF-8B20-5D489AD211CD}" type="presParOf" srcId="{B2304DBE-CC6C-421E-8E7C-8B709662F465}" destId="{5A2FD831-1982-41EE-9E95-1D1D54BC8CF0}" srcOrd="3" destOrd="0" presId="urn:microsoft.com/office/officeart/2005/8/layout/gear1"/>
    <dgm:cxn modelId="{22997AF4-5954-484D-B39F-F67DC4669BB9}" type="presParOf" srcId="{B2304DBE-CC6C-421E-8E7C-8B709662F465}" destId="{106D3388-11C8-45AC-93D8-06261A606415}" srcOrd="4" destOrd="0" presId="urn:microsoft.com/office/officeart/2005/8/layout/gear1"/>
    <dgm:cxn modelId="{0B32E73C-65D0-47FE-B4AD-3F201CE6EF3D}" type="presParOf" srcId="{B2304DBE-CC6C-421E-8E7C-8B709662F465}" destId="{7BAA1503-5D3C-4C72-B9BB-8EAD16CC95E2}" srcOrd="5" destOrd="0" presId="urn:microsoft.com/office/officeart/2005/8/layout/gear1"/>
    <dgm:cxn modelId="{B906FA56-D08B-4D03-B0DF-95BE4492547C}" type="presParOf" srcId="{B2304DBE-CC6C-421E-8E7C-8B709662F465}" destId="{9EFE2A17-29D3-453E-8D4C-F4A618947597}" srcOrd="6" destOrd="0" presId="urn:microsoft.com/office/officeart/2005/8/layout/gear1"/>
    <dgm:cxn modelId="{6165AD92-036C-4D69-A131-69EC3C12B9DD}" type="presParOf" srcId="{B2304DBE-CC6C-421E-8E7C-8B709662F465}" destId="{DFFE3A6F-1A98-40FB-8B85-D5713210B4FC}" srcOrd="7" destOrd="0" presId="urn:microsoft.com/office/officeart/2005/8/layout/gear1"/>
    <dgm:cxn modelId="{D5F00EAD-D038-4E51-9A09-46C78E478E09}" type="presParOf" srcId="{B2304DBE-CC6C-421E-8E7C-8B709662F465}" destId="{941D5505-D320-4972-AA6A-8064A8082392}" srcOrd="8" destOrd="0" presId="urn:microsoft.com/office/officeart/2005/8/layout/gear1"/>
    <dgm:cxn modelId="{D02CEDFC-9BAE-40E2-AD9F-2CBB1C63FA65}" type="presParOf" srcId="{B2304DBE-CC6C-421E-8E7C-8B709662F465}" destId="{2DD3CE4B-0B93-4267-A2CF-22D1C9E59A98}" srcOrd="9" destOrd="0" presId="urn:microsoft.com/office/officeart/2005/8/layout/gear1"/>
    <dgm:cxn modelId="{23D4D02D-6F8A-437B-A6FF-5E6EDC0CBE88}" type="presParOf" srcId="{B2304DBE-CC6C-421E-8E7C-8B709662F465}" destId="{895E8B8E-EBF4-4075-9D52-7D80D2EDAC01}" srcOrd="10" destOrd="0" presId="urn:microsoft.com/office/officeart/2005/8/layout/gear1"/>
    <dgm:cxn modelId="{580929E3-31C8-4886-8E6F-2E783B4CD7BB}" type="presParOf" srcId="{B2304DBE-CC6C-421E-8E7C-8B709662F465}" destId="{39F8877B-3084-4094-BA56-DF9DF6D99DC3}" srcOrd="11" destOrd="0" presId="urn:microsoft.com/office/officeart/2005/8/layout/gear1"/>
    <dgm:cxn modelId="{4002575B-8A2E-4BF9-99F3-672766E9AC54}" type="presParOf" srcId="{B2304DBE-CC6C-421E-8E7C-8B709662F465}" destId="{07A66044-2419-42E6-B658-0478C98988E1}" srcOrd="12" destOrd="0" presId="urn:microsoft.com/office/officeart/2005/8/layout/gear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C4C98E-0C83-450A-9519-DBAAF6827ABE}">
      <dsp:nvSpPr>
        <dsp:cNvPr id="0" name=""/>
        <dsp:cNvSpPr/>
      </dsp:nvSpPr>
      <dsp:spPr>
        <a:xfrm>
          <a:off x="184249" y="2247"/>
          <a:ext cx="4414715" cy="3093571"/>
        </a:xfrm>
        <a:prstGeom prst="rect">
          <a:avLst/>
        </a:prstGeom>
        <a:gradFill rotWithShape="0">
          <a:gsLst>
            <a:gs pos="0">
              <a:srgbClr val="5B9BD5">
                <a:shade val="80000"/>
                <a:hueOff val="0"/>
                <a:satOff val="0"/>
                <a:lumOff val="0"/>
                <a:alphaOff val="0"/>
                <a:satMod val="103000"/>
                <a:lumMod val="102000"/>
                <a:tint val="94000"/>
              </a:srgbClr>
            </a:gs>
            <a:gs pos="50000">
              <a:srgbClr val="5B9BD5">
                <a:shade val="80000"/>
                <a:hueOff val="0"/>
                <a:satOff val="0"/>
                <a:lumOff val="0"/>
                <a:alphaOff val="0"/>
                <a:satMod val="110000"/>
                <a:lumMod val="100000"/>
                <a:shade val="100000"/>
              </a:srgbClr>
            </a:gs>
            <a:gs pos="100000">
              <a:srgbClr val="5B9BD5">
                <a:shade val="80000"/>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US" sz="2800" kern="1200" dirty="0" smtClean="0">
              <a:solidFill>
                <a:sysClr val="window" lastClr="FFFFFF"/>
              </a:solidFill>
              <a:latin typeface="Calibri" panose="020F0502020204030204"/>
              <a:ea typeface="+mn-ea"/>
              <a:cs typeface="+mn-cs"/>
            </a:rPr>
            <a:t>Value Chain Partnerships</a:t>
          </a:r>
          <a:endParaRPr lang="en-US" sz="2800" kern="1200" dirty="0">
            <a:solidFill>
              <a:sysClr val="window" lastClr="FFFFFF"/>
            </a:solidFill>
            <a:latin typeface="Calibri" panose="020F0502020204030204"/>
            <a:ea typeface="+mn-ea"/>
            <a:cs typeface="+mn-cs"/>
          </a:endParaRPr>
        </a:p>
        <a:p>
          <a:pPr marL="171450" lvl="1" indent="-171450" algn="l" defTabSz="800100">
            <a:lnSpc>
              <a:spcPct val="90000"/>
            </a:lnSpc>
            <a:spcBef>
              <a:spcPct val="0"/>
            </a:spcBef>
            <a:spcAft>
              <a:spcPct val="15000"/>
            </a:spcAft>
            <a:buChar char="••"/>
          </a:pPr>
          <a:r>
            <a:rPr lang="en-US" sz="1800" kern="1200" dirty="0" smtClean="0">
              <a:solidFill>
                <a:sysClr val="window" lastClr="FFFFFF"/>
              </a:solidFill>
              <a:latin typeface="Calibri" panose="020F0502020204030204"/>
              <a:ea typeface="+mn-ea"/>
              <a:cs typeface="+mn-cs"/>
            </a:rPr>
            <a:t>Opportunity to integrate smallholders into key value chains including onion, rice, cowpea, peanut, moringa, vegetables, sesame, millet, diary and livestock, with support from MCC Niger Compact. </a:t>
          </a:r>
          <a:endParaRPr lang="en-US" sz="1800" kern="1200" dirty="0">
            <a:solidFill>
              <a:sysClr val="window" lastClr="FFFFFF"/>
            </a:solidFill>
            <a:latin typeface="Calibri" panose="020F0502020204030204"/>
            <a:ea typeface="+mn-ea"/>
            <a:cs typeface="+mn-cs"/>
          </a:endParaRPr>
        </a:p>
        <a:p>
          <a:pPr marL="171450" lvl="1" indent="-171450" algn="l" defTabSz="800100">
            <a:lnSpc>
              <a:spcPct val="90000"/>
            </a:lnSpc>
            <a:spcBef>
              <a:spcPct val="0"/>
            </a:spcBef>
            <a:spcAft>
              <a:spcPct val="15000"/>
            </a:spcAft>
            <a:buChar char="••"/>
          </a:pPr>
          <a:r>
            <a:rPr lang="en-US" sz="1800" kern="1200" dirty="0" smtClean="0">
              <a:solidFill>
                <a:sysClr val="window" lastClr="FFFFFF"/>
              </a:solidFill>
              <a:latin typeface="Calibri" panose="020F0502020204030204"/>
              <a:ea typeface="+mn-ea"/>
              <a:cs typeface="+mn-cs"/>
            </a:rPr>
            <a:t>In some cases, MCC may be able to provide matching grant funding for processing or supply chain investments in compact areas that utilize a Nigerien partner. </a:t>
          </a:r>
          <a:endParaRPr lang="en-US" sz="1800" kern="1200" dirty="0">
            <a:solidFill>
              <a:sysClr val="window" lastClr="FFFFFF"/>
            </a:solidFill>
            <a:latin typeface="Calibri" panose="020F0502020204030204"/>
            <a:ea typeface="+mn-ea"/>
            <a:cs typeface="+mn-cs"/>
          </a:endParaRPr>
        </a:p>
      </dsp:txBody>
      <dsp:txXfrm>
        <a:off x="184249" y="2247"/>
        <a:ext cx="4414715" cy="3093571"/>
      </dsp:txXfrm>
    </dsp:sp>
    <dsp:sp modelId="{26E5F498-B17A-4196-8154-71856D9BB825}">
      <dsp:nvSpPr>
        <dsp:cNvPr id="0" name=""/>
        <dsp:cNvSpPr/>
      </dsp:nvSpPr>
      <dsp:spPr>
        <a:xfrm>
          <a:off x="4796013" y="6710"/>
          <a:ext cx="4526343" cy="3084645"/>
        </a:xfrm>
        <a:prstGeom prst="rect">
          <a:avLst/>
        </a:prstGeom>
        <a:gradFill rotWithShape="0">
          <a:gsLst>
            <a:gs pos="0">
              <a:srgbClr val="5B9BD5">
                <a:shade val="80000"/>
                <a:hueOff val="135632"/>
                <a:satOff val="2588"/>
                <a:lumOff val="11428"/>
                <a:alphaOff val="0"/>
                <a:satMod val="103000"/>
                <a:lumMod val="102000"/>
                <a:tint val="94000"/>
              </a:srgbClr>
            </a:gs>
            <a:gs pos="50000">
              <a:srgbClr val="5B9BD5">
                <a:shade val="80000"/>
                <a:hueOff val="135632"/>
                <a:satOff val="2588"/>
                <a:lumOff val="11428"/>
                <a:alphaOff val="0"/>
                <a:satMod val="110000"/>
                <a:lumMod val="100000"/>
                <a:shade val="100000"/>
              </a:srgbClr>
            </a:gs>
            <a:gs pos="100000">
              <a:srgbClr val="5B9BD5">
                <a:shade val="80000"/>
                <a:hueOff val="135632"/>
                <a:satOff val="2588"/>
                <a:lumOff val="11428"/>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en-US" sz="3200" kern="1200" dirty="0" smtClean="0">
              <a:solidFill>
                <a:sysClr val="window" lastClr="FFFFFF"/>
              </a:solidFill>
              <a:latin typeface="Calibri Light" panose="020F0302020204030204"/>
              <a:ea typeface="+mn-ea"/>
              <a:cs typeface="+mn-cs"/>
            </a:rPr>
            <a:t>Input Supply Partnerships</a:t>
          </a:r>
          <a:endParaRPr lang="en-US" sz="3200" kern="1200" dirty="0">
            <a:solidFill>
              <a:sysClr val="window" lastClr="FFFFFF"/>
            </a:solidFill>
            <a:latin typeface="Calibri Light" panose="020F0302020204030204"/>
            <a:ea typeface="+mn-ea"/>
            <a:cs typeface="+mn-cs"/>
          </a:endParaRPr>
        </a:p>
        <a:p>
          <a:pPr marL="171450" lvl="1" indent="-171450" algn="l" defTabSz="800100">
            <a:lnSpc>
              <a:spcPct val="90000"/>
            </a:lnSpc>
            <a:spcBef>
              <a:spcPct val="0"/>
            </a:spcBef>
            <a:spcAft>
              <a:spcPct val="15000"/>
            </a:spcAft>
            <a:buChar char="••"/>
          </a:pPr>
          <a:r>
            <a:rPr lang="en-US" sz="1800" kern="1200" dirty="0" smtClean="0">
              <a:solidFill>
                <a:sysClr val="window" lastClr="FFFFFF"/>
              </a:solidFill>
              <a:latin typeface="Calibri Light" panose="020F0302020204030204"/>
              <a:ea typeface="+mn-ea"/>
              <a:cs typeface="+mn-cs"/>
            </a:rPr>
            <a:t>Opportunity to implement sustainable models of input and equipment provision for smallholder farmers, whose demand for inputs will increase with MCC compact investments. </a:t>
          </a:r>
          <a:endParaRPr lang="en-US" sz="1800" kern="1200" dirty="0">
            <a:solidFill>
              <a:sysClr val="window" lastClr="FFFFFF"/>
            </a:solidFill>
            <a:latin typeface="Calibri Light" panose="020F0302020204030204"/>
            <a:ea typeface="+mn-ea"/>
            <a:cs typeface="+mn-cs"/>
          </a:endParaRPr>
        </a:p>
        <a:p>
          <a:pPr marL="171450" lvl="1" indent="-171450" algn="l" defTabSz="800100">
            <a:lnSpc>
              <a:spcPct val="90000"/>
            </a:lnSpc>
            <a:spcBef>
              <a:spcPct val="0"/>
            </a:spcBef>
            <a:spcAft>
              <a:spcPct val="15000"/>
            </a:spcAft>
            <a:buChar char="••"/>
          </a:pPr>
          <a:r>
            <a:rPr lang="en-US" sz="1800" kern="1200" dirty="0" smtClean="0">
              <a:solidFill>
                <a:sysClr val="window" lastClr="FFFFFF"/>
              </a:solidFill>
              <a:latin typeface="Calibri Light" panose="020F0302020204030204"/>
              <a:ea typeface="+mn-ea"/>
              <a:cs typeface="+mn-cs"/>
            </a:rPr>
            <a:t>Particularly interested in innovative delivery mechanisms that address last mile distribution and integrated business models that target challenges faced by smallholders.</a:t>
          </a:r>
          <a:endParaRPr lang="en-US" sz="1800" kern="1200" dirty="0">
            <a:solidFill>
              <a:sysClr val="window" lastClr="FFFFFF"/>
            </a:solidFill>
            <a:latin typeface="Calibri Light" panose="020F0302020204030204"/>
            <a:ea typeface="+mn-ea"/>
            <a:cs typeface="+mn-cs"/>
          </a:endParaRPr>
        </a:p>
      </dsp:txBody>
      <dsp:txXfrm>
        <a:off x="4796013" y="6710"/>
        <a:ext cx="4526343" cy="3084645"/>
      </dsp:txXfrm>
    </dsp:sp>
    <dsp:sp modelId="{96A94CE6-0D54-4726-BC2B-061263AFCDEB}">
      <dsp:nvSpPr>
        <dsp:cNvPr id="0" name=""/>
        <dsp:cNvSpPr/>
      </dsp:nvSpPr>
      <dsp:spPr>
        <a:xfrm>
          <a:off x="2415075" y="3292867"/>
          <a:ext cx="4676455" cy="1182291"/>
        </a:xfrm>
        <a:prstGeom prst="rect">
          <a:avLst/>
        </a:prstGeom>
        <a:solidFill>
          <a:srgbClr val="E7E6E6">
            <a:lumMod val="75000"/>
          </a:srgbClr>
        </a:soli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ysClr val="window" lastClr="FFFFFF"/>
              </a:solidFill>
              <a:latin typeface="Calibri" panose="020F0502020204030204"/>
              <a:ea typeface="+mn-ea"/>
              <a:cs typeface="+mn-cs"/>
            </a:rPr>
            <a:t>MCC can offer: </a:t>
          </a:r>
          <a:r>
            <a:rPr lang="en-US" sz="2000" b="0" kern="1200" dirty="0" smtClean="0">
              <a:solidFill>
                <a:sysClr val="window" lastClr="FFFFFF"/>
              </a:solidFill>
              <a:latin typeface="Calibri" panose="020F0502020204030204"/>
              <a:ea typeface="+mn-ea"/>
              <a:cs typeface="+mn-cs"/>
            </a:rPr>
            <a:t>Organization and capacity building of smallholders, extension services; Infrastructure investments; Limited Grant Funding (in some cases)</a:t>
          </a:r>
          <a:endParaRPr lang="en-US" sz="2000" b="1" kern="1200" dirty="0" smtClean="0">
            <a:solidFill>
              <a:sysClr val="window" lastClr="FFFFFF"/>
            </a:solidFill>
            <a:latin typeface="Calibri" panose="020F0502020204030204"/>
            <a:ea typeface="+mn-ea"/>
            <a:cs typeface="+mn-cs"/>
          </a:endParaRPr>
        </a:p>
      </dsp:txBody>
      <dsp:txXfrm>
        <a:off x="2415075" y="3292867"/>
        <a:ext cx="4676455" cy="11822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ADEEED-02BB-4EEA-9CC1-8F7EEB7B649B}">
      <dsp:nvSpPr>
        <dsp:cNvPr id="0" name=""/>
        <dsp:cNvSpPr/>
      </dsp:nvSpPr>
      <dsp:spPr>
        <a:xfrm>
          <a:off x="3684941" y="2720307"/>
          <a:ext cx="2050784" cy="2048765"/>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solidFill>
                <a:srgbClr val="FF0000"/>
              </a:solidFill>
            </a:rPr>
            <a:t>Taylor Wolf,</a:t>
          </a:r>
        </a:p>
        <a:p>
          <a:pPr lvl="0" algn="ctr" defTabSz="800100">
            <a:lnSpc>
              <a:spcPct val="90000"/>
            </a:lnSpc>
            <a:spcBef>
              <a:spcPct val="0"/>
            </a:spcBef>
            <a:spcAft>
              <a:spcPct val="35000"/>
            </a:spcAft>
          </a:pPr>
          <a:r>
            <a:rPr lang="en-US" sz="1800" b="1" kern="1200" dirty="0" smtClean="0">
              <a:solidFill>
                <a:srgbClr val="FF0000"/>
              </a:solidFill>
            </a:rPr>
            <a:t>AO </a:t>
          </a:r>
          <a:endParaRPr lang="en-US" sz="1800" b="1" kern="1200" dirty="0">
            <a:solidFill>
              <a:srgbClr val="FF0000"/>
            </a:solidFill>
          </a:endParaRPr>
        </a:p>
      </dsp:txBody>
      <dsp:txXfrm>
        <a:off x="4097089" y="3200220"/>
        <a:ext cx="1226488" cy="1053108"/>
      </dsp:txXfrm>
    </dsp:sp>
    <dsp:sp modelId="{5A2FD831-1982-41EE-9E95-1D1D54BC8CF0}">
      <dsp:nvSpPr>
        <dsp:cNvPr id="0" name=""/>
        <dsp:cNvSpPr/>
      </dsp:nvSpPr>
      <dsp:spPr>
        <a:xfrm>
          <a:off x="1899883" y="2105683"/>
          <a:ext cx="1907629" cy="1907629"/>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Nataliya Holl,</a:t>
          </a:r>
        </a:p>
        <a:p>
          <a:pPr lvl="0" algn="ctr" defTabSz="800100">
            <a:lnSpc>
              <a:spcPct val="90000"/>
            </a:lnSpc>
            <a:spcBef>
              <a:spcPct val="0"/>
            </a:spcBef>
            <a:spcAft>
              <a:spcPct val="35000"/>
            </a:spcAft>
          </a:pPr>
          <a:r>
            <a:rPr lang="en-US" sz="1800" kern="1200" dirty="0" smtClean="0"/>
            <a:t>AS</a:t>
          </a:r>
          <a:endParaRPr lang="en-US" sz="1800" kern="1200" dirty="0"/>
        </a:p>
      </dsp:txBody>
      <dsp:txXfrm>
        <a:off x="2380134" y="2588837"/>
        <a:ext cx="947127" cy="941321"/>
      </dsp:txXfrm>
    </dsp:sp>
    <dsp:sp modelId="{9EFE2A17-29D3-453E-8D4C-F4A618947597}">
      <dsp:nvSpPr>
        <dsp:cNvPr id="0" name=""/>
        <dsp:cNvSpPr/>
      </dsp:nvSpPr>
      <dsp:spPr>
        <a:xfrm rot="20700000">
          <a:off x="2871657" y="200847"/>
          <a:ext cx="2500351" cy="2454187"/>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solidFill>
                <a:srgbClr val="FF0000"/>
              </a:solidFill>
            </a:rPr>
            <a:t>Jacqueline Naranjo,</a:t>
          </a:r>
        </a:p>
        <a:p>
          <a:pPr lvl="0" algn="ctr" defTabSz="800100">
            <a:lnSpc>
              <a:spcPct val="90000"/>
            </a:lnSpc>
            <a:spcBef>
              <a:spcPct val="0"/>
            </a:spcBef>
            <a:spcAft>
              <a:spcPct val="35000"/>
            </a:spcAft>
          </a:pPr>
          <a:r>
            <a:rPr lang="en-US" sz="1800" b="1" kern="1200" dirty="0" smtClean="0">
              <a:solidFill>
                <a:srgbClr val="FF0000"/>
              </a:solidFill>
            </a:rPr>
            <a:t>AO</a:t>
          </a:r>
          <a:endParaRPr lang="en-US" sz="1800" b="1" kern="1200" dirty="0">
            <a:solidFill>
              <a:srgbClr val="FF0000"/>
            </a:solidFill>
          </a:endParaRPr>
        </a:p>
      </dsp:txBody>
      <dsp:txXfrm rot="-20700000">
        <a:off x="3422795" y="736384"/>
        <a:ext cx="1398074" cy="1383113"/>
      </dsp:txXfrm>
    </dsp:sp>
    <dsp:sp modelId="{895E8B8E-EBF4-4075-9D52-7D80D2EDAC01}">
      <dsp:nvSpPr>
        <dsp:cNvPr id="0" name=""/>
        <dsp:cNvSpPr/>
      </dsp:nvSpPr>
      <dsp:spPr>
        <a:xfrm>
          <a:off x="3127624" y="2030015"/>
          <a:ext cx="3357427" cy="3357427"/>
        </a:xfrm>
        <a:prstGeom prst="circularArrow">
          <a:avLst>
            <a:gd name="adj1" fmla="val 4688"/>
            <a:gd name="adj2" fmla="val 299029"/>
            <a:gd name="adj3" fmla="val 2528370"/>
            <a:gd name="adj4" fmla="val 15835231"/>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9F8877B-3084-4094-BA56-DF9DF6D99DC3}">
      <dsp:nvSpPr>
        <dsp:cNvPr id="0" name=""/>
        <dsp:cNvSpPr/>
      </dsp:nvSpPr>
      <dsp:spPr>
        <a:xfrm>
          <a:off x="1459015" y="1384913"/>
          <a:ext cx="2439380" cy="2439380"/>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A66044-2419-42E6-B658-0478C98988E1}">
      <dsp:nvSpPr>
        <dsp:cNvPr id="0" name=""/>
        <dsp:cNvSpPr/>
      </dsp:nvSpPr>
      <dsp:spPr>
        <a:xfrm>
          <a:off x="2432980" y="81530"/>
          <a:ext cx="2630143" cy="263014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0978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753504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1105812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735879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3239885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1224099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2616251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1558470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2026003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1148625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103429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24526903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4641939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3407967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3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12/1/2017</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02664"/>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12/1/2017</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02664"/>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79"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12/1/2017</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02664"/>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12/1/2017</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12/1/2017</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3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12/1/2017</a:t>
            </a:fld>
            <a:endParaRPr lang="en-US" dirty="0">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dirty="0">
              <a:solidFill>
                <a:prstClr val="black">
                  <a:tint val="75000"/>
                </a:prstClr>
              </a:solidFill>
            </a:endParaRPr>
          </a:p>
        </p:txBody>
      </p:sp>
    </p:spTree>
    <p:extLst>
      <p:ext uri="{BB962C8B-B14F-4D97-AF65-F5344CB8AC3E}">
        <p14:creationId xmlns:p14="http://schemas.microsoft.com/office/powerpoint/2010/main" val="679575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02664"/>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12/1/2017</a:t>
            </a:fld>
            <a:endParaRPr lang="en-US" dirty="0">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dirty="0">
              <a:solidFill>
                <a:prstClr val="black">
                  <a:tint val="75000"/>
                </a:prstClr>
              </a:solidFill>
            </a:endParaRPr>
          </a:p>
        </p:txBody>
      </p:sp>
    </p:spTree>
    <p:extLst>
      <p:ext uri="{BB962C8B-B14F-4D97-AF65-F5344CB8AC3E}">
        <p14:creationId xmlns:p14="http://schemas.microsoft.com/office/powerpoint/2010/main" val="3190692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02664"/>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79"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12/1/2017</a:t>
            </a:fld>
            <a:endParaRPr lang="en-US" dirty="0">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dirty="0">
              <a:solidFill>
                <a:prstClr val="black">
                  <a:tint val="75000"/>
                </a:prstClr>
              </a:solidFill>
            </a:endParaRPr>
          </a:p>
        </p:txBody>
      </p:sp>
    </p:spTree>
    <p:extLst>
      <p:ext uri="{BB962C8B-B14F-4D97-AF65-F5344CB8AC3E}">
        <p14:creationId xmlns:p14="http://schemas.microsoft.com/office/powerpoint/2010/main" val="2406788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02664"/>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12/1/2017</a:t>
            </a:fld>
            <a:endParaRPr lang="en-US" dirty="0">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dirty="0">
              <a:solidFill>
                <a:prstClr val="black">
                  <a:tint val="75000"/>
                </a:prstClr>
              </a:solidFill>
            </a:endParaRPr>
          </a:p>
        </p:txBody>
      </p:sp>
    </p:spTree>
    <p:extLst>
      <p:ext uri="{BB962C8B-B14F-4D97-AF65-F5344CB8AC3E}">
        <p14:creationId xmlns:p14="http://schemas.microsoft.com/office/powerpoint/2010/main" val="98355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12/1/2017</a:t>
            </a:fld>
            <a:endParaRPr lang="en-US" dirty="0">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dirty="0">
              <a:solidFill>
                <a:prstClr val="black">
                  <a:tint val="75000"/>
                </a:prstClr>
              </a:solidFill>
            </a:endParaRPr>
          </a:p>
        </p:txBody>
      </p:sp>
    </p:spTree>
    <p:extLst>
      <p:ext uri="{BB962C8B-B14F-4D97-AF65-F5344CB8AC3E}">
        <p14:creationId xmlns:p14="http://schemas.microsoft.com/office/powerpoint/2010/main" val="3266407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04800" y="143256"/>
            <a:ext cx="2264663" cy="768095"/>
          </a:xfrm>
          <a:prstGeom prst="rect">
            <a:avLst/>
          </a:prstGeom>
          <a:blipFill>
            <a:blip r:embed="rId7" cstate="print"/>
            <a:stretch>
              <a:fillRect/>
            </a:stretch>
          </a:blipFill>
        </p:spPr>
        <p:txBody>
          <a:bodyPr wrap="square" lIns="0" tIns="0" rIns="0" bIns="0" rtlCol="0"/>
          <a:lstStyle/>
          <a:p>
            <a:endParaRPr dirty="0"/>
          </a:p>
        </p:txBody>
      </p:sp>
      <p:sp>
        <p:nvSpPr>
          <p:cNvPr id="2" name="Holder 2"/>
          <p:cNvSpPr>
            <a:spLocks noGrp="1"/>
          </p:cNvSpPr>
          <p:nvPr>
            <p:ph type="title"/>
          </p:nvPr>
        </p:nvSpPr>
        <p:spPr>
          <a:xfrm>
            <a:off x="625369" y="1029404"/>
            <a:ext cx="10941260" cy="304800"/>
          </a:xfrm>
          <a:prstGeom prst="rect">
            <a:avLst/>
          </a:prstGeom>
        </p:spPr>
        <p:txBody>
          <a:bodyPr wrap="square" lIns="0" tIns="0" rIns="0" bIns="0">
            <a:spAutoFit/>
          </a:bodyPr>
          <a:lstStyle>
            <a:lvl1pPr>
              <a:defRPr sz="2400" b="1" i="0">
                <a:solidFill>
                  <a:srgbClr val="002664"/>
                </a:solidFill>
                <a:latin typeface="Arial"/>
                <a:cs typeface="Arial"/>
              </a:defRPr>
            </a:lvl1pPr>
          </a:lstStyle>
          <a:p>
            <a:endParaRPr/>
          </a:p>
        </p:txBody>
      </p:sp>
      <p:sp>
        <p:nvSpPr>
          <p:cNvPr id="3" name="Holder 3"/>
          <p:cNvSpPr>
            <a:spLocks noGrp="1"/>
          </p:cNvSpPr>
          <p:nvPr>
            <p:ph type="body" idx="1"/>
          </p:nvPr>
        </p:nvSpPr>
        <p:spPr>
          <a:xfrm>
            <a:off x="483445" y="1763857"/>
            <a:ext cx="11225109" cy="371030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39" cy="342900"/>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12/1/2017</a:t>
            </a:fld>
            <a:endParaRPr lang="en-US" dirty="0"/>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04800" y="143256"/>
            <a:ext cx="2264663" cy="768095"/>
          </a:xfrm>
          <a:prstGeom prst="rect">
            <a:avLst/>
          </a:prstGeom>
          <a:blipFill>
            <a:blip r:embed="rId7" cstate="print"/>
            <a:stretch>
              <a:fillRect/>
            </a:stretch>
          </a:blipFill>
        </p:spPr>
        <p:txBody>
          <a:bodyPr wrap="square" lIns="0" tIns="0" rIns="0" bIns="0" rtlCol="0"/>
          <a:lstStyle/>
          <a:p>
            <a:endParaRPr dirty="0">
              <a:solidFill>
                <a:prstClr val="black"/>
              </a:solidFill>
            </a:endParaRPr>
          </a:p>
        </p:txBody>
      </p:sp>
      <p:sp>
        <p:nvSpPr>
          <p:cNvPr id="2" name="Holder 2"/>
          <p:cNvSpPr>
            <a:spLocks noGrp="1"/>
          </p:cNvSpPr>
          <p:nvPr>
            <p:ph type="title"/>
          </p:nvPr>
        </p:nvSpPr>
        <p:spPr>
          <a:xfrm>
            <a:off x="625369" y="1029404"/>
            <a:ext cx="10941260" cy="304800"/>
          </a:xfrm>
          <a:prstGeom prst="rect">
            <a:avLst/>
          </a:prstGeom>
        </p:spPr>
        <p:txBody>
          <a:bodyPr wrap="square" lIns="0" tIns="0" rIns="0" bIns="0">
            <a:spAutoFit/>
          </a:bodyPr>
          <a:lstStyle>
            <a:lvl1pPr>
              <a:defRPr sz="2400" b="1" i="0">
                <a:solidFill>
                  <a:srgbClr val="002664"/>
                </a:solidFill>
                <a:latin typeface="Arial"/>
                <a:cs typeface="Arial"/>
              </a:defRPr>
            </a:lvl1pPr>
          </a:lstStyle>
          <a:p>
            <a:endParaRPr/>
          </a:p>
        </p:txBody>
      </p:sp>
      <p:sp>
        <p:nvSpPr>
          <p:cNvPr id="3" name="Holder 3"/>
          <p:cNvSpPr>
            <a:spLocks noGrp="1"/>
          </p:cNvSpPr>
          <p:nvPr>
            <p:ph type="body" idx="1"/>
          </p:nvPr>
        </p:nvSpPr>
        <p:spPr>
          <a:xfrm>
            <a:off x="483445" y="1763857"/>
            <a:ext cx="11225109" cy="371030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39" cy="342900"/>
          </a:xfrm>
          <a:prstGeom prst="rect">
            <a:avLst/>
          </a:prstGeom>
        </p:spPr>
        <p:txBody>
          <a:bodyPr wrap="square" lIns="0" tIns="0" rIns="0" bIns="0">
            <a:spAutoFit/>
          </a:bodyPr>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12/1/2017</a:t>
            </a:fld>
            <a:endParaRPr lang="en-US" dirty="0">
              <a:solidFill>
                <a:prstClr val="black">
                  <a:tint val="75000"/>
                </a:prstClr>
              </a:solidFill>
            </a:endParaRPr>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dirty="0">
              <a:solidFill>
                <a:prstClr val="black">
                  <a:tint val="75000"/>
                </a:prstClr>
              </a:solidFill>
            </a:endParaRPr>
          </a:p>
        </p:txBody>
      </p:sp>
    </p:spTree>
    <p:extLst>
      <p:ext uri="{BB962C8B-B14F-4D97-AF65-F5344CB8AC3E}">
        <p14:creationId xmlns:p14="http://schemas.microsoft.com/office/powerpoint/2010/main" val="429328041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mcc.gov/work-with-us/partnerships"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hyperlink" Target="http://www.grants.gov/" TargetMode="External"/><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0472" y="3924300"/>
            <a:ext cx="12192000" cy="2971800"/>
          </a:xfrm>
          <a:custGeom>
            <a:avLst/>
            <a:gdLst/>
            <a:ahLst/>
            <a:cxnLst/>
            <a:rect l="l" t="t" r="r" b="b"/>
            <a:pathLst>
              <a:path w="12192000" h="6858000">
                <a:moveTo>
                  <a:pt x="0" y="6858000"/>
                </a:moveTo>
                <a:lnTo>
                  <a:pt x="12192000" y="6858000"/>
                </a:lnTo>
                <a:lnTo>
                  <a:pt x="12192000" y="0"/>
                </a:lnTo>
                <a:lnTo>
                  <a:pt x="0" y="0"/>
                </a:lnTo>
                <a:lnTo>
                  <a:pt x="0" y="6858000"/>
                </a:lnTo>
                <a:close/>
              </a:path>
            </a:pathLst>
          </a:custGeom>
          <a:solidFill>
            <a:srgbClr val="002664"/>
          </a:solidFill>
        </p:spPr>
        <p:txBody>
          <a:bodyPr wrap="square" lIns="0" tIns="0" rIns="0" bIns="0" rtlCol="0"/>
          <a:lstStyle/>
          <a:p>
            <a:endParaRPr dirty="0"/>
          </a:p>
        </p:txBody>
      </p:sp>
      <p:sp>
        <p:nvSpPr>
          <p:cNvPr id="4" name="object 4"/>
          <p:cNvSpPr txBox="1"/>
          <p:nvPr/>
        </p:nvSpPr>
        <p:spPr>
          <a:xfrm>
            <a:off x="1151814" y="4378854"/>
            <a:ext cx="9659771" cy="3077766"/>
          </a:xfrm>
          <a:prstGeom prst="rect">
            <a:avLst/>
          </a:prstGeom>
        </p:spPr>
        <p:txBody>
          <a:bodyPr vert="horz" wrap="square" lIns="0" tIns="0" rIns="0" bIns="0" rtlCol="0">
            <a:spAutoFit/>
          </a:bodyPr>
          <a:lstStyle/>
          <a:p>
            <a:pPr marL="43180" marR="5080" indent="-31115" algn="ctr">
              <a:lnSpc>
                <a:spcPts val="4750"/>
              </a:lnSpc>
            </a:pPr>
            <a:r>
              <a:rPr lang="en-US" sz="4400" b="1" dirty="0" smtClean="0">
                <a:solidFill>
                  <a:srgbClr val="FFFFFF"/>
                </a:solidFill>
                <a:latin typeface="Arial"/>
                <a:cs typeface="Arial"/>
              </a:rPr>
              <a:t>MCC Annual Program Statement</a:t>
            </a:r>
          </a:p>
          <a:p>
            <a:pPr marL="43180" marR="5080" indent="-31115" algn="ctr">
              <a:lnSpc>
                <a:spcPts val="4750"/>
              </a:lnSpc>
            </a:pPr>
            <a:r>
              <a:rPr lang="en-US" sz="2800" b="1" i="1" dirty="0" smtClean="0">
                <a:solidFill>
                  <a:srgbClr val="FFFFFF"/>
                </a:solidFill>
                <a:latin typeface="Arial"/>
                <a:cs typeface="Arial"/>
              </a:rPr>
              <a:t>Technical Areas 3 &amp; 4</a:t>
            </a:r>
          </a:p>
          <a:p>
            <a:pPr marL="43180" marR="5080" indent="-31115" algn="ctr">
              <a:lnSpc>
                <a:spcPts val="4750"/>
              </a:lnSpc>
            </a:pPr>
            <a:r>
              <a:rPr lang="en-US" sz="2000" b="1" dirty="0" smtClean="0">
                <a:solidFill>
                  <a:srgbClr val="FFFFFF"/>
                </a:solidFill>
                <a:latin typeface="Arial"/>
                <a:cs typeface="Arial"/>
              </a:rPr>
              <a:t>November 30, 2017</a:t>
            </a:r>
          </a:p>
          <a:p>
            <a:pPr marL="43180" marR="5080" indent="-31115" algn="ctr">
              <a:lnSpc>
                <a:spcPts val="4750"/>
              </a:lnSpc>
            </a:pPr>
            <a:r>
              <a:rPr lang="en-US" sz="2000" b="1" dirty="0" smtClean="0">
                <a:solidFill>
                  <a:srgbClr val="FFFFFF"/>
                </a:solidFill>
                <a:latin typeface="Arial"/>
                <a:cs typeface="Arial"/>
              </a:rPr>
              <a:t>Online Conference</a:t>
            </a:r>
          </a:p>
          <a:p>
            <a:pPr marL="43180" marR="5080" indent="-31115" algn="ctr">
              <a:lnSpc>
                <a:spcPts val="4750"/>
              </a:lnSpc>
            </a:pPr>
            <a:endParaRPr dirty="0">
              <a:latin typeface="Arial"/>
              <a:cs typeface="Aria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6600" y="610362"/>
            <a:ext cx="5410200" cy="206959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299" y="1029404"/>
            <a:ext cx="11201400" cy="628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5369" y="1029404"/>
            <a:ext cx="10941260" cy="369332"/>
          </a:xfrm>
        </p:spPr>
        <p:txBody>
          <a:bodyPr/>
          <a:lstStyle/>
          <a:p>
            <a:r>
              <a:rPr lang="en-US" dirty="0" smtClean="0"/>
              <a:t>APS Conference Agenda</a:t>
            </a:r>
            <a:endParaRPr lang="en-US" dirty="0"/>
          </a:p>
        </p:txBody>
      </p:sp>
      <p:sp>
        <p:nvSpPr>
          <p:cNvPr id="3" name="Text Placeholder 2"/>
          <p:cNvSpPr>
            <a:spLocks noGrp="1"/>
          </p:cNvSpPr>
          <p:nvPr>
            <p:ph type="body" idx="1"/>
          </p:nvPr>
        </p:nvSpPr>
        <p:spPr>
          <a:xfrm>
            <a:off x="625369" y="2362200"/>
            <a:ext cx="11225109" cy="1384995"/>
          </a:xfrm>
        </p:spPr>
        <p:txBody>
          <a:bodyPr/>
          <a:lstStyle/>
          <a:p>
            <a:pPr marL="342900" indent="-342900">
              <a:buFont typeface="+mj-lt"/>
              <a:buAutoNum type="arabicParenR"/>
            </a:pPr>
            <a:r>
              <a:rPr lang="en-US" b="1" kern="1200" dirty="0">
                <a:solidFill>
                  <a:srgbClr val="002664"/>
                </a:solidFill>
                <a:latin typeface="Arial"/>
                <a:cs typeface="Arial"/>
              </a:rPr>
              <a:t>Introduction </a:t>
            </a:r>
            <a:r>
              <a:rPr lang="en-US" b="1" kern="1200" dirty="0" smtClean="0">
                <a:solidFill>
                  <a:srgbClr val="002664"/>
                </a:solidFill>
                <a:latin typeface="Arial"/>
                <a:cs typeface="Arial"/>
              </a:rPr>
              <a:t>from Office of Strategic Partnerships</a:t>
            </a:r>
            <a:endParaRPr lang="en-US" b="1" kern="1200" dirty="0">
              <a:solidFill>
                <a:srgbClr val="002664"/>
              </a:solidFill>
              <a:latin typeface="Arial"/>
              <a:cs typeface="Arial"/>
            </a:endParaRPr>
          </a:p>
          <a:p>
            <a:pPr marL="342900" indent="-342900">
              <a:buFont typeface="+mj-lt"/>
              <a:buAutoNum type="arabicParenR"/>
            </a:pPr>
            <a:r>
              <a:rPr lang="en-US" b="1" kern="1200" dirty="0" smtClean="0">
                <a:solidFill>
                  <a:srgbClr val="002664"/>
                </a:solidFill>
                <a:latin typeface="Arial"/>
                <a:cs typeface="Arial"/>
              </a:rPr>
              <a:t>General </a:t>
            </a:r>
            <a:r>
              <a:rPr lang="en-US" b="1" kern="1200" dirty="0">
                <a:solidFill>
                  <a:srgbClr val="002664"/>
                </a:solidFill>
                <a:latin typeface="Arial"/>
                <a:cs typeface="Arial"/>
              </a:rPr>
              <a:t>Overview of Technical Area #4: Data Collaboratives for Local Impact </a:t>
            </a:r>
            <a:r>
              <a:rPr lang="en-US" b="1" kern="1200" dirty="0" smtClean="0">
                <a:solidFill>
                  <a:srgbClr val="002664"/>
                </a:solidFill>
                <a:latin typeface="Arial"/>
                <a:cs typeface="Arial"/>
              </a:rPr>
              <a:t>Program</a:t>
            </a:r>
          </a:p>
          <a:p>
            <a:pPr marL="342900" indent="-342900">
              <a:buFont typeface="+mj-lt"/>
              <a:buAutoNum type="arabicParenR"/>
            </a:pPr>
            <a:r>
              <a:rPr lang="en-US" b="1" kern="1200" dirty="0">
                <a:solidFill>
                  <a:srgbClr val="002664"/>
                </a:solidFill>
                <a:latin typeface="Arial"/>
                <a:cs typeface="Arial"/>
              </a:rPr>
              <a:t>General Overview of Technical Area #3: Agribusiness in Niger</a:t>
            </a:r>
          </a:p>
          <a:p>
            <a:pPr marL="342900" indent="-342900">
              <a:buFont typeface="+mj-lt"/>
              <a:buAutoNum type="arabicParenR"/>
            </a:pPr>
            <a:r>
              <a:rPr lang="en-US" b="1" kern="1200" dirty="0" smtClean="0">
                <a:solidFill>
                  <a:srgbClr val="002664"/>
                </a:solidFill>
                <a:latin typeface="Arial"/>
                <a:cs typeface="Arial"/>
              </a:rPr>
              <a:t>APS </a:t>
            </a:r>
            <a:r>
              <a:rPr lang="en-US" b="1" kern="1200" dirty="0">
                <a:solidFill>
                  <a:srgbClr val="002664"/>
                </a:solidFill>
                <a:latin typeface="Arial"/>
                <a:cs typeface="Arial"/>
              </a:rPr>
              <a:t>Overview with MCC Contracts &amp; </a:t>
            </a:r>
            <a:r>
              <a:rPr lang="en-US" b="1" kern="1200" dirty="0" smtClean="0">
                <a:solidFill>
                  <a:srgbClr val="002664"/>
                </a:solidFill>
                <a:latin typeface="Arial"/>
                <a:cs typeface="Arial"/>
              </a:rPr>
              <a:t>Grants Management </a:t>
            </a:r>
            <a:r>
              <a:rPr lang="en-US" b="1" kern="1200" dirty="0">
                <a:solidFill>
                  <a:srgbClr val="002664"/>
                </a:solidFill>
                <a:latin typeface="Arial"/>
                <a:cs typeface="Arial"/>
              </a:rPr>
              <a:t>Team</a:t>
            </a:r>
          </a:p>
          <a:p>
            <a:pPr marL="342900" indent="-342900">
              <a:buFont typeface="+mj-lt"/>
              <a:buAutoNum type="arabicParenR"/>
            </a:pPr>
            <a:r>
              <a:rPr lang="en-US" b="1" kern="1200" dirty="0">
                <a:solidFill>
                  <a:srgbClr val="002664"/>
                </a:solidFill>
                <a:latin typeface="Arial"/>
                <a:cs typeface="Arial"/>
              </a:rPr>
              <a:t>Q&amp;A</a:t>
            </a:r>
          </a:p>
        </p:txBody>
      </p:sp>
    </p:spTree>
    <p:extLst>
      <p:ext uri="{BB962C8B-B14F-4D97-AF65-F5344CB8AC3E}">
        <p14:creationId xmlns:p14="http://schemas.microsoft.com/office/powerpoint/2010/main" val="41236743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299" y="1029404"/>
            <a:ext cx="11201400" cy="628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1219200" y="2808288"/>
            <a:ext cx="9144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85750">
              <a:spcBef>
                <a:spcPts val="8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1pPr>
            <a:lvl2pPr>
              <a:spcBef>
                <a:spcPts val="7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2pPr>
            <a:lvl3pPr>
              <a:spcBef>
                <a:spcPts val="6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3pPr>
            <a:lvl4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4pPr>
            <a:lvl5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9pPr>
          </a:lstStyle>
          <a:p>
            <a:pPr eaLnBrk="1" hangingPunct="1">
              <a:spcBef>
                <a:spcPts val="1200"/>
              </a:spcBef>
              <a:buClr>
                <a:schemeClr val="bg1"/>
              </a:buClr>
            </a:pPr>
            <a:r>
              <a:rPr lang="en-US" altLang="en-US" sz="2400" dirty="0">
                <a:cs typeface="Times New Roman" panose="02020603050405020304" pitchFamily="18" charset="0"/>
              </a:rPr>
              <a:t>A U.S. Government foreign assistance agency </a:t>
            </a:r>
            <a:br>
              <a:rPr lang="en-US" altLang="en-US" sz="2400" dirty="0">
                <a:cs typeface="Times New Roman" panose="02020603050405020304" pitchFamily="18" charset="0"/>
              </a:rPr>
            </a:br>
            <a:r>
              <a:rPr lang="en-US" altLang="en-US" sz="2400" dirty="0">
                <a:cs typeface="Times New Roman" panose="02020603050405020304" pitchFamily="18" charset="0"/>
              </a:rPr>
              <a:t>fighting to end global poverty.</a:t>
            </a:r>
          </a:p>
        </p:txBody>
      </p:sp>
      <p:sp>
        <p:nvSpPr>
          <p:cNvPr id="3" name="Rectangle 1"/>
          <p:cNvSpPr>
            <a:spLocks noChangeArrowheads="1"/>
          </p:cNvSpPr>
          <p:nvPr/>
        </p:nvSpPr>
        <p:spPr bwMode="auto">
          <a:xfrm>
            <a:off x="1219200" y="3908278"/>
            <a:ext cx="8229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85750">
              <a:spcBef>
                <a:spcPts val="8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1pPr>
            <a:lvl2pPr>
              <a:spcBef>
                <a:spcPts val="7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2pPr>
            <a:lvl3pPr>
              <a:spcBef>
                <a:spcPts val="6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3pPr>
            <a:lvl4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4pPr>
            <a:lvl5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9pPr>
          </a:lstStyle>
          <a:p>
            <a:pPr eaLnBrk="1" hangingPunct="1">
              <a:spcBef>
                <a:spcPts val="1200"/>
              </a:spcBef>
              <a:buClr>
                <a:schemeClr val="bg1"/>
              </a:buClr>
            </a:pPr>
            <a:r>
              <a:rPr lang="en-US" altLang="en-US" sz="2400" dirty="0">
                <a:cs typeface="Times New Roman" panose="02020603050405020304" pitchFamily="18" charset="0"/>
              </a:rPr>
              <a:t>Created by the U.S. Congress in 2004, with bipartisan support, as a </a:t>
            </a:r>
            <a:r>
              <a:rPr lang="en-US" altLang="en-US" sz="2400" b="1" dirty="0">
                <a:cs typeface="Times New Roman" panose="02020603050405020304" pitchFamily="18" charset="0"/>
              </a:rPr>
              <a:t>different approach </a:t>
            </a:r>
            <a:r>
              <a:rPr lang="en-US" altLang="en-US" sz="2400" dirty="0">
                <a:cs typeface="Times New Roman" panose="02020603050405020304" pitchFamily="18" charset="0"/>
              </a:rPr>
              <a:t>to U.S. foreign assistance.</a:t>
            </a:r>
          </a:p>
        </p:txBody>
      </p:sp>
      <p:sp>
        <p:nvSpPr>
          <p:cNvPr id="4" name="Text Box 2"/>
          <p:cNvSpPr txBox="1">
            <a:spLocks noChangeArrowheads="1"/>
          </p:cNvSpPr>
          <p:nvPr/>
        </p:nvSpPr>
        <p:spPr bwMode="auto">
          <a:xfrm>
            <a:off x="1219200" y="1447800"/>
            <a:ext cx="67818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9pPr>
          </a:lstStyle>
          <a:p>
            <a:pPr eaLnBrk="1" hangingPunct="1">
              <a:spcBef>
                <a:spcPct val="0"/>
              </a:spcBef>
              <a:buClrTx/>
              <a:buFontTx/>
              <a:buNone/>
            </a:pPr>
            <a:r>
              <a:rPr lang="en-US" altLang="en-US" sz="4400" b="1" dirty="0" smtClean="0">
                <a:cs typeface="Arial" panose="020B0604020202020204" pitchFamily="34" charset="0"/>
              </a:rPr>
              <a:t>About MCC</a:t>
            </a:r>
            <a:endParaRPr lang="en-US" altLang="en-US" sz="4400" b="1" dirty="0">
              <a:cs typeface="Arial" panose="020B0604020202020204" pitchFamily="34" charset="0"/>
            </a:endParaRPr>
          </a:p>
        </p:txBody>
      </p:sp>
      <p:sp>
        <p:nvSpPr>
          <p:cNvPr id="5" name="Rectangle 1"/>
          <p:cNvSpPr>
            <a:spLocks noChangeArrowheads="1"/>
          </p:cNvSpPr>
          <p:nvPr/>
        </p:nvSpPr>
        <p:spPr bwMode="auto">
          <a:xfrm>
            <a:off x="1066800" y="5348468"/>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85750">
              <a:spcBef>
                <a:spcPts val="8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1pPr>
            <a:lvl2pPr>
              <a:spcBef>
                <a:spcPts val="7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2pPr>
            <a:lvl3pPr>
              <a:spcBef>
                <a:spcPts val="6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3pPr>
            <a:lvl4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4pPr>
            <a:lvl5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9pPr>
          </a:lstStyle>
          <a:p>
            <a:pPr algn="ctr" eaLnBrk="1" hangingPunct="1">
              <a:spcBef>
                <a:spcPts val="1200"/>
              </a:spcBef>
              <a:buClr>
                <a:schemeClr val="bg1"/>
              </a:buClr>
            </a:pPr>
            <a:r>
              <a:rPr lang="en-US" altLang="en-US" sz="3600" dirty="0">
                <a:cs typeface="Times New Roman" panose="02020603050405020304" pitchFamily="18" charset="0"/>
              </a:rPr>
              <a:t>What’s </a:t>
            </a:r>
            <a:r>
              <a:rPr lang="en-US" altLang="en-US" sz="3600" b="1" dirty="0" smtClean="0">
                <a:cs typeface="Times New Roman" panose="02020603050405020304" pitchFamily="18" charset="0"/>
              </a:rPr>
              <a:t>different </a:t>
            </a:r>
            <a:r>
              <a:rPr lang="en-US" altLang="en-US" sz="3600" dirty="0">
                <a:cs typeface="Times New Roman" panose="02020603050405020304" pitchFamily="18" charset="0"/>
              </a:rPr>
              <a:t>about MCC?</a:t>
            </a:r>
          </a:p>
        </p:txBody>
      </p:sp>
    </p:spTree>
    <p:extLst>
      <p:ext uri="{BB962C8B-B14F-4D97-AF65-F5344CB8AC3E}">
        <p14:creationId xmlns:p14="http://schemas.microsoft.com/office/powerpoint/2010/main" val="1572645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299" y="1029404"/>
            <a:ext cx="11201400" cy="628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2"/>
          <p:cNvSpPr txBox="1">
            <a:spLocks noChangeArrowheads="1"/>
          </p:cNvSpPr>
          <p:nvPr/>
        </p:nvSpPr>
        <p:spPr bwMode="auto">
          <a:xfrm>
            <a:off x="1219200" y="1447800"/>
            <a:ext cx="86868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9pPr>
          </a:lstStyle>
          <a:p>
            <a:pPr eaLnBrk="1" hangingPunct="1">
              <a:spcBef>
                <a:spcPct val="0"/>
              </a:spcBef>
              <a:buClrTx/>
              <a:buFontTx/>
              <a:buNone/>
            </a:pPr>
            <a:r>
              <a:rPr lang="en-US" altLang="en-US" sz="4400" b="1" dirty="0" smtClean="0">
                <a:cs typeface="Arial" panose="020B0604020202020204" pitchFamily="34" charset="0"/>
              </a:rPr>
              <a:t>MCC &amp; Partnerships</a:t>
            </a:r>
            <a:endParaRPr lang="en-US" altLang="en-US" sz="4400" b="1" dirty="0">
              <a:cs typeface="Arial" panose="020B0604020202020204" pitchFamily="34" charset="0"/>
            </a:endParaRPr>
          </a:p>
        </p:txBody>
      </p:sp>
      <p:sp>
        <p:nvSpPr>
          <p:cNvPr id="8" name="Rectangle 7"/>
          <p:cNvSpPr>
            <a:spLocks noChangeArrowheads="1"/>
          </p:cNvSpPr>
          <p:nvPr/>
        </p:nvSpPr>
        <p:spPr bwMode="auto">
          <a:xfrm>
            <a:off x="3733800" y="2514600"/>
            <a:ext cx="82296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285750">
              <a:spcBef>
                <a:spcPts val="8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1pPr>
            <a:lvl2pPr>
              <a:spcBef>
                <a:spcPts val="7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2pPr>
            <a:lvl3pPr>
              <a:spcBef>
                <a:spcPts val="6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3pPr>
            <a:lvl4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4pPr>
            <a:lvl5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9pPr>
          </a:lstStyle>
          <a:p>
            <a:pPr eaLnBrk="1" hangingPunct="1">
              <a:spcBef>
                <a:spcPts val="1200"/>
              </a:spcBef>
              <a:buClr>
                <a:schemeClr val="bg1"/>
              </a:buClr>
            </a:pPr>
            <a:r>
              <a:rPr lang="en-US" altLang="en-US" sz="2400" dirty="0" smtClean="0">
                <a:cs typeface="Times New Roman" panose="02020603050405020304" pitchFamily="18" charset="0"/>
              </a:rPr>
              <a:t>MCC established the </a:t>
            </a:r>
            <a:r>
              <a:rPr lang="en-US" altLang="en-US" sz="2400" b="1" dirty="0" smtClean="0">
                <a:cs typeface="Times New Roman" panose="02020603050405020304" pitchFamily="18" charset="0"/>
              </a:rPr>
              <a:t>Office of Strategic Partnerships </a:t>
            </a:r>
            <a:r>
              <a:rPr lang="en-US" altLang="en-US" sz="2400" dirty="0" smtClean="0">
                <a:cs typeface="Times New Roman" panose="02020603050405020304" pitchFamily="18" charset="0"/>
              </a:rPr>
              <a:t>to provide a vision and strategy for MCC partnerships that align with agency goals. Building on MCC’s strong track record of leveraging partnerships to maximize and sustain its investments, OSP works to more fully incorporate partnerships in the agency’s work to increase the scope, impact, and sustainability of our poverty-fighting programs.</a:t>
            </a:r>
          </a:p>
          <a:p>
            <a:pPr eaLnBrk="1" hangingPunct="1">
              <a:spcBef>
                <a:spcPts val="1200"/>
              </a:spcBef>
              <a:buClr>
                <a:schemeClr val="bg1"/>
              </a:buClr>
            </a:pPr>
            <a:endParaRPr lang="en-US" altLang="en-US" sz="2400" dirty="0">
              <a:cs typeface="Times New Roman" panose="02020603050405020304" pitchFamily="18" charset="0"/>
            </a:endParaRPr>
          </a:p>
          <a:p>
            <a:pPr>
              <a:spcBef>
                <a:spcPts val="1200"/>
              </a:spcBef>
              <a:buClr>
                <a:schemeClr val="bg1"/>
              </a:buClr>
            </a:pPr>
            <a:r>
              <a:rPr lang="en-US" altLang="en-US" sz="2400" dirty="0">
                <a:cs typeface="Times New Roman" panose="02020603050405020304" pitchFamily="18" charset="0"/>
              </a:rPr>
              <a:t>Learn </a:t>
            </a:r>
            <a:r>
              <a:rPr lang="en-US" altLang="en-US" sz="2400" dirty="0" smtClean="0">
                <a:cs typeface="Times New Roman" panose="02020603050405020304" pitchFamily="18" charset="0"/>
              </a:rPr>
              <a:t>more </a:t>
            </a:r>
            <a:r>
              <a:rPr lang="en-US" altLang="en-US" sz="2400" dirty="0">
                <a:cs typeface="Times New Roman" panose="02020603050405020304" pitchFamily="18" charset="0"/>
              </a:rPr>
              <a:t>at: </a:t>
            </a:r>
            <a:r>
              <a:rPr lang="en-US" altLang="en-US" sz="2400" dirty="0">
                <a:cs typeface="Times New Roman" panose="02020603050405020304" pitchFamily="18" charset="0"/>
                <a:hlinkClick r:id="rId4"/>
              </a:rPr>
              <a:t>https://</a:t>
            </a:r>
            <a:r>
              <a:rPr lang="en-US" altLang="en-US" sz="2400" dirty="0" smtClean="0">
                <a:cs typeface="Times New Roman" panose="02020603050405020304" pitchFamily="18" charset="0"/>
                <a:hlinkClick r:id="rId4"/>
              </a:rPr>
              <a:t>www.mcc.gov/work-with-us/partnerships</a:t>
            </a:r>
            <a:r>
              <a:rPr lang="en-US" altLang="en-US" sz="2400" dirty="0" smtClean="0">
                <a:cs typeface="Times New Roman" panose="02020603050405020304" pitchFamily="18" charset="0"/>
              </a:rPr>
              <a:t> </a:t>
            </a:r>
            <a:endParaRPr lang="en-US" altLang="en-US" sz="2400" dirty="0">
              <a:cs typeface="Times New Roman" panose="02020603050405020304" pitchFamily="18" charset="0"/>
            </a:endParaRPr>
          </a:p>
        </p:txBody>
      </p:sp>
    </p:spTree>
    <p:extLst>
      <p:ext uri="{BB962C8B-B14F-4D97-AF65-F5344CB8AC3E}">
        <p14:creationId xmlns:p14="http://schemas.microsoft.com/office/powerpoint/2010/main" val="1720220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046" y="948256"/>
            <a:ext cx="8317693" cy="369332"/>
          </a:xfrm>
        </p:spPr>
        <p:txBody>
          <a:bodyPr/>
          <a:lstStyle/>
          <a:p>
            <a:r>
              <a:rPr lang="en-US" dirty="0" smtClean="0"/>
              <a:t>Technical Area #4: Data Collaboratives for Local Impact</a:t>
            </a:r>
            <a:endParaRPr lang="en-US" dirty="0"/>
          </a:p>
        </p:txBody>
      </p:sp>
      <p:pic>
        <p:nvPicPr>
          <p:cNvPr id="7" name="Picture 6" descr="africa.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869769" y="220895"/>
            <a:ext cx="1118322" cy="1032269"/>
          </a:xfrm>
          <a:prstGeom prst="rect">
            <a:avLst/>
          </a:prstGeom>
          <a:effectLst>
            <a:outerShdw blurRad="50800" dist="38100" dir="2700000" algn="tl" rotWithShape="0">
              <a:schemeClr val="tx1">
                <a:alpha val="25000"/>
              </a:schemeClr>
            </a:outerShdw>
          </a:effectLst>
        </p:spPr>
      </p:pic>
      <p:graphicFrame>
        <p:nvGraphicFramePr>
          <p:cNvPr id="4" name="Table 3"/>
          <p:cNvGraphicFramePr>
            <a:graphicFrameLocks noGrp="1"/>
          </p:cNvGraphicFramePr>
          <p:nvPr>
            <p:extLst/>
          </p:nvPr>
        </p:nvGraphicFramePr>
        <p:xfrm>
          <a:off x="321944" y="1354948"/>
          <a:ext cx="11666147" cy="4454972"/>
        </p:xfrm>
        <a:graphic>
          <a:graphicData uri="http://schemas.openxmlformats.org/drawingml/2006/table">
            <a:tbl>
              <a:tblPr firstRow="1" bandRow="1">
                <a:tableStyleId>{5C22544A-7EE6-4342-B048-85BDC9FD1C3A}</a:tableStyleId>
              </a:tblPr>
              <a:tblGrid>
                <a:gridCol w="5747899"/>
                <a:gridCol w="5918248"/>
              </a:tblGrid>
              <a:tr h="710344">
                <a:tc>
                  <a:txBody>
                    <a:bodyPr/>
                    <a:lstStyle/>
                    <a:p>
                      <a:pPr marL="914400"/>
                      <a:r>
                        <a:rPr lang="en-US" dirty="0" smtClean="0">
                          <a:solidFill>
                            <a:schemeClr val="tx1"/>
                          </a:solidFill>
                          <a:latin typeface="+mn-lt"/>
                          <a:cs typeface="Arial" panose="020B0604020202020204" pitchFamily="34" charset="0"/>
                        </a:rPr>
                        <a:t>TANZANIA, dLab</a:t>
                      </a:r>
                      <a:r>
                        <a:rPr lang="en-US" baseline="0" dirty="0" smtClean="0">
                          <a:solidFill>
                            <a:schemeClr val="tx1"/>
                          </a:solidFill>
                          <a:latin typeface="+mn-lt"/>
                          <a:cs typeface="Arial" panose="020B0604020202020204" pitchFamily="34" charset="0"/>
                        </a:rPr>
                        <a:t> Sustainability</a:t>
                      </a:r>
                    </a:p>
                    <a:p>
                      <a:pPr marL="914400"/>
                      <a:r>
                        <a:rPr lang="en-US" baseline="0" dirty="0" smtClean="0">
                          <a:solidFill>
                            <a:schemeClr val="tx1"/>
                          </a:solidFill>
                          <a:latin typeface="+mn-lt"/>
                          <a:cs typeface="Arial" panose="020B0604020202020204" pitchFamily="34" charset="0"/>
                        </a:rPr>
                        <a:t>dlab.or.tz/ @dLabTz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marL="914400"/>
                      <a:r>
                        <a:rPr lang="en-US" dirty="0" smtClean="0">
                          <a:solidFill>
                            <a:schemeClr val="tx1"/>
                          </a:solidFill>
                          <a:latin typeface="+mn-lt"/>
                          <a:cs typeface="Arial" panose="020B0604020202020204" pitchFamily="34" charset="0"/>
                        </a:rPr>
                        <a:t>COTE D’IVOIRE</a:t>
                      </a:r>
                      <a:r>
                        <a:rPr lang="en-US" baseline="0" dirty="0" smtClean="0">
                          <a:solidFill>
                            <a:schemeClr val="tx1"/>
                          </a:solidFill>
                          <a:latin typeface="+mn-lt"/>
                          <a:cs typeface="Arial" panose="020B0604020202020204" pitchFamily="34" charset="0"/>
                        </a:rPr>
                        <a:t>, Data Analytics Center</a:t>
                      </a:r>
                      <a:endParaRPr lang="en-US" dirty="0">
                        <a:solidFill>
                          <a:schemeClr val="tx1"/>
                        </a:solidFill>
                        <a:latin typeface="+mn-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r>
              <a:tr h="1092868">
                <a:tc>
                  <a:txBody>
                    <a:bodyPr/>
                    <a:lstStyle/>
                    <a:p>
                      <a:pPr marL="91440"/>
                      <a:r>
                        <a:rPr lang="en-US" dirty="0" smtClean="0">
                          <a:solidFill>
                            <a:schemeClr val="tx1"/>
                          </a:solidFill>
                          <a:latin typeface="+mn-lt"/>
                          <a:cs typeface="Arial" panose="020B0604020202020204" pitchFamily="34" charset="0"/>
                        </a:rPr>
                        <a:t>Operating </a:t>
                      </a:r>
                      <a:r>
                        <a:rPr lang="en-US" baseline="0" dirty="0" smtClean="0">
                          <a:solidFill>
                            <a:schemeClr val="tx1"/>
                          </a:solidFill>
                          <a:latin typeface="+mn-lt"/>
                          <a:cs typeface="Arial" panose="020B0604020202020204" pitchFamily="34" charset="0"/>
                        </a:rPr>
                        <a:t>since 2016, and providing data analytics training, data services, co-working and other resources for data-related collaborations.  Based at the University of Dar Es Salam and soon an independent NGO.</a:t>
                      </a:r>
                      <a:endParaRPr lang="en-US" dirty="0">
                        <a:solidFill>
                          <a:schemeClr val="tx1"/>
                        </a:solidFill>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marL="91440"/>
                      <a:r>
                        <a:rPr lang="en-US" sz="1800" dirty="0" smtClean="0">
                          <a:solidFill>
                            <a:schemeClr val="tx1"/>
                          </a:solidFill>
                          <a:effectLst/>
                          <a:latin typeface="+mn-lt"/>
                          <a:ea typeface="+mn-ea"/>
                          <a:cs typeface="Arial" panose="020B0604020202020204" pitchFamily="34" charset="0"/>
                        </a:rPr>
                        <a:t>A data science center that will analyze, visualize, and interpret data to help make better development decisions</a:t>
                      </a:r>
                      <a:r>
                        <a:rPr lang="en-US" sz="1800" baseline="0" dirty="0" smtClean="0">
                          <a:solidFill>
                            <a:schemeClr val="tx1"/>
                          </a:solidFill>
                          <a:effectLst/>
                          <a:latin typeface="+mn-lt"/>
                          <a:ea typeface="+mn-ea"/>
                          <a:cs typeface="Arial" panose="020B0604020202020204" pitchFamily="34" charset="0"/>
                        </a:rPr>
                        <a:t>, initially to enhance education (MCC) and health (PEPFAR) programs</a:t>
                      </a:r>
                      <a:r>
                        <a:rPr lang="en-US" sz="1800" dirty="0" smtClean="0">
                          <a:solidFill>
                            <a:schemeClr val="tx1"/>
                          </a:solidFill>
                          <a:effectLst/>
                          <a:latin typeface="+mn-lt"/>
                          <a:ea typeface="+mn-ea"/>
                          <a:cs typeface="Arial" panose="020B0604020202020204" pitchFamily="34" charset="0"/>
                        </a:rPr>
                        <a:t>.  Designed to self-support</a:t>
                      </a:r>
                      <a:r>
                        <a:rPr lang="en-US" sz="1800" baseline="0" dirty="0" smtClean="0">
                          <a:solidFill>
                            <a:schemeClr val="tx1"/>
                          </a:solidFill>
                          <a:effectLst/>
                          <a:latin typeface="+mn-lt"/>
                          <a:ea typeface="+mn-ea"/>
                          <a:cs typeface="Arial" panose="020B0604020202020204" pitchFamily="34" charset="0"/>
                        </a:rPr>
                        <a:t> through its services.</a:t>
                      </a:r>
                      <a:endParaRPr lang="en-US" dirty="0">
                        <a:solidFill>
                          <a:schemeClr val="tx1"/>
                        </a:solidFill>
                        <a:latin typeface="+mn-lt"/>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1092868">
                <a:tc>
                  <a:txBody>
                    <a:bodyPr/>
                    <a:lstStyle/>
                    <a:p>
                      <a:pPr marL="91440" lvl="1" indent="0">
                        <a:buFont typeface="Arial" panose="020B0604020202020204" pitchFamily="34" charset="0"/>
                        <a:buNone/>
                      </a:pPr>
                      <a:r>
                        <a:rPr lang="en-US" sz="1800" b="1" kern="1200" dirty="0" smtClean="0">
                          <a:solidFill>
                            <a:schemeClr val="tx1"/>
                          </a:solidFill>
                          <a:latin typeface="+mn-lt"/>
                          <a:cs typeface="Arial"/>
                        </a:rPr>
                        <a:t>APS Need:</a:t>
                      </a:r>
                    </a:p>
                    <a:p>
                      <a:pPr marL="457200" lvl="2" indent="-342900">
                        <a:buFont typeface="Arial" panose="020B0604020202020204" pitchFamily="34" charset="0"/>
                        <a:buChar char="•"/>
                      </a:pPr>
                      <a:r>
                        <a:rPr lang="en-US" sz="1800" kern="1200" dirty="0" smtClean="0">
                          <a:solidFill>
                            <a:schemeClr val="tx1"/>
                          </a:solidFill>
                          <a:latin typeface="+mn-lt"/>
                          <a:cs typeface="Arial"/>
                        </a:rPr>
                        <a:t>Funding/in-kind donation partners for sustainability</a:t>
                      </a:r>
                    </a:p>
                    <a:p>
                      <a:pPr marL="457200" lvl="2" indent="-342900">
                        <a:buFont typeface="Arial" panose="020B0604020202020204" pitchFamily="34" charset="0"/>
                        <a:buChar char="•"/>
                      </a:pPr>
                      <a:r>
                        <a:rPr lang="en-US" sz="1800" kern="1200" dirty="0" smtClean="0">
                          <a:solidFill>
                            <a:schemeClr val="tx1"/>
                          </a:solidFill>
                          <a:latin typeface="+mn-lt"/>
                          <a:cs typeface="Arial"/>
                        </a:rPr>
                        <a:t>Data science / data training service</a:t>
                      </a:r>
                      <a:r>
                        <a:rPr lang="en-US" sz="1800" kern="1200" baseline="0" dirty="0" smtClean="0">
                          <a:solidFill>
                            <a:schemeClr val="tx1"/>
                          </a:solidFill>
                          <a:latin typeface="+mn-lt"/>
                          <a:cs typeface="Arial"/>
                        </a:rPr>
                        <a:t> delivery</a:t>
                      </a:r>
                      <a:endParaRPr lang="en-US" sz="1800" kern="1200" dirty="0" smtClean="0">
                        <a:solidFill>
                          <a:schemeClr val="tx1"/>
                        </a:solidFill>
                        <a:latin typeface="+mn-lt"/>
                        <a:cs typeface="Arial"/>
                      </a:endParaRPr>
                    </a:p>
                    <a:p>
                      <a:pPr marL="457200" lvl="2" indent="-342900">
                        <a:buFont typeface="Arial" panose="020B0604020202020204" pitchFamily="34" charset="0"/>
                        <a:buChar char="•"/>
                      </a:pPr>
                      <a:r>
                        <a:rPr lang="en-US" sz="1800" kern="1200" dirty="0" smtClean="0">
                          <a:solidFill>
                            <a:schemeClr val="tx1"/>
                          </a:solidFill>
                          <a:latin typeface="+mn-lt"/>
                          <a:cs typeface="Arial"/>
                        </a:rPr>
                        <a:t>Building dLab</a:t>
                      </a:r>
                      <a:r>
                        <a:rPr lang="en-US" sz="1800" kern="1200" baseline="0" dirty="0" smtClean="0">
                          <a:solidFill>
                            <a:schemeClr val="tx1"/>
                          </a:solidFill>
                          <a:latin typeface="+mn-lt"/>
                          <a:cs typeface="Arial"/>
                        </a:rPr>
                        <a:t> staff data analytics &amp; business skills</a:t>
                      </a:r>
                      <a:endParaRPr lang="en-US" sz="1800" kern="1200" dirty="0" smtClean="0">
                        <a:solidFill>
                          <a:schemeClr val="tx1"/>
                        </a:solidFill>
                        <a:latin typeface="+mn-lt"/>
                        <a:cs typeface="Arial"/>
                      </a:endParaRPr>
                    </a:p>
                    <a:p>
                      <a:pPr marL="457200" lvl="2" indent="-342900">
                        <a:buFont typeface="Arial" panose="020B0604020202020204" pitchFamily="34" charset="0"/>
                        <a:buChar char="•"/>
                      </a:pPr>
                      <a:r>
                        <a:rPr lang="en-US" sz="1800" kern="1200" dirty="0" smtClean="0">
                          <a:solidFill>
                            <a:schemeClr val="tx1"/>
                          </a:solidFill>
                          <a:latin typeface="+mn-lt"/>
                          <a:cs typeface="Arial"/>
                        </a:rPr>
                        <a:t>Tanzania/Regional collaboration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marL="91440" lvl="1" indent="0">
                        <a:buFont typeface="Arial" panose="020B0604020202020204" pitchFamily="34" charset="0"/>
                        <a:buNone/>
                      </a:pPr>
                      <a:r>
                        <a:rPr lang="en-US" sz="1800" b="1" kern="1200" dirty="0" smtClean="0">
                          <a:solidFill>
                            <a:schemeClr val="tx1"/>
                          </a:solidFill>
                          <a:latin typeface="+mn-lt"/>
                          <a:cs typeface="Arial"/>
                        </a:rPr>
                        <a:t>APS Need:</a:t>
                      </a:r>
                    </a:p>
                    <a:p>
                      <a:pPr marL="457200" lvl="2" indent="-342900">
                        <a:buFont typeface="Arial" panose="020B0604020202020204" pitchFamily="34" charset="0"/>
                        <a:buChar char="•"/>
                      </a:pPr>
                      <a:r>
                        <a:rPr lang="en-US" sz="1800" kern="1200" dirty="0" smtClean="0">
                          <a:solidFill>
                            <a:schemeClr val="tx1"/>
                          </a:solidFill>
                          <a:latin typeface="+mn-lt"/>
                          <a:ea typeface="+mn-ea"/>
                          <a:cs typeface="Arial"/>
                        </a:rPr>
                        <a:t>Co-investment</a:t>
                      </a:r>
                      <a:r>
                        <a:rPr lang="en-US" sz="1800" kern="1200" baseline="0" dirty="0" smtClean="0">
                          <a:solidFill>
                            <a:schemeClr val="tx1"/>
                          </a:solidFill>
                          <a:latin typeface="+mn-lt"/>
                          <a:ea typeface="+mn-ea"/>
                          <a:cs typeface="Arial"/>
                        </a:rPr>
                        <a:t>, </a:t>
                      </a:r>
                      <a:r>
                        <a:rPr lang="en-US" sz="1800" kern="1200" dirty="0" smtClean="0">
                          <a:solidFill>
                            <a:schemeClr val="tx1"/>
                          </a:solidFill>
                          <a:latin typeface="+mn-lt"/>
                          <a:ea typeface="+mn-ea"/>
                          <a:cs typeface="Arial"/>
                        </a:rPr>
                        <a:t>collaboration and thought</a:t>
                      </a:r>
                      <a:r>
                        <a:rPr lang="en-US" sz="1800" kern="1200" baseline="0" dirty="0" smtClean="0">
                          <a:solidFill>
                            <a:schemeClr val="tx1"/>
                          </a:solidFill>
                          <a:latin typeface="+mn-lt"/>
                          <a:ea typeface="+mn-ea"/>
                          <a:cs typeface="Arial"/>
                        </a:rPr>
                        <a:t> partners</a:t>
                      </a:r>
                      <a:r>
                        <a:rPr lang="en-US" sz="1800" kern="0" baseline="0" dirty="0" smtClean="0">
                          <a:solidFill>
                            <a:schemeClr val="dk1"/>
                          </a:solidFill>
                          <a:latin typeface="+mn-lt"/>
                          <a:ea typeface="+mn-ea"/>
                          <a:cs typeface="+mn-cs"/>
                        </a:rPr>
                        <a:t> in areas of d</a:t>
                      </a:r>
                      <a:r>
                        <a:rPr lang="en-US" dirty="0" smtClean="0"/>
                        <a:t>ata science,</a:t>
                      </a:r>
                      <a:r>
                        <a:rPr lang="en-US" baseline="0" dirty="0" smtClean="0"/>
                        <a:t> data use training, o</a:t>
                      </a:r>
                      <a:r>
                        <a:rPr lang="en-US" dirty="0" smtClean="0"/>
                        <a:t>pen data, data transparency, and data use innovation</a:t>
                      </a:r>
                    </a:p>
                    <a:p>
                      <a:pPr marL="457200" lvl="2" indent="-342900">
                        <a:buFont typeface="Arial" panose="020B0604020202020204" pitchFamily="34" charset="0"/>
                        <a:buChar char="•"/>
                      </a:pPr>
                      <a:r>
                        <a:rPr lang="en-US" sz="1800" kern="1200" baseline="0" dirty="0" smtClean="0">
                          <a:solidFill>
                            <a:schemeClr val="tx1"/>
                          </a:solidFill>
                          <a:latin typeface="+mn-lt"/>
                          <a:ea typeface="+mn-ea"/>
                          <a:cs typeface="Arial"/>
                        </a:rPr>
                        <a:t>Youth engagement / Data fellows program</a:t>
                      </a:r>
                      <a:endParaRPr lang="en-US" sz="1800" kern="1200" dirty="0" smtClean="0">
                        <a:solidFill>
                          <a:schemeClr val="tx1"/>
                        </a:solidFill>
                        <a:latin typeface="+mn-lt"/>
                        <a:ea typeface="+mn-ea"/>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r>
              <a:tr h="1092868">
                <a:tc>
                  <a:txBody>
                    <a:bodyPr/>
                    <a:lstStyle/>
                    <a:p>
                      <a:endParaRPr lang="en-US" dirty="0"/>
                    </a:p>
                  </a:txBody>
                  <a:tcPr>
                    <a:lnT w="12700" cap="flat" cmpd="sng" algn="ctr">
                      <a:solidFill>
                        <a:schemeClr val="tx1"/>
                      </a:solidFill>
                      <a:prstDash val="solid"/>
                      <a:round/>
                      <a:headEnd type="none" w="med" len="med"/>
                      <a:tailEnd type="none" w="med" len="med"/>
                    </a:lnT>
                  </a:tcPr>
                </a:tc>
                <a:tc>
                  <a:txBody>
                    <a:bodyPr/>
                    <a:lstStyle/>
                    <a:p>
                      <a:endParaRPr lang="en-US" dirty="0"/>
                    </a:p>
                  </a:txBody>
                  <a:tcPr>
                    <a:lnT w="12700" cap="flat" cmpd="sng" algn="ctr">
                      <a:solidFill>
                        <a:schemeClr val="tx1"/>
                      </a:solidFill>
                      <a:prstDash val="solid"/>
                      <a:round/>
                      <a:headEnd type="none" w="med" len="med"/>
                      <a:tailEnd type="none" w="med" len="med"/>
                    </a:lnT>
                  </a:tcPr>
                </a:tc>
              </a:tr>
            </a:tbl>
          </a:graphicData>
        </a:graphic>
      </p:graphicFrame>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957630" y="4868042"/>
            <a:ext cx="4751882" cy="1987046"/>
          </a:xfrm>
          <a:prstGeom prst="rect">
            <a:avLst/>
          </a:prstGeom>
        </p:spPr>
      </p:pic>
      <p:pic>
        <p:nvPicPr>
          <p:cNvPr id="5" name="Picture 4"/>
          <p:cNvPicPr>
            <a:picLocks noChangeAspect="1"/>
          </p:cNvPicPr>
          <p:nvPr/>
        </p:nvPicPr>
        <p:blipFill>
          <a:blip r:embed="rId5"/>
          <a:stretch>
            <a:fillRect/>
          </a:stretch>
        </p:blipFill>
        <p:spPr>
          <a:xfrm>
            <a:off x="447641" y="1445012"/>
            <a:ext cx="731210" cy="552353"/>
          </a:xfrm>
          <a:prstGeom prst="rect">
            <a:avLst/>
          </a:prstGeom>
        </p:spPr>
      </p:pic>
      <p:pic>
        <p:nvPicPr>
          <p:cNvPr id="8" name="Picture 7"/>
          <p:cNvPicPr>
            <a:picLocks noChangeAspect="1"/>
          </p:cNvPicPr>
          <p:nvPr/>
        </p:nvPicPr>
        <p:blipFill>
          <a:blip r:embed="rId6"/>
          <a:stretch>
            <a:fillRect/>
          </a:stretch>
        </p:blipFill>
        <p:spPr>
          <a:xfrm>
            <a:off x="6155017" y="1419372"/>
            <a:ext cx="856908" cy="577993"/>
          </a:xfrm>
          <a:prstGeom prst="rect">
            <a:avLst/>
          </a:prstGeom>
        </p:spPr>
      </p:pic>
      <p:pic>
        <p:nvPicPr>
          <p:cNvPr id="9" name="Picture 8"/>
          <p:cNvPicPr>
            <a:picLocks noChangeAspect="1"/>
          </p:cNvPicPr>
          <p:nvPr/>
        </p:nvPicPr>
        <p:blipFill rotWithShape="1">
          <a:blip r:embed="rId7"/>
          <a:srcRect b="11539"/>
          <a:stretch/>
        </p:blipFill>
        <p:spPr>
          <a:xfrm>
            <a:off x="8845104" y="5077740"/>
            <a:ext cx="3142986" cy="1757775"/>
          </a:xfrm>
          <a:prstGeom prst="rect">
            <a:avLst/>
          </a:prstGeom>
        </p:spPr>
      </p:pic>
      <p:pic>
        <p:nvPicPr>
          <p:cNvPr id="10" name="Picture 9"/>
          <p:cNvPicPr>
            <a:picLocks noChangeAspect="1"/>
          </p:cNvPicPr>
          <p:nvPr/>
        </p:nvPicPr>
        <p:blipFill>
          <a:blip r:embed="rId8"/>
          <a:stretch>
            <a:fillRect/>
          </a:stretch>
        </p:blipFill>
        <p:spPr>
          <a:xfrm>
            <a:off x="375374" y="4868042"/>
            <a:ext cx="3514460" cy="1984355"/>
          </a:xfrm>
          <a:prstGeom prst="rect">
            <a:avLst/>
          </a:prstGeom>
        </p:spPr>
      </p:pic>
      <p:sp>
        <p:nvSpPr>
          <p:cNvPr id="11" name="Rectangle 10"/>
          <p:cNvSpPr/>
          <p:nvPr/>
        </p:nvSpPr>
        <p:spPr>
          <a:xfrm>
            <a:off x="321943" y="4762301"/>
            <a:ext cx="11666147" cy="412660"/>
          </a:xfrm>
          <a:prstGeom prst="rect">
            <a:avLst/>
          </a:prstGeom>
          <a:solidFill>
            <a:schemeClr val="accent6"/>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solidFill>
                  <a:prstClr val="black"/>
                </a:solidFill>
              </a:rPr>
              <a:t>HIV/AIDS AND HEALTH – EDUCATION – GENDER EQUALITY – ECONOMIC GROWTH</a:t>
            </a:r>
            <a:endParaRPr lang="en-US" b="1" dirty="0">
              <a:solidFill>
                <a:prstClr val="black"/>
              </a:solidFill>
            </a:endParaRPr>
          </a:p>
        </p:txBody>
      </p:sp>
    </p:spTree>
    <p:extLst>
      <p:ext uri="{BB962C8B-B14F-4D97-AF65-F5344CB8AC3E}">
        <p14:creationId xmlns:p14="http://schemas.microsoft.com/office/powerpoint/2010/main" val="19179938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369" y="1029404"/>
            <a:ext cx="10941260" cy="369332"/>
          </a:xfrm>
        </p:spPr>
        <p:txBody>
          <a:bodyPr/>
          <a:lstStyle/>
          <a:p>
            <a:r>
              <a:rPr lang="en-US" dirty="0" smtClean="0"/>
              <a:t>Technical Area #3: Agribusiness in Niger</a:t>
            </a:r>
            <a:endParaRPr lang="en-US" dirty="0"/>
          </a:p>
        </p:txBody>
      </p:sp>
      <p:graphicFrame>
        <p:nvGraphicFramePr>
          <p:cNvPr id="8" name="Diagram 7"/>
          <p:cNvGraphicFramePr/>
          <p:nvPr>
            <p:extLst>
              <p:ext uri="{D42A27DB-BD31-4B8C-83A1-F6EECF244321}">
                <p14:modId xmlns:p14="http://schemas.microsoft.com/office/powerpoint/2010/main" val="1913154700"/>
              </p:ext>
            </p:extLst>
          </p:nvPr>
        </p:nvGraphicFramePr>
        <p:xfrm>
          <a:off x="1342695" y="2057400"/>
          <a:ext cx="9506607" cy="44774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itle 1"/>
          <p:cNvSpPr txBox="1">
            <a:spLocks/>
          </p:cNvSpPr>
          <p:nvPr/>
        </p:nvSpPr>
        <p:spPr>
          <a:xfrm>
            <a:off x="625368" y="1532324"/>
            <a:ext cx="10941260" cy="369332"/>
          </a:xfrm>
          <a:prstGeom prst="rect">
            <a:avLst/>
          </a:prstGeom>
        </p:spPr>
        <p:txBody>
          <a:bodyPr wrap="square" lIns="0" tIns="0" rIns="0" bIns="0">
            <a:spAutoFit/>
          </a:bodyPr>
          <a:lstStyle>
            <a:lvl1pPr>
              <a:defRPr sz="2400" b="1" i="0">
                <a:solidFill>
                  <a:srgbClr val="002664"/>
                </a:solidFill>
                <a:latin typeface="Arial"/>
                <a:ea typeface="+mj-ea"/>
                <a:cs typeface="Arial"/>
              </a:defRPr>
            </a:lvl1pPr>
          </a:lstStyle>
          <a:p>
            <a:r>
              <a:rPr lang="en-US" b="0" i="1" kern="0" dirty="0" smtClean="0"/>
              <a:t>The Opportunity</a:t>
            </a:r>
            <a:endParaRPr lang="en-US" b="0" i="1" kern="0" dirty="0"/>
          </a:p>
        </p:txBody>
      </p:sp>
    </p:spTree>
    <p:extLst>
      <p:ext uri="{BB962C8B-B14F-4D97-AF65-F5344CB8AC3E}">
        <p14:creationId xmlns:p14="http://schemas.microsoft.com/office/powerpoint/2010/main" val="15344499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369" y="1029404"/>
            <a:ext cx="10941260" cy="369332"/>
          </a:xfrm>
        </p:spPr>
        <p:txBody>
          <a:bodyPr/>
          <a:lstStyle/>
          <a:p>
            <a:r>
              <a:rPr lang="en-US" dirty="0" smtClean="0"/>
              <a:t>Technical Area #3: Agribusiness in Niger</a:t>
            </a:r>
            <a:endParaRPr lang="en-US" dirty="0"/>
          </a:p>
        </p:txBody>
      </p:sp>
      <p:sp>
        <p:nvSpPr>
          <p:cNvPr id="5" name="Content Placeholder 2"/>
          <p:cNvSpPr txBox="1">
            <a:spLocks/>
          </p:cNvSpPr>
          <p:nvPr/>
        </p:nvSpPr>
        <p:spPr>
          <a:xfrm>
            <a:off x="625368" y="1600200"/>
            <a:ext cx="11338031" cy="4679239"/>
          </a:xfrm>
          <a:prstGeom prst="rect">
            <a:avLst/>
          </a:prstGeom>
        </p:spPr>
        <p:txBody>
          <a:bodyPr wrap="square" lIns="0" tIns="0" rIns="0" bIns="0">
            <a:no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2400" i="1" dirty="0">
                <a:solidFill>
                  <a:srgbClr val="002664"/>
                </a:solidFill>
                <a:latin typeface="Arial"/>
                <a:ea typeface="+mj-ea"/>
                <a:cs typeface="Arial"/>
              </a:rPr>
              <a:t>Context </a:t>
            </a:r>
          </a:p>
          <a:p>
            <a:r>
              <a:rPr lang="en-US" sz="2400" dirty="0">
                <a:solidFill>
                  <a:srgbClr val="002664"/>
                </a:solidFill>
                <a:latin typeface="Arial"/>
                <a:ea typeface="+mj-ea"/>
                <a:cs typeface="Arial"/>
              </a:rPr>
              <a:t>MCC’s 5 year, $437 million compact in Niger, approved in June 2016 and expected to begin implementation in January 2018, aims to increase agricultural/livestock productivity and facilitate market access for smallholder producers </a:t>
            </a:r>
            <a:endParaRPr lang="en-US" sz="2400" dirty="0" smtClean="0">
              <a:solidFill>
                <a:srgbClr val="002664"/>
              </a:solidFill>
              <a:latin typeface="Arial"/>
              <a:ea typeface="+mj-ea"/>
              <a:cs typeface="Arial"/>
            </a:endParaRPr>
          </a:p>
          <a:p>
            <a:endParaRPr lang="en-US" sz="2400" dirty="0">
              <a:solidFill>
                <a:srgbClr val="002664"/>
              </a:solidFill>
              <a:latin typeface="Arial"/>
              <a:ea typeface="+mj-ea"/>
              <a:cs typeface="Arial"/>
            </a:endParaRPr>
          </a:p>
          <a:p>
            <a:r>
              <a:rPr lang="en-US" sz="2400" dirty="0">
                <a:solidFill>
                  <a:srgbClr val="002664"/>
                </a:solidFill>
                <a:latin typeface="Arial"/>
                <a:ea typeface="+mj-ea"/>
                <a:cs typeface="Arial"/>
              </a:rPr>
              <a:t>Investments will include: </a:t>
            </a:r>
          </a:p>
          <a:p>
            <a:pPr marL="914400" lvl="1" indent="-457200">
              <a:buFontTx/>
              <a:buAutoNum type="alphaLcParenBoth"/>
            </a:pPr>
            <a:r>
              <a:rPr lang="en-US" sz="2400" dirty="0">
                <a:solidFill>
                  <a:srgbClr val="002664"/>
                </a:solidFill>
                <a:latin typeface="Arial"/>
                <a:ea typeface="+mj-ea"/>
                <a:cs typeface="Arial"/>
              </a:rPr>
              <a:t>~5000 hectares of irrigation infrastructure in Konni and Dosso-Gaya; </a:t>
            </a:r>
          </a:p>
          <a:p>
            <a:pPr marL="914400" lvl="1" indent="-457200">
              <a:buFontTx/>
              <a:buAutoNum type="alphaLcParenBoth"/>
            </a:pPr>
            <a:r>
              <a:rPr lang="en-US" sz="2400" dirty="0">
                <a:solidFill>
                  <a:srgbClr val="002664"/>
                </a:solidFill>
                <a:latin typeface="Arial"/>
                <a:ea typeface="+mj-ea"/>
                <a:cs typeface="Arial"/>
              </a:rPr>
              <a:t>capacity building in production and marketing and other services to farmers; </a:t>
            </a:r>
          </a:p>
          <a:p>
            <a:pPr marL="914400" lvl="1" indent="-457200">
              <a:buFontTx/>
              <a:buAutoNum type="alphaLcParenBoth"/>
            </a:pPr>
            <a:r>
              <a:rPr lang="en-US" sz="2400" dirty="0">
                <a:solidFill>
                  <a:srgbClr val="002664"/>
                </a:solidFill>
                <a:latin typeface="Arial"/>
                <a:ea typeface="+mj-ea"/>
                <a:cs typeface="Arial"/>
              </a:rPr>
              <a:t>upgrade of 307 km of national and rural roads serving Dosso-Gaya; </a:t>
            </a:r>
          </a:p>
          <a:p>
            <a:pPr marL="914400" lvl="1" indent="-457200">
              <a:buFontTx/>
              <a:buAutoNum type="alphaLcParenBoth"/>
            </a:pPr>
            <a:r>
              <a:rPr lang="en-US" sz="2400" dirty="0">
                <a:solidFill>
                  <a:srgbClr val="002664"/>
                </a:solidFill>
                <a:latin typeface="Arial"/>
                <a:ea typeface="+mj-ea"/>
                <a:cs typeface="Arial"/>
              </a:rPr>
              <a:t>community-based infrastructure and natural resource management projects to increase agricultural productivity, resilience, and sales; </a:t>
            </a:r>
          </a:p>
          <a:p>
            <a:pPr marL="914400" lvl="1" indent="-457200">
              <a:buFontTx/>
              <a:buAutoNum type="alphaLcParenBoth"/>
            </a:pPr>
            <a:r>
              <a:rPr lang="en-US" sz="2400" dirty="0">
                <a:solidFill>
                  <a:srgbClr val="002664"/>
                </a:solidFill>
                <a:latin typeface="Arial"/>
                <a:ea typeface="+mj-ea"/>
                <a:cs typeface="Arial"/>
              </a:rPr>
              <a:t>livestock health services and market infrastructure development.</a:t>
            </a:r>
          </a:p>
        </p:txBody>
      </p:sp>
    </p:spTree>
    <p:extLst>
      <p:ext uri="{BB962C8B-B14F-4D97-AF65-F5344CB8AC3E}">
        <p14:creationId xmlns:p14="http://schemas.microsoft.com/office/powerpoint/2010/main" val="15137335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051029" y="1533420"/>
            <a:ext cx="10515600" cy="1325563"/>
          </a:xfrm>
          <a:prstGeom prst="rect">
            <a:avLst/>
          </a:prstGeom>
        </p:spPr>
        <p:txBody>
          <a:bodyPr wrap="square" lIns="0" tIns="0" rIns="0" bIns="0">
            <a:normAutofit/>
          </a:bodyPr>
          <a:lstStyle>
            <a:lvl1pPr>
              <a:defRPr sz="2400" b="1" i="0">
                <a:solidFill>
                  <a:srgbClr val="002664"/>
                </a:solidFill>
                <a:latin typeface="Arial"/>
                <a:ea typeface="+mj-ea"/>
                <a:cs typeface="Arial"/>
              </a:defRPr>
            </a:lvl1pPr>
          </a:lstStyle>
          <a:p>
            <a:pPr algn="ctr"/>
            <a:r>
              <a:rPr lang="en-US" sz="3600" kern="0" dirty="0" smtClean="0">
                <a:solidFill>
                  <a:srgbClr val="002060"/>
                </a:solidFill>
                <a:latin typeface="Calisto MT" panose="02040603050505030304" pitchFamily="18" charset="0"/>
                <a:ea typeface="+mn-ea"/>
                <a:cs typeface="+mn-cs"/>
              </a:rPr>
              <a:t>ANNUAL PROGRAM STATEMENT (APS)</a:t>
            </a:r>
            <a:br>
              <a:rPr lang="en-US" sz="3600" kern="0" dirty="0" smtClean="0">
                <a:solidFill>
                  <a:srgbClr val="002060"/>
                </a:solidFill>
                <a:latin typeface="Calisto MT" panose="02040603050505030304" pitchFamily="18" charset="0"/>
                <a:ea typeface="+mn-ea"/>
                <a:cs typeface="+mn-cs"/>
              </a:rPr>
            </a:br>
            <a:r>
              <a:rPr lang="en-US" sz="3600" kern="0" dirty="0" smtClean="0">
                <a:solidFill>
                  <a:srgbClr val="002060"/>
                </a:solidFill>
                <a:latin typeface="Calisto MT" panose="02040603050505030304" pitchFamily="18" charset="0"/>
                <a:ea typeface="+mn-ea"/>
                <a:cs typeface="+mn-cs"/>
              </a:rPr>
              <a:t>No: 95332418N0002</a:t>
            </a:r>
            <a:endParaRPr lang="en-US" sz="3600" kern="0" dirty="0">
              <a:solidFill>
                <a:srgbClr val="002060"/>
              </a:solidFill>
              <a:latin typeface="Calisto MT" panose="02040603050505030304" pitchFamily="18" charset="0"/>
              <a:ea typeface="+mn-ea"/>
              <a:cs typeface="+mn-cs"/>
            </a:endParaRPr>
          </a:p>
        </p:txBody>
      </p:sp>
      <p:sp>
        <p:nvSpPr>
          <p:cNvPr id="7" name="Content Placeholder 2"/>
          <p:cNvSpPr txBox="1">
            <a:spLocks/>
          </p:cNvSpPr>
          <p:nvPr/>
        </p:nvSpPr>
        <p:spPr>
          <a:xfrm>
            <a:off x="1051029" y="2858983"/>
            <a:ext cx="10515600" cy="2585323"/>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2400" b="1" kern="0" dirty="0" smtClean="0">
                <a:solidFill>
                  <a:srgbClr val="FF0000"/>
                </a:solidFill>
              </a:rPr>
              <a:t>PARTNERSHIPS with MCC Program</a:t>
            </a:r>
          </a:p>
          <a:p>
            <a:endParaRPr lang="en-US" sz="2400" b="1" kern="0" dirty="0" smtClean="0"/>
          </a:p>
          <a:p>
            <a:r>
              <a:rPr lang="en-US" sz="2400" b="1" kern="0" dirty="0" smtClean="0"/>
              <a:t>Posted on </a:t>
            </a:r>
            <a:r>
              <a:rPr lang="en-US" sz="2400" b="1" kern="0" dirty="0" smtClean="0">
                <a:hlinkClick r:id="rId3"/>
              </a:rPr>
              <a:t>www.grants.gov</a:t>
            </a:r>
            <a:r>
              <a:rPr lang="en-US" sz="2400" b="1" kern="0" dirty="0" smtClean="0"/>
              <a:t> on </a:t>
            </a:r>
          </a:p>
          <a:p>
            <a:r>
              <a:rPr lang="en-US" sz="2400" b="1" kern="0" dirty="0" smtClean="0"/>
              <a:t>November 9, 2017 for one year</a:t>
            </a:r>
          </a:p>
          <a:p>
            <a:endParaRPr lang="en-US" sz="2400" b="1" kern="0" dirty="0" smtClean="0"/>
          </a:p>
          <a:p>
            <a:r>
              <a:rPr lang="en-US" sz="2400" b="1" kern="0" dirty="0" smtClean="0">
                <a:solidFill>
                  <a:srgbClr val="002060"/>
                </a:solidFill>
                <a:latin typeface="Calisto MT" panose="02040603050505030304" pitchFamily="18" charset="0"/>
              </a:rPr>
              <a:t>Contracts and Management Team</a:t>
            </a:r>
          </a:p>
          <a:p>
            <a:endParaRPr lang="en-US" sz="2400" kern="0" dirty="0"/>
          </a:p>
        </p:txBody>
      </p:sp>
      <p:graphicFrame>
        <p:nvGraphicFramePr>
          <p:cNvPr id="8" name="Content Placeholder 3"/>
          <p:cNvGraphicFramePr>
            <a:graphicFrameLocks/>
          </p:cNvGraphicFramePr>
          <p:nvPr>
            <p:extLst/>
          </p:nvPr>
        </p:nvGraphicFramePr>
        <p:xfrm>
          <a:off x="5638800" y="1973577"/>
          <a:ext cx="7027438" cy="47690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162855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3"/>
          <p:cNvGraphicFramePr>
            <a:graphicFrameLocks/>
          </p:cNvGraphicFramePr>
          <p:nvPr>
            <p:extLst>
              <p:ext uri="{D42A27DB-BD31-4B8C-83A1-F6EECF244321}">
                <p14:modId xmlns:p14="http://schemas.microsoft.com/office/powerpoint/2010/main" val="288311440"/>
              </p:ext>
            </p:extLst>
          </p:nvPr>
        </p:nvGraphicFramePr>
        <p:xfrm>
          <a:off x="1981199" y="1905000"/>
          <a:ext cx="8229600" cy="4638996"/>
        </p:xfrm>
        <a:graphic>
          <a:graphicData uri="http://schemas.openxmlformats.org/drawingml/2006/table">
            <a:tbl>
              <a:tblPr firstRow="1" bandRow="1">
                <a:tableStyleId>{69CF1AB2-1976-4502-BF36-3FF5EA218861}</a:tableStyleId>
              </a:tblPr>
              <a:tblGrid>
                <a:gridCol w="2057400"/>
                <a:gridCol w="6172200"/>
              </a:tblGrid>
              <a:tr h="798516">
                <a:tc>
                  <a:txBody>
                    <a:bodyPr/>
                    <a:lstStyle/>
                    <a:p>
                      <a:r>
                        <a:rPr lang="en-US" b="0" dirty="0" smtClean="0"/>
                        <a:t>Awards period of performance</a:t>
                      </a:r>
                      <a:endParaRPr lang="en-US" b="0" dirty="0"/>
                    </a:p>
                  </a:txBody>
                  <a:tcPr/>
                </a:tc>
                <a:tc>
                  <a:txBody>
                    <a:bodyPr/>
                    <a:lstStyle/>
                    <a:p>
                      <a:r>
                        <a:rPr lang="en-US" b="0" dirty="0" smtClean="0"/>
                        <a:t>The majority of awards’ period of performances will be one to three years, though some may be up to five years max</a:t>
                      </a:r>
                      <a:endParaRPr lang="en-US" b="0" dirty="0"/>
                    </a:p>
                  </a:txBody>
                  <a:tcPr/>
                </a:tc>
              </a:tr>
              <a:tr h="798516">
                <a:tc>
                  <a:txBody>
                    <a:bodyPr/>
                    <a:lstStyle/>
                    <a:p>
                      <a:r>
                        <a:rPr lang="en-US" b="0" dirty="0" smtClean="0"/>
                        <a:t>Anticipated Number of Awards and Eligibility </a:t>
                      </a:r>
                      <a:endParaRPr lang="en-US" b="0" dirty="0"/>
                    </a:p>
                  </a:txBody>
                  <a:tcPr/>
                </a:tc>
                <a:tc>
                  <a:txBody>
                    <a:bodyPr/>
                    <a:lstStyle/>
                    <a:p>
                      <a:r>
                        <a:rPr lang="en-US" b="0" dirty="0" smtClean="0"/>
                        <a:t>Multiple awards</a:t>
                      </a:r>
                    </a:p>
                    <a:p>
                      <a:r>
                        <a:rPr lang="en-US" b="0" dirty="0" smtClean="0"/>
                        <a:t>The APS is open to U.S. and non-U.S. private businesses, business and trade associations, foundations, U.S. and non-U.S. Non-Governmental Organizations (NGOs), international organizations, U.S. and non-U.S. colleges and universities, civic groups, regional organizations, etc.</a:t>
                      </a:r>
                      <a:endParaRPr lang="en-US" b="0" dirty="0"/>
                    </a:p>
                  </a:txBody>
                  <a:tcPr/>
                </a:tc>
              </a:tr>
              <a:tr h="462632">
                <a:tc>
                  <a:txBody>
                    <a:bodyPr/>
                    <a:lstStyle/>
                    <a:p>
                      <a:r>
                        <a:rPr lang="en-US" b="0" dirty="0" smtClean="0"/>
                        <a:t>Type of Awards</a:t>
                      </a:r>
                    </a:p>
                    <a:p>
                      <a:r>
                        <a:rPr lang="en-US" b="0" dirty="0" smtClean="0"/>
                        <a:t>Substantial involvement</a:t>
                      </a:r>
                      <a:endParaRPr lang="en-US" b="0" dirty="0"/>
                    </a:p>
                  </a:txBody>
                  <a:tcPr/>
                </a:tc>
                <a:tc>
                  <a:txBody>
                    <a:bodyPr/>
                    <a:lstStyle/>
                    <a:p>
                      <a:r>
                        <a:rPr lang="en-US" b="0" dirty="0" smtClean="0"/>
                        <a:t>Grants, Cooperative Agreements, and Fixed Amount Awards</a:t>
                      </a:r>
                    </a:p>
                    <a:p>
                      <a:r>
                        <a:rPr lang="en-US" b="0" dirty="0" smtClean="0"/>
                        <a:t>For Cooperative Agreements</a:t>
                      </a:r>
                      <a:endParaRPr lang="en-US" b="0" dirty="0"/>
                    </a:p>
                  </a:txBody>
                  <a:tcPr/>
                </a:tc>
              </a:tr>
              <a:tr h="1140737">
                <a:tc>
                  <a:txBody>
                    <a:bodyPr/>
                    <a:lstStyle/>
                    <a:p>
                      <a:r>
                        <a:rPr lang="en-US" b="0" dirty="0" smtClean="0"/>
                        <a:t>Two-phase Competition</a:t>
                      </a:r>
                      <a:endParaRPr lang="en-US" b="0" dirty="0"/>
                    </a:p>
                  </a:txBody>
                  <a:tcPr/>
                </a:tc>
                <a:tc>
                  <a:txBody>
                    <a:bodyPr/>
                    <a:lstStyle/>
                    <a:p>
                      <a:r>
                        <a:rPr lang="en-US" b="0" dirty="0" smtClean="0"/>
                        <a:t>The competition will be conducted in two phases – Phase I -Concept Paper submission, open to everyone, and Phase II - Complete Application by MCC invitation only</a:t>
                      </a:r>
                    </a:p>
                    <a:p>
                      <a:r>
                        <a:rPr lang="en-US" b="0" dirty="0" smtClean="0"/>
                        <a:t>Collaboration, co-creation and feedback brainstorming sessions</a:t>
                      </a:r>
                      <a:endParaRPr lang="en-US" b="0" dirty="0"/>
                    </a:p>
                  </a:txBody>
                  <a:tcPr/>
                </a:tc>
              </a:tr>
            </a:tbl>
          </a:graphicData>
        </a:graphic>
      </p:graphicFrame>
      <p:sp>
        <p:nvSpPr>
          <p:cNvPr id="10" name="Title 1"/>
          <p:cNvSpPr>
            <a:spLocks noGrp="1"/>
          </p:cNvSpPr>
          <p:nvPr>
            <p:ph type="title"/>
          </p:nvPr>
        </p:nvSpPr>
        <p:spPr>
          <a:xfrm>
            <a:off x="838199" y="967105"/>
            <a:ext cx="10515600" cy="930275"/>
          </a:xfrm>
        </p:spPr>
        <p:txBody>
          <a:bodyPr>
            <a:normAutofit/>
          </a:bodyPr>
          <a:lstStyle/>
          <a:p>
            <a:pPr algn="ctr"/>
            <a:r>
              <a:rPr lang="en-US" sz="4000" b="1" dirty="0" smtClean="0">
                <a:solidFill>
                  <a:srgbClr val="002060"/>
                </a:solidFill>
                <a:latin typeface="Calisto MT" panose="02040603050505030304" pitchFamily="18" charset="0"/>
                <a:ea typeface="+mn-ea"/>
                <a:cs typeface="+mn-cs"/>
              </a:rPr>
              <a:t>Highlights</a:t>
            </a:r>
            <a:endParaRPr lang="en-US" sz="4000" b="1" dirty="0">
              <a:solidFill>
                <a:srgbClr val="002060"/>
              </a:solidFill>
              <a:latin typeface="Calisto MT" panose="02040603050505030304" pitchFamily="18" charset="0"/>
              <a:ea typeface="+mn-ea"/>
              <a:cs typeface="+mn-cs"/>
            </a:endParaRPr>
          </a:p>
        </p:txBody>
      </p:sp>
    </p:spTree>
    <p:extLst>
      <p:ext uri="{BB962C8B-B14F-4D97-AF65-F5344CB8AC3E}">
        <p14:creationId xmlns:p14="http://schemas.microsoft.com/office/powerpoint/2010/main" val="30415038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38200" y="762000"/>
            <a:ext cx="10515600" cy="930275"/>
          </a:xfrm>
        </p:spPr>
        <p:txBody>
          <a:bodyPr>
            <a:normAutofit/>
          </a:bodyPr>
          <a:lstStyle/>
          <a:p>
            <a:pPr algn="ctr"/>
            <a:r>
              <a:rPr lang="en-US" sz="4000" b="1" dirty="0">
                <a:solidFill>
                  <a:srgbClr val="002060"/>
                </a:solidFill>
                <a:latin typeface="Calisto MT" panose="02040603050505030304" pitchFamily="18" charset="0"/>
                <a:ea typeface="+mn-ea"/>
                <a:cs typeface="+mn-cs"/>
              </a:rPr>
              <a:t>Timeline and Key Dates</a:t>
            </a:r>
          </a:p>
        </p:txBody>
      </p:sp>
      <p:graphicFrame>
        <p:nvGraphicFramePr>
          <p:cNvPr id="6" name="Content Placeholder 3"/>
          <p:cNvGraphicFramePr>
            <a:graphicFrameLocks/>
          </p:cNvGraphicFramePr>
          <p:nvPr>
            <p:extLst/>
          </p:nvPr>
        </p:nvGraphicFramePr>
        <p:xfrm>
          <a:off x="1828800" y="1692275"/>
          <a:ext cx="8534400" cy="4926874"/>
        </p:xfrm>
        <a:graphic>
          <a:graphicData uri="http://schemas.openxmlformats.org/drawingml/2006/table">
            <a:tbl>
              <a:tblPr firstRow="1" bandRow="1">
                <a:tableStyleId>{5C22544A-7EE6-4342-B048-85BDC9FD1C3A}</a:tableStyleId>
              </a:tblPr>
              <a:tblGrid>
                <a:gridCol w="3200400"/>
                <a:gridCol w="3429000"/>
                <a:gridCol w="1905000"/>
              </a:tblGrid>
              <a:tr h="446314">
                <a:tc>
                  <a:txBody>
                    <a:bodyPr/>
                    <a:lstStyle/>
                    <a:p>
                      <a:r>
                        <a:rPr lang="en-US" dirty="0" smtClean="0"/>
                        <a:t>NOFO APS posted</a:t>
                      </a:r>
                      <a:endParaRPr lang="en-US" dirty="0"/>
                    </a:p>
                  </a:txBody>
                  <a:tcPr/>
                </a:tc>
                <a:tc>
                  <a:txBody>
                    <a:bodyPr/>
                    <a:lstStyle/>
                    <a:p>
                      <a:r>
                        <a:rPr lang="en-US" dirty="0" smtClean="0"/>
                        <a:t>November 9, 2017 for one year</a:t>
                      </a:r>
                      <a:endParaRPr lang="en-US" dirty="0"/>
                    </a:p>
                  </a:txBody>
                  <a:tcPr/>
                </a:tc>
                <a:tc>
                  <a:txBody>
                    <a:bodyPr/>
                    <a:lstStyle/>
                    <a:p>
                      <a:endParaRPr lang="en-US" dirty="0"/>
                    </a:p>
                  </a:txBody>
                  <a:tcPr/>
                </a:tc>
              </a:tr>
              <a:tr h="446314">
                <a:tc>
                  <a:txBody>
                    <a:bodyPr/>
                    <a:lstStyle/>
                    <a:p>
                      <a:r>
                        <a:rPr lang="en-US" dirty="0" smtClean="0"/>
                        <a:t>First teleconference</a:t>
                      </a:r>
                    </a:p>
                    <a:p>
                      <a:r>
                        <a:rPr lang="en-US" dirty="0" smtClean="0"/>
                        <a:t>Questions for Review Window 1</a:t>
                      </a:r>
                    </a:p>
                    <a:p>
                      <a:r>
                        <a:rPr lang="en-US" dirty="0" smtClean="0"/>
                        <a:t>Concept Papers due Window 1</a:t>
                      </a:r>
                    </a:p>
                    <a:p>
                      <a:endParaRPr lang="en-US" dirty="0"/>
                    </a:p>
                  </a:txBody>
                  <a:tcPr/>
                </a:tc>
                <a:tc>
                  <a:txBody>
                    <a:bodyPr/>
                    <a:lstStyle/>
                    <a:p>
                      <a:r>
                        <a:rPr lang="en-US" dirty="0" smtClean="0"/>
                        <a:t>November 30, 2017 </a:t>
                      </a:r>
                      <a:r>
                        <a:rPr lang="en-US" sz="1200" dirty="0" smtClean="0"/>
                        <a:t>10.00 am EST</a:t>
                      </a:r>
                    </a:p>
                    <a:p>
                      <a:r>
                        <a:rPr lang="en-US" dirty="0" smtClean="0"/>
                        <a:t>December 4, 2017 </a:t>
                      </a:r>
                      <a:r>
                        <a:rPr lang="en-US" sz="1200" dirty="0" smtClean="0"/>
                        <a:t>2.00 pm EST</a:t>
                      </a:r>
                    </a:p>
                    <a:p>
                      <a:r>
                        <a:rPr lang="en-US" dirty="0" smtClean="0"/>
                        <a:t>November 9 - December </a:t>
                      </a:r>
                      <a:r>
                        <a:rPr lang="en-US" dirty="0" smtClean="0"/>
                        <a:t>13, 2017 </a:t>
                      </a:r>
                      <a:r>
                        <a:rPr lang="en-US" sz="1200" dirty="0" smtClean="0"/>
                        <a:t>2.00</a:t>
                      </a:r>
                      <a:r>
                        <a:rPr lang="en-US" sz="1200" baseline="0" dirty="0" smtClean="0"/>
                        <a:t> pm EST</a:t>
                      </a:r>
                      <a:endParaRPr lang="en-US" sz="1200" dirty="0"/>
                    </a:p>
                  </a:txBody>
                  <a:tcPr/>
                </a:tc>
                <a:tc>
                  <a:txBody>
                    <a:bodyPr/>
                    <a:lstStyle/>
                    <a:p>
                      <a:r>
                        <a:rPr lang="en-US" sz="1200" dirty="0" smtClean="0"/>
                        <a:t>Questions for Review Windows 2-7 are due 15 calendar days from the start date of each window at 2.00 pm EST </a:t>
                      </a:r>
                    </a:p>
                    <a:p>
                      <a:endParaRPr lang="en-US" dirty="0"/>
                    </a:p>
                  </a:txBody>
                  <a:tcPr/>
                </a:tc>
              </a:tr>
              <a:tr h="446314">
                <a:tc>
                  <a:txBody>
                    <a:bodyPr/>
                    <a:lstStyle/>
                    <a:p>
                      <a:r>
                        <a:rPr lang="en-US" dirty="0" smtClean="0"/>
                        <a:t>Review Window 2 Concept Papers due </a:t>
                      </a:r>
                      <a:endParaRPr lang="en-US" dirty="0"/>
                    </a:p>
                  </a:txBody>
                  <a:tcPr/>
                </a:tc>
                <a:tc>
                  <a:txBody>
                    <a:bodyPr/>
                    <a:lstStyle/>
                    <a:p>
                      <a:r>
                        <a:rPr lang="en-US" dirty="0" smtClean="0"/>
                        <a:t>December 14, 2017 through February 2, 2018</a:t>
                      </a:r>
                      <a:endParaRPr lang="en-US" dirty="0"/>
                    </a:p>
                  </a:txBody>
                  <a:tcPr/>
                </a:tc>
                <a:tc>
                  <a:txBody>
                    <a:bodyPr/>
                    <a:lstStyle/>
                    <a:p>
                      <a:r>
                        <a:rPr lang="en-US" sz="1200" dirty="0" smtClean="0"/>
                        <a:t>Each Review Window will have a separate teleconference scheduled</a:t>
                      </a:r>
                      <a:endParaRPr lang="en-US" sz="1200" dirty="0"/>
                    </a:p>
                  </a:txBody>
                  <a:tcPr/>
                </a:tc>
              </a:tr>
              <a:tr h="446314">
                <a:tc>
                  <a:txBody>
                    <a:bodyPr/>
                    <a:lstStyle/>
                    <a:p>
                      <a:r>
                        <a:rPr lang="en-US" dirty="0" smtClean="0"/>
                        <a:t>Review Window 3 Concept Papers due </a:t>
                      </a:r>
                      <a:endParaRPr lang="en-US" dirty="0"/>
                    </a:p>
                  </a:txBody>
                  <a:tcPr/>
                </a:tc>
                <a:tc>
                  <a:txBody>
                    <a:bodyPr/>
                    <a:lstStyle/>
                    <a:p>
                      <a:r>
                        <a:rPr lang="en-US" dirty="0" smtClean="0"/>
                        <a:t>February 3, 2018 through March 30, 2018</a:t>
                      </a:r>
                      <a:endParaRPr lang="en-US" dirty="0"/>
                    </a:p>
                  </a:txBody>
                  <a:tcPr/>
                </a:tc>
                <a:tc>
                  <a:txBody>
                    <a:bodyPr/>
                    <a:lstStyle/>
                    <a:p>
                      <a:r>
                        <a:rPr lang="en-US" sz="1200" kern="1200" dirty="0" smtClean="0">
                          <a:solidFill>
                            <a:schemeClr val="dk1"/>
                          </a:solidFill>
                          <a:latin typeface="+mn-lt"/>
                          <a:ea typeface="+mn-ea"/>
                          <a:cs typeface="+mn-cs"/>
                        </a:rPr>
                        <a:t>We might conduct separate teleconferences for each technical area</a:t>
                      </a:r>
                      <a:endParaRPr lang="en-US" sz="1200" kern="1200" dirty="0">
                        <a:solidFill>
                          <a:schemeClr val="dk1"/>
                        </a:solidFill>
                        <a:latin typeface="+mn-lt"/>
                        <a:ea typeface="+mn-ea"/>
                        <a:cs typeface="+mn-cs"/>
                      </a:endParaRPr>
                    </a:p>
                  </a:txBody>
                  <a:tcPr/>
                </a:tc>
              </a:tr>
              <a:tr h="446314">
                <a:tc>
                  <a:txBody>
                    <a:bodyPr/>
                    <a:lstStyle/>
                    <a:p>
                      <a:r>
                        <a:rPr lang="en-US" dirty="0" smtClean="0"/>
                        <a:t>Review Window 4 Concept Papers due </a:t>
                      </a:r>
                      <a:endParaRPr lang="en-US" dirty="0"/>
                    </a:p>
                  </a:txBody>
                  <a:tcPr/>
                </a:tc>
                <a:tc>
                  <a:txBody>
                    <a:bodyPr/>
                    <a:lstStyle/>
                    <a:p>
                      <a:r>
                        <a:rPr lang="en-US" dirty="0" smtClean="0"/>
                        <a:t>March 31, 2018 through May 31, 2018</a:t>
                      </a:r>
                      <a:endParaRPr lang="en-US" dirty="0"/>
                    </a:p>
                  </a:txBody>
                  <a:tcPr/>
                </a:tc>
                <a:tc>
                  <a:txBody>
                    <a:bodyPr/>
                    <a:lstStyle/>
                    <a:p>
                      <a:endParaRPr lang="en-US" dirty="0"/>
                    </a:p>
                  </a:txBody>
                  <a:tcPr/>
                </a:tc>
              </a:tr>
              <a:tr h="446314">
                <a:tc>
                  <a:txBody>
                    <a:bodyPr/>
                    <a:lstStyle/>
                    <a:p>
                      <a:r>
                        <a:rPr lang="en-US" dirty="0" smtClean="0"/>
                        <a:t>Review Window 5 Concept Papers due </a:t>
                      </a:r>
                      <a:endParaRPr lang="en-US" dirty="0"/>
                    </a:p>
                  </a:txBody>
                  <a:tcPr/>
                </a:tc>
                <a:tc>
                  <a:txBody>
                    <a:bodyPr/>
                    <a:lstStyle/>
                    <a:p>
                      <a:r>
                        <a:rPr lang="en-US" dirty="0" smtClean="0"/>
                        <a:t>June 1, 2018 through July 31, 2018</a:t>
                      </a:r>
                      <a:endParaRPr lang="en-US" dirty="0"/>
                    </a:p>
                  </a:txBody>
                  <a:tcPr/>
                </a:tc>
                <a:tc>
                  <a:txBody>
                    <a:bodyPr/>
                    <a:lstStyle/>
                    <a:p>
                      <a:endParaRPr lang="en-US" dirty="0"/>
                    </a:p>
                  </a:txBody>
                  <a:tcPr/>
                </a:tc>
              </a:tr>
              <a:tr h="446314">
                <a:tc>
                  <a:txBody>
                    <a:bodyPr/>
                    <a:lstStyle/>
                    <a:p>
                      <a:r>
                        <a:rPr lang="en-US" dirty="0" smtClean="0"/>
                        <a:t>Review Window 6 Concept Papers due </a:t>
                      </a:r>
                      <a:endParaRPr lang="en-US" dirty="0"/>
                    </a:p>
                  </a:txBody>
                  <a:tcPr/>
                </a:tc>
                <a:tc>
                  <a:txBody>
                    <a:bodyPr/>
                    <a:lstStyle/>
                    <a:p>
                      <a:r>
                        <a:rPr lang="en-US" dirty="0" smtClean="0"/>
                        <a:t>August 1, 2018 through November 08, 2018</a:t>
                      </a:r>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3443167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381000" y="685800"/>
            <a:ext cx="10972800" cy="1158240"/>
          </a:xfrm>
        </p:spPr>
        <p:txBody>
          <a:bodyPr>
            <a:normAutofit/>
          </a:bodyPr>
          <a:lstStyle/>
          <a:p>
            <a:pPr algn="ctr"/>
            <a:r>
              <a:rPr lang="en-US" sz="2800" b="1" dirty="0" smtClean="0">
                <a:solidFill>
                  <a:srgbClr val="002060"/>
                </a:solidFill>
                <a:latin typeface="Calisto MT" panose="02040603050505030304" pitchFamily="18" charset="0"/>
                <a:ea typeface="+mn-ea"/>
                <a:cs typeface="+mn-cs"/>
              </a:rPr>
              <a:t/>
            </a:r>
            <a:br>
              <a:rPr lang="en-US" sz="2800" b="1" dirty="0" smtClean="0">
                <a:solidFill>
                  <a:srgbClr val="002060"/>
                </a:solidFill>
                <a:latin typeface="Calisto MT" panose="02040603050505030304" pitchFamily="18" charset="0"/>
                <a:ea typeface="+mn-ea"/>
                <a:cs typeface="+mn-cs"/>
              </a:rPr>
            </a:br>
            <a:r>
              <a:rPr lang="en-US" sz="2800" b="1" dirty="0" smtClean="0">
                <a:solidFill>
                  <a:srgbClr val="002060"/>
                </a:solidFill>
                <a:latin typeface="Calisto MT" panose="02040603050505030304" pitchFamily="18" charset="0"/>
                <a:ea typeface="+mn-ea"/>
                <a:cs typeface="+mn-cs"/>
              </a:rPr>
              <a:t>Cost </a:t>
            </a:r>
            <a:r>
              <a:rPr lang="en-US" sz="2800" b="1" dirty="0">
                <a:solidFill>
                  <a:srgbClr val="002060"/>
                </a:solidFill>
                <a:latin typeface="Calisto MT" panose="02040603050505030304" pitchFamily="18" charset="0"/>
                <a:ea typeface="+mn-ea"/>
                <a:cs typeface="+mn-cs"/>
              </a:rPr>
              <a:t>Sharing/Matching and </a:t>
            </a:r>
            <a:r>
              <a:rPr lang="en-US" sz="2800" b="1" dirty="0" smtClean="0">
                <a:solidFill>
                  <a:srgbClr val="002060"/>
                </a:solidFill>
                <a:latin typeface="Calisto MT" panose="02040603050505030304" pitchFamily="18" charset="0"/>
                <a:ea typeface="+mn-ea"/>
                <a:cs typeface="+mn-cs"/>
              </a:rPr>
              <a:t>Leveraging Program </a:t>
            </a:r>
            <a:r>
              <a:rPr lang="en-US" sz="2800" b="1" dirty="0">
                <a:solidFill>
                  <a:srgbClr val="002060"/>
                </a:solidFill>
                <a:latin typeface="Calisto MT" panose="02040603050505030304" pitchFamily="18" charset="0"/>
                <a:ea typeface="+mn-ea"/>
                <a:cs typeface="+mn-cs"/>
              </a:rPr>
              <a:t>Income</a:t>
            </a:r>
          </a:p>
        </p:txBody>
      </p:sp>
      <p:graphicFrame>
        <p:nvGraphicFramePr>
          <p:cNvPr id="8" name="Content Placeholder 3"/>
          <p:cNvGraphicFramePr>
            <a:graphicFrameLocks/>
          </p:cNvGraphicFramePr>
          <p:nvPr>
            <p:extLst>
              <p:ext uri="{D42A27DB-BD31-4B8C-83A1-F6EECF244321}">
                <p14:modId xmlns:p14="http://schemas.microsoft.com/office/powerpoint/2010/main" val="819726480"/>
              </p:ext>
            </p:extLst>
          </p:nvPr>
        </p:nvGraphicFramePr>
        <p:xfrm>
          <a:off x="1866900" y="1844040"/>
          <a:ext cx="8458200" cy="4937760"/>
        </p:xfrm>
        <a:graphic>
          <a:graphicData uri="http://schemas.openxmlformats.org/drawingml/2006/table">
            <a:tbl>
              <a:tblPr firstRow="1" bandRow="1">
                <a:tableStyleId>{69CF1AB2-1976-4502-BF36-3FF5EA218861}</a:tableStyleId>
              </a:tblPr>
              <a:tblGrid>
                <a:gridCol w="1722967"/>
                <a:gridCol w="1879600"/>
                <a:gridCol w="4855633"/>
              </a:tblGrid>
              <a:tr h="370840">
                <a:tc>
                  <a:txBody>
                    <a:bodyPr/>
                    <a:lstStyle/>
                    <a:p>
                      <a:r>
                        <a:rPr lang="en-US" b="0" dirty="0" smtClean="0"/>
                        <a:t>Cost Sharing/</a:t>
                      </a:r>
                    </a:p>
                    <a:p>
                      <a:r>
                        <a:rPr lang="en-US" b="0" dirty="0" smtClean="0"/>
                        <a:t>Matching</a:t>
                      </a:r>
                      <a:endParaRPr lang="en-US" b="0" dirty="0"/>
                    </a:p>
                  </a:txBody>
                  <a:tcPr/>
                </a:tc>
                <a:tc>
                  <a:txBody>
                    <a:bodyPr/>
                    <a:lstStyle/>
                    <a:p>
                      <a:r>
                        <a:rPr lang="en-US" b="0" dirty="0" smtClean="0"/>
                        <a:t>2-10%</a:t>
                      </a:r>
                      <a:endParaRPr lang="en-US" b="0" dirty="0"/>
                    </a:p>
                  </a:txBody>
                  <a:tcPr/>
                </a:tc>
                <a:tc>
                  <a:txBody>
                    <a:bodyPr/>
                    <a:lstStyle/>
                    <a:p>
                      <a:r>
                        <a:rPr lang="en-US" b="0" dirty="0" smtClean="0"/>
                        <a:t>2 CFR 200.306 Cost Share refers to the resources a recipient contributes to the total cost of an agreement, the portion of project or program costs not borne by the U.S. Government. Cost-sharing includes cash and in-kind contributions. Must be allowable costs, auditable</a:t>
                      </a:r>
                      <a:endParaRPr lang="en-US" b="0" dirty="0"/>
                    </a:p>
                  </a:txBody>
                  <a:tcPr/>
                </a:tc>
              </a:tr>
              <a:tr h="370840">
                <a:tc>
                  <a:txBody>
                    <a:bodyPr/>
                    <a:lstStyle/>
                    <a:p>
                      <a:r>
                        <a:rPr lang="en-US" b="0" dirty="0" smtClean="0"/>
                        <a:t>Leveraging</a:t>
                      </a:r>
                      <a:endParaRPr lang="en-US" b="0" dirty="0"/>
                    </a:p>
                  </a:txBody>
                  <a:tcPr/>
                </a:tc>
                <a:tc>
                  <a:txBody>
                    <a:bodyPr/>
                    <a:lstStyle/>
                    <a:p>
                      <a:r>
                        <a:rPr lang="en-US" b="0" dirty="0" smtClean="0"/>
                        <a:t>1:1 or higher</a:t>
                      </a:r>
                      <a:endParaRPr lang="en-US" b="0" dirty="0"/>
                    </a:p>
                  </a:txBody>
                  <a:tcPr/>
                </a:tc>
                <a:tc>
                  <a:txBody>
                    <a:bodyPr/>
                    <a:lstStyle/>
                    <a:p>
                      <a:r>
                        <a:rPr lang="en-US" b="0" dirty="0" smtClean="0"/>
                        <a:t>Leverage describes the quantifiable contributions presented in a variety of forms provided by resource partners to the program. Leverage is not intended to be binding or auditable</a:t>
                      </a:r>
                      <a:endParaRPr lang="en-US" b="0" dirty="0"/>
                    </a:p>
                  </a:txBody>
                  <a:tcPr/>
                </a:tc>
              </a:tr>
              <a:tr h="370840">
                <a:tc>
                  <a:txBody>
                    <a:bodyPr/>
                    <a:lstStyle/>
                    <a:p>
                      <a:r>
                        <a:rPr lang="en-US" b="0" dirty="0" smtClean="0"/>
                        <a:t>Program Income</a:t>
                      </a:r>
                      <a:endParaRPr lang="en-US" b="0" dirty="0"/>
                    </a:p>
                  </a:txBody>
                  <a:tcPr/>
                </a:tc>
                <a:tc>
                  <a:txBody>
                    <a:bodyPr/>
                    <a:lstStyle/>
                    <a:p>
                      <a:r>
                        <a:rPr lang="en-US" b="0" dirty="0" smtClean="0"/>
                        <a:t>Program activities generated amount</a:t>
                      </a:r>
                      <a:endParaRPr lang="en-US" b="0" dirty="0"/>
                    </a:p>
                  </a:txBody>
                  <a:tcPr/>
                </a:tc>
                <a:tc>
                  <a:txBody>
                    <a:bodyPr/>
                    <a:lstStyle/>
                    <a:p>
                      <a:r>
                        <a:rPr lang="en-US" b="0" dirty="0" smtClean="0"/>
                        <a:t>2 CFR 200.80 Program Income is gross income earned by the non-Federal entity that is directly generated by a supported activity or earned as a result of the Federal award during the period of performance.  Funds are to be returned to MCC on a quarterly basis via the International Treasury System </a:t>
                      </a:r>
                      <a:endParaRPr lang="en-US" b="0" dirty="0"/>
                    </a:p>
                  </a:txBody>
                  <a:tcPr/>
                </a:tc>
              </a:tr>
            </a:tbl>
          </a:graphicData>
        </a:graphic>
      </p:graphicFrame>
    </p:spTree>
    <p:extLst>
      <p:ext uri="{BB962C8B-B14F-4D97-AF65-F5344CB8AC3E}">
        <p14:creationId xmlns:p14="http://schemas.microsoft.com/office/powerpoint/2010/main" val="4089658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369" y="1029404"/>
            <a:ext cx="10941260" cy="369332"/>
          </a:xfrm>
        </p:spPr>
        <p:txBody>
          <a:bodyPr/>
          <a:lstStyle/>
          <a:p>
            <a:r>
              <a:rPr lang="en-US" dirty="0" smtClean="0"/>
              <a:t>Question &amp; Answer Session</a:t>
            </a:r>
            <a:endParaRPr lang="en-US" dirty="0"/>
          </a:p>
        </p:txBody>
      </p:sp>
      <p:sp>
        <p:nvSpPr>
          <p:cNvPr id="4" name="TextBox 3"/>
          <p:cNvSpPr txBox="1"/>
          <p:nvPr/>
        </p:nvSpPr>
        <p:spPr>
          <a:xfrm>
            <a:off x="503184" y="2286000"/>
            <a:ext cx="11185629" cy="2585323"/>
          </a:xfrm>
          <a:prstGeom prst="rect">
            <a:avLst/>
          </a:prstGeom>
          <a:noFill/>
        </p:spPr>
        <p:txBody>
          <a:bodyPr wrap="square" rtlCol="0">
            <a:spAutoFit/>
          </a:bodyPr>
          <a:lstStyle/>
          <a:p>
            <a:r>
              <a:rPr lang="en-US" sz="2400" b="1" i="1" kern="0" dirty="0" smtClean="0">
                <a:solidFill>
                  <a:srgbClr val="002664"/>
                </a:solidFill>
                <a:latin typeface="Arial"/>
                <a:ea typeface="+mj-ea"/>
                <a:cs typeface="Arial"/>
              </a:rPr>
              <a:t>All questions will be documented and released as an amendment to the APS package on grants.gov. </a:t>
            </a:r>
          </a:p>
          <a:p>
            <a:endParaRPr lang="en-US" sz="2400" b="1" i="1" kern="0" dirty="0">
              <a:solidFill>
                <a:srgbClr val="002664"/>
              </a:solidFill>
              <a:latin typeface="Arial"/>
              <a:ea typeface="+mj-ea"/>
              <a:cs typeface="Arial"/>
            </a:endParaRPr>
          </a:p>
          <a:p>
            <a:r>
              <a:rPr lang="en-US" sz="2400" b="1" i="1" kern="0" dirty="0" smtClean="0">
                <a:solidFill>
                  <a:srgbClr val="002664"/>
                </a:solidFill>
                <a:latin typeface="Arial"/>
                <a:ea typeface="+mj-ea"/>
                <a:cs typeface="Arial"/>
              </a:rPr>
              <a:t>Please click the ‘raise hand’ icon to be recognized for a question, or you may type your question into the chat box. </a:t>
            </a:r>
          </a:p>
          <a:p>
            <a:pPr marL="914400" indent="-914400">
              <a:buFont typeface="+mj-lt"/>
              <a:buAutoNum type="arabicParenR"/>
            </a:pPr>
            <a:endParaRPr lang="en-US" sz="2400" b="1" kern="0" dirty="0">
              <a:solidFill>
                <a:srgbClr val="002664"/>
              </a:solidFill>
              <a:latin typeface="Arial"/>
              <a:ea typeface="+mj-ea"/>
              <a:cs typeface="Arial"/>
            </a:endParaRPr>
          </a:p>
          <a:p>
            <a:endParaRPr lang="en-US" dirty="0"/>
          </a:p>
        </p:txBody>
      </p:sp>
    </p:spTree>
    <p:extLst>
      <p:ext uri="{BB962C8B-B14F-4D97-AF65-F5344CB8AC3E}">
        <p14:creationId xmlns:p14="http://schemas.microsoft.com/office/powerpoint/2010/main" val="41556284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09800" y="2743200"/>
            <a:ext cx="8001000" cy="1661993"/>
          </a:xfrm>
        </p:spPr>
        <p:txBody>
          <a:bodyPr/>
          <a:lstStyle/>
          <a:p>
            <a:pPr algn="ctr"/>
            <a:r>
              <a:rPr lang="en-US" sz="3600" dirty="0" smtClean="0"/>
              <a:t>Thank you for joining us today, we look forward to working with you!</a:t>
            </a:r>
            <a:endParaRPr lang="en-US" sz="3600" dirty="0"/>
          </a:p>
        </p:txBody>
      </p:sp>
    </p:spTree>
    <p:extLst>
      <p:ext uri="{BB962C8B-B14F-4D97-AF65-F5344CB8AC3E}">
        <p14:creationId xmlns:p14="http://schemas.microsoft.com/office/powerpoint/2010/main" val="8778502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1144</Words>
  <Application>Microsoft Office PowerPoint</Application>
  <PresentationFormat>Widescreen</PresentationFormat>
  <Paragraphs>116</Paragraphs>
  <Slides>13</Slides>
  <Notes>13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SimSun</vt:lpstr>
      <vt:lpstr>Arial</vt:lpstr>
      <vt:lpstr>Calibri</vt:lpstr>
      <vt:lpstr>Calibri Light</vt:lpstr>
      <vt:lpstr>Calisto MT</vt:lpstr>
      <vt:lpstr>Times New Roman</vt:lpstr>
      <vt:lpstr>Office Theme</vt:lpstr>
      <vt:lpstr>1_Office Theme</vt:lpstr>
      <vt:lpstr>PowerPoint Presentation</vt:lpstr>
      <vt:lpstr>APS Conference Agenda</vt:lpstr>
      <vt:lpstr>PowerPoint Presentation</vt:lpstr>
      <vt:lpstr>PowerPoint Presentation</vt:lpstr>
      <vt:lpstr>Technical Area #4: Data Collaboratives for Local Impact</vt:lpstr>
      <vt:lpstr>Technical Area #3: Agribusiness in Niger</vt:lpstr>
      <vt:lpstr>Technical Area #3: Agribusiness in Niger</vt:lpstr>
      <vt:lpstr>PowerPoint Presentation</vt:lpstr>
      <vt:lpstr>Highlights</vt:lpstr>
      <vt:lpstr>Timeline and Key Dates</vt:lpstr>
      <vt:lpstr> Cost Sharing/Matching and Leveraging Program Income</vt:lpstr>
      <vt:lpstr>Question &amp; Answer Session</vt:lpstr>
      <vt:lpstr>Thank you for joining us today, we look forward to working with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2017-11-30T17:20:36Z</dcterms:created>
  <dcterms:modified xsi:type="dcterms:W3CDTF">2017-12-01T15:51:20Z</dcterms:modified>
</cp:coreProperties>
</file>