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5"/>
  </p:sldMasterIdLst>
  <p:notesMasterIdLst>
    <p:notesMasterId r:id="rId18"/>
  </p:notesMasterIdLst>
  <p:sldIdLst>
    <p:sldId id="267" r:id="rId6"/>
    <p:sldId id="268" r:id="rId7"/>
    <p:sldId id="275" r:id="rId8"/>
    <p:sldId id="276" r:id="rId9"/>
    <p:sldId id="261" r:id="rId10"/>
    <p:sldId id="266" r:id="rId11"/>
    <p:sldId id="271" r:id="rId12"/>
    <p:sldId id="272" r:id="rId13"/>
    <p:sldId id="273" r:id="rId14"/>
    <p:sldId id="274" r:id="rId15"/>
    <p:sldId id="264" r:id="rId16"/>
    <p:sldId id="265" r:id="rId17"/>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481" autoAdjust="0"/>
  </p:normalViewPr>
  <p:slideViewPr>
    <p:cSldViewPr>
      <p:cViewPr varScale="1">
        <p:scale>
          <a:sx n="81" d="100"/>
          <a:sy n="81" d="100"/>
        </p:scale>
        <p:origin x="120" y="60"/>
      </p:cViewPr>
      <p:guideLst>
        <p:guide orient="horz" pos="2880"/>
        <p:guide pos="2160"/>
      </p:guideLst>
    </p:cSldViewPr>
  </p:slideViewPr>
  <p:notesTextViewPr>
    <p:cViewPr>
      <p:scale>
        <a:sx n="3" d="2"/>
        <a:sy n="3" d="2"/>
      </p:scale>
      <p:origin x="0" y="0"/>
    </p:cViewPr>
  </p:notesTextViewPr>
  <p:sorterViewPr>
    <p:cViewPr varScale="1">
      <p:scale>
        <a:sx n="100" d="100"/>
        <a:sy n="100" d="100"/>
      </p:scale>
      <p:origin x="0" y="0"/>
    </p:cViewPr>
  </p:sorterViewPr>
  <p:notesViewPr>
    <p:cSldViewPr>
      <p:cViewPr varScale="1">
        <p:scale>
          <a:sx n="97" d="100"/>
          <a:sy n="97" d="100"/>
        </p:scale>
        <p:origin x="96" y="3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A4FD9B-4BFB-4845-9E93-0B39CE153446}" type="doc">
      <dgm:prSet loTypeId="urn:microsoft.com/office/officeart/2005/8/layout/gear1" loCatId="relationship" qsTypeId="urn:microsoft.com/office/officeart/2005/8/quickstyle/simple1" qsCatId="simple" csTypeId="urn:microsoft.com/office/officeart/2005/8/colors/accent1_2" csCatId="accent1" phldr="1"/>
      <dgm:spPr/>
      <dgm:t>
        <a:bodyPr/>
        <a:lstStyle/>
        <a:p>
          <a:endParaRPr lang="en-US"/>
        </a:p>
      </dgm:t>
    </dgm:pt>
    <dgm:pt modelId="{9F8CB2CE-2B5F-4EC1-A3B9-A92B34549C2F}">
      <dgm:prSet phldrT="[Text]" custT="1"/>
      <dgm:spPr/>
      <dgm:t>
        <a:bodyPr/>
        <a:lstStyle/>
        <a:p>
          <a:r>
            <a:rPr lang="en-US" sz="1800" b="1" dirty="0" smtClean="0">
              <a:solidFill>
                <a:srgbClr val="FF0000"/>
              </a:solidFill>
            </a:rPr>
            <a:t>Taylor Wolf,</a:t>
          </a:r>
        </a:p>
        <a:p>
          <a:r>
            <a:rPr lang="en-US" sz="1800" b="1" dirty="0" smtClean="0">
              <a:solidFill>
                <a:srgbClr val="FF0000"/>
              </a:solidFill>
            </a:rPr>
            <a:t>AO </a:t>
          </a:r>
          <a:endParaRPr lang="en-US" sz="1800" b="1" dirty="0">
            <a:solidFill>
              <a:srgbClr val="FF0000"/>
            </a:solidFill>
          </a:endParaRPr>
        </a:p>
      </dgm:t>
    </dgm:pt>
    <dgm:pt modelId="{47AAAE32-7E6A-4099-A6E5-202E7ADEEEFE}" type="parTrans" cxnId="{54A6F4B7-865E-4D3F-AE91-A2AD2796AEC7}">
      <dgm:prSet/>
      <dgm:spPr/>
      <dgm:t>
        <a:bodyPr/>
        <a:lstStyle/>
        <a:p>
          <a:endParaRPr lang="en-US"/>
        </a:p>
      </dgm:t>
    </dgm:pt>
    <dgm:pt modelId="{76F962CA-F9BC-44C3-B6E3-41C19417DBF4}" type="sibTrans" cxnId="{54A6F4B7-865E-4D3F-AE91-A2AD2796AEC7}">
      <dgm:prSet/>
      <dgm:spPr/>
      <dgm:t>
        <a:bodyPr/>
        <a:lstStyle/>
        <a:p>
          <a:endParaRPr lang="en-US"/>
        </a:p>
      </dgm:t>
    </dgm:pt>
    <dgm:pt modelId="{AC8BFB66-9751-4C98-9712-B78ED9FF067A}">
      <dgm:prSet phldrT="[Text]"/>
      <dgm:spPr/>
      <dgm:t>
        <a:bodyPr/>
        <a:lstStyle/>
        <a:p>
          <a:r>
            <a:rPr lang="en-US" dirty="0" smtClean="0"/>
            <a:t>Nataliya Holl,</a:t>
          </a:r>
        </a:p>
        <a:p>
          <a:r>
            <a:rPr lang="en-US" dirty="0" smtClean="0"/>
            <a:t>AS</a:t>
          </a:r>
          <a:endParaRPr lang="en-US" dirty="0"/>
        </a:p>
      </dgm:t>
    </dgm:pt>
    <dgm:pt modelId="{37FC3177-9D5D-4B61-ABE5-B9204DB857A3}" type="parTrans" cxnId="{E40BA2F5-D6D7-44D5-A2FF-1373018A8FFF}">
      <dgm:prSet/>
      <dgm:spPr/>
      <dgm:t>
        <a:bodyPr/>
        <a:lstStyle/>
        <a:p>
          <a:endParaRPr lang="en-US"/>
        </a:p>
      </dgm:t>
    </dgm:pt>
    <dgm:pt modelId="{C188972C-7429-4792-B029-87BF26CF26D9}" type="sibTrans" cxnId="{E40BA2F5-D6D7-44D5-A2FF-1373018A8FFF}">
      <dgm:prSet/>
      <dgm:spPr/>
      <dgm:t>
        <a:bodyPr/>
        <a:lstStyle/>
        <a:p>
          <a:endParaRPr lang="en-US"/>
        </a:p>
      </dgm:t>
    </dgm:pt>
    <dgm:pt modelId="{2C89420F-5D6D-49AA-9099-7753316C5716}">
      <dgm:prSet phldrT="[Text]"/>
      <dgm:spPr/>
      <dgm:t>
        <a:bodyPr/>
        <a:lstStyle/>
        <a:p>
          <a:r>
            <a:rPr lang="en-US" b="1" dirty="0" smtClean="0">
              <a:solidFill>
                <a:srgbClr val="FF0000"/>
              </a:solidFill>
            </a:rPr>
            <a:t>Jacqueline Naranjo,</a:t>
          </a:r>
        </a:p>
        <a:p>
          <a:r>
            <a:rPr lang="en-US" b="1" dirty="0" smtClean="0">
              <a:solidFill>
                <a:srgbClr val="FF0000"/>
              </a:solidFill>
            </a:rPr>
            <a:t>AO</a:t>
          </a:r>
          <a:endParaRPr lang="en-US" b="1" dirty="0">
            <a:solidFill>
              <a:srgbClr val="FF0000"/>
            </a:solidFill>
          </a:endParaRPr>
        </a:p>
      </dgm:t>
    </dgm:pt>
    <dgm:pt modelId="{9BC20808-5F3D-4CD8-9CAF-8F19CE8273FD}" type="parTrans" cxnId="{5D724F3E-37B7-4F82-9CF7-A02BBD10F9EE}">
      <dgm:prSet/>
      <dgm:spPr/>
      <dgm:t>
        <a:bodyPr/>
        <a:lstStyle/>
        <a:p>
          <a:endParaRPr lang="en-US"/>
        </a:p>
      </dgm:t>
    </dgm:pt>
    <dgm:pt modelId="{F04A70B9-85FA-4A86-87A2-ED582E49CC83}" type="sibTrans" cxnId="{5D724F3E-37B7-4F82-9CF7-A02BBD10F9EE}">
      <dgm:prSet/>
      <dgm:spPr/>
      <dgm:t>
        <a:bodyPr/>
        <a:lstStyle/>
        <a:p>
          <a:endParaRPr lang="en-US"/>
        </a:p>
      </dgm:t>
    </dgm:pt>
    <dgm:pt modelId="{80774E3B-AE30-406C-A7F7-7A33BF24DCB4}">
      <dgm:prSet phldrT="[Text]" custLinFactNeighborX="-10802" custLinFactNeighborY="24980"/>
      <dgm:spPr/>
      <dgm:t>
        <a:bodyPr/>
        <a:lstStyle/>
        <a:p>
          <a:endParaRPr lang="en-US"/>
        </a:p>
      </dgm:t>
    </dgm:pt>
    <dgm:pt modelId="{6AE7D3A4-62E1-43E3-878D-6E6DA1CA72A1}" type="parTrans" cxnId="{56E3D83E-62FD-4CE9-8C91-D71B118015DB}">
      <dgm:prSet/>
      <dgm:spPr/>
      <dgm:t>
        <a:bodyPr/>
        <a:lstStyle/>
        <a:p>
          <a:endParaRPr lang="en-US"/>
        </a:p>
      </dgm:t>
    </dgm:pt>
    <dgm:pt modelId="{95385F4A-61E4-4220-B1A7-73A545E4A720}" type="sibTrans" cxnId="{56E3D83E-62FD-4CE9-8C91-D71B118015DB}">
      <dgm:prSet/>
      <dgm:spPr/>
      <dgm:t>
        <a:bodyPr/>
        <a:lstStyle/>
        <a:p>
          <a:endParaRPr lang="en-US"/>
        </a:p>
      </dgm:t>
    </dgm:pt>
    <dgm:pt modelId="{B2304DBE-CC6C-421E-8E7C-8B709662F465}" type="pres">
      <dgm:prSet presAssocID="{2AA4FD9B-4BFB-4845-9E93-0B39CE153446}" presName="composite" presStyleCnt="0">
        <dgm:presLayoutVars>
          <dgm:chMax val="3"/>
          <dgm:animLvl val="lvl"/>
          <dgm:resizeHandles val="exact"/>
        </dgm:presLayoutVars>
      </dgm:prSet>
      <dgm:spPr/>
      <dgm:t>
        <a:bodyPr/>
        <a:lstStyle/>
        <a:p>
          <a:endParaRPr lang="en-US"/>
        </a:p>
      </dgm:t>
    </dgm:pt>
    <dgm:pt modelId="{76ADEEED-02BB-4EEA-9CC1-8F7EEB7B649B}" type="pres">
      <dgm:prSet presAssocID="{9F8CB2CE-2B5F-4EC1-A3B9-A92B34549C2F}" presName="gear1" presStyleLbl="node1" presStyleIdx="0" presStyleCnt="3" custScaleX="78185" custScaleY="78108" custLinFactNeighborX="2893" custLinFactNeighborY="2996">
        <dgm:presLayoutVars>
          <dgm:chMax val="1"/>
          <dgm:bulletEnabled val="1"/>
        </dgm:presLayoutVars>
      </dgm:prSet>
      <dgm:spPr/>
      <dgm:t>
        <a:bodyPr/>
        <a:lstStyle/>
        <a:p>
          <a:endParaRPr lang="en-US"/>
        </a:p>
      </dgm:t>
    </dgm:pt>
    <dgm:pt modelId="{8178B723-AE9E-403B-9097-B2CAF2CD326E}" type="pres">
      <dgm:prSet presAssocID="{9F8CB2CE-2B5F-4EC1-A3B9-A92B34549C2F}" presName="gear1srcNode" presStyleLbl="node1" presStyleIdx="0" presStyleCnt="3"/>
      <dgm:spPr/>
      <dgm:t>
        <a:bodyPr/>
        <a:lstStyle/>
        <a:p>
          <a:endParaRPr lang="en-US"/>
        </a:p>
      </dgm:t>
    </dgm:pt>
    <dgm:pt modelId="{719EF784-E4B1-4AFF-9DAD-6813E54F3474}" type="pres">
      <dgm:prSet presAssocID="{9F8CB2CE-2B5F-4EC1-A3B9-A92B34549C2F}" presName="gear1dstNode" presStyleLbl="node1" presStyleIdx="0" presStyleCnt="3"/>
      <dgm:spPr/>
      <dgm:t>
        <a:bodyPr/>
        <a:lstStyle/>
        <a:p>
          <a:endParaRPr lang="en-US"/>
        </a:p>
      </dgm:t>
    </dgm:pt>
    <dgm:pt modelId="{5A2FD831-1982-41EE-9E95-1D1D54BC8CF0}" type="pres">
      <dgm:prSet presAssocID="{AC8BFB66-9751-4C98-9712-B78ED9FF067A}" presName="gear2" presStyleLbl="node1" presStyleIdx="1" presStyleCnt="3" custLinFactNeighborX="5401" custLinFactNeighborY="15528">
        <dgm:presLayoutVars>
          <dgm:chMax val="1"/>
          <dgm:bulletEnabled val="1"/>
        </dgm:presLayoutVars>
      </dgm:prSet>
      <dgm:spPr/>
      <dgm:t>
        <a:bodyPr/>
        <a:lstStyle/>
        <a:p>
          <a:endParaRPr lang="en-US"/>
        </a:p>
      </dgm:t>
    </dgm:pt>
    <dgm:pt modelId="{106D3388-11C8-45AC-93D8-06261A606415}" type="pres">
      <dgm:prSet presAssocID="{AC8BFB66-9751-4C98-9712-B78ED9FF067A}" presName="gear2srcNode" presStyleLbl="node1" presStyleIdx="1" presStyleCnt="3"/>
      <dgm:spPr/>
      <dgm:t>
        <a:bodyPr/>
        <a:lstStyle/>
        <a:p>
          <a:endParaRPr lang="en-US"/>
        </a:p>
      </dgm:t>
    </dgm:pt>
    <dgm:pt modelId="{7BAA1503-5D3C-4C72-B9BB-8EAD16CC95E2}" type="pres">
      <dgm:prSet presAssocID="{AC8BFB66-9751-4C98-9712-B78ED9FF067A}" presName="gear2dstNode" presStyleLbl="node1" presStyleIdx="1" presStyleCnt="3"/>
      <dgm:spPr/>
      <dgm:t>
        <a:bodyPr/>
        <a:lstStyle/>
        <a:p>
          <a:endParaRPr lang="en-US"/>
        </a:p>
      </dgm:t>
    </dgm:pt>
    <dgm:pt modelId="{9EFE2A17-29D3-453E-8D4C-F4A618947597}" type="pres">
      <dgm:prSet presAssocID="{2C89420F-5D6D-49AA-9099-7753316C5716}" presName="gear3" presStyleLbl="node1" presStyleIdx="2" presStyleCnt="3" custScaleX="133252" custScaleY="131826" custLinFactNeighborX="14065" custLinFactNeighborY="-8313"/>
      <dgm:spPr/>
      <dgm:t>
        <a:bodyPr/>
        <a:lstStyle/>
        <a:p>
          <a:endParaRPr lang="en-US"/>
        </a:p>
      </dgm:t>
    </dgm:pt>
    <dgm:pt modelId="{DFFE3A6F-1A98-40FB-8B85-D5713210B4FC}" type="pres">
      <dgm:prSet presAssocID="{2C89420F-5D6D-49AA-9099-7753316C5716}" presName="gear3tx" presStyleLbl="node1" presStyleIdx="2" presStyleCnt="3">
        <dgm:presLayoutVars>
          <dgm:chMax val="1"/>
          <dgm:bulletEnabled val="1"/>
        </dgm:presLayoutVars>
      </dgm:prSet>
      <dgm:spPr/>
      <dgm:t>
        <a:bodyPr/>
        <a:lstStyle/>
        <a:p>
          <a:endParaRPr lang="en-US"/>
        </a:p>
      </dgm:t>
    </dgm:pt>
    <dgm:pt modelId="{941D5505-D320-4972-AA6A-8064A8082392}" type="pres">
      <dgm:prSet presAssocID="{2C89420F-5D6D-49AA-9099-7753316C5716}" presName="gear3srcNode" presStyleLbl="node1" presStyleIdx="2" presStyleCnt="3"/>
      <dgm:spPr/>
      <dgm:t>
        <a:bodyPr/>
        <a:lstStyle/>
        <a:p>
          <a:endParaRPr lang="en-US"/>
        </a:p>
      </dgm:t>
    </dgm:pt>
    <dgm:pt modelId="{2DD3CE4B-0B93-4267-A2CF-22D1C9E59A98}" type="pres">
      <dgm:prSet presAssocID="{2C89420F-5D6D-49AA-9099-7753316C5716}" presName="gear3dstNode" presStyleLbl="node1" presStyleIdx="2" presStyleCnt="3"/>
      <dgm:spPr/>
      <dgm:t>
        <a:bodyPr/>
        <a:lstStyle/>
        <a:p>
          <a:endParaRPr lang="en-US"/>
        </a:p>
      </dgm:t>
    </dgm:pt>
    <dgm:pt modelId="{895E8B8E-EBF4-4075-9D52-7D80D2EDAC01}" type="pres">
      <dgm:prSet presAssocID="{76F962CA-F9BC-44C3-B6E3-41C19417DBF4}" presName="connector1" presStyleLbl="sibTrans2D1" presStyleIdx="0" presStyleCnt="3"/>
      <dgm:spPr/>
      <dgm:t>
        <a:bodyPr/>
        <a:lstStyle/>
        <a:p>
          <a:endParaRPr lang="en-US"/>
        </a:p>
      </dgm:t>
    </dgm:pt>
    <dgm:pt modelId="{39F8877B-3084-4094-BA56-DF9DF6D99DC3}" type="pres">
      <dgm:prSet presAssocID="{C188972C-7429-4792-B029-87BF26CF26D9}" presName="connector2" presStyleLbl="sibTrans2D1" presStyleIdx="1" presStyleCnt="3"/>
      <dgm:spPr/>
      <dgm:t>
        <a:bodyPr/>
        <a:lstStyle/>
        <a:p>
          <a:endParaRPr lang="en-US"/>
        </a:p>
      </dgm:t>
    </dgm:pt>
    <dgm:pt modelId="{07A66044-2419-42E6-B658-0478C98988E1}" type="pres">
      <dgm:prSet presAssocID="{F04A70B9-85FA-4A86-87A2-ED582E49CC83}" presName="connector3" presStyleLbl="sibTrans2D1" presStyleIdx="2" presStyleCnt="3"/>
      <dgm:spPr/>
      <dgm:t>
        <a:bodyPr/>
        <a:lstStyle/>
        <a:p>
          <a:endParaRPr lang="en-US"/>
        </a:p>
      </dgm:t>
    </dgm:pt>
  </dgm:ptLst>
  <dgm:cxnLst>
    <dgm:cxn modelId="{B9A9C1DC-1931-484B-9452-7AEE8CA39C74}" type="presOf" srcId="{9F8CB2CE-2B5F-4EC1-A3B9-A92B34549C2F}" destId="{8178B723-AE9E-403B-9097-B2CAF2CD326E}" srcOrd="1" destOrd="0" presId="urn:microsoft.com/office/officeart/2005/8/layout/gear1"/>
    <dgm:cxn modelId="{B2773162-C167-4F83-B295-C4508FE64F82}" type="presOf" srcId="{2C89420F-5D6D-49AA-9099-7753316C5716}" destId="{9EFE2A17-29D3-453E-8D4C-F4A618947597}" srcOrd="0" destOrd="0" presId="urn:microsoft.com/office/officeart/2005/8/layout/gear1"/>
    <dgm:cxn modelId="{D7B434A6-CCEA-4550-B194-3D5D94605F5E}" type="presOf" srcId="{76F962CA-F9BC-44C3-B6E3-41C19417DBF4}" destId="{895E8B8E-EBF4-4075-9D52-7D80D2EDAC01}" srcOrd="0" destOrd="0" presId="urn:microsoft.com/office/officeart/2005/8/layout/gear1"/>
    <dgm:cxn modelId="{781A8FAD-1288-4597-8745-C7D7943864C0}" type="presOf" srcId="{C188972C-7429-4792-B029-87BF26CF26D9}" destId="{39F8877B-3084-4094-BA56-DF9DF6D99DC3}" srcOrd="0" destOrd="0" presId="urn:microsoft.com/office/officeart/2005/8/layout/gear1"/>
    <dgm:cxn modelId="{D5CC3C13-7256-4C74-B66A-380AA66A0391}" type="presOf" srcId="{AC8BFB66-9751-4C98-9712-B78ED9FF067A}" destId="{7BAA1503-5D3C-4C72-B9BB-8EAD16CC95E2}" srcOrd="2" destOrd="0" presId="urn:microsoft.com/office/officeart/2005/8/layout/gear1"/>
    <dgm:cxn modelId="{54A6F4B7-865E-4D3F-AE91-A2AD2796AEC7}" srcId="{2AA4FD9B-4BFB-4845-9E93-0B39CE153446}" destId="{9F8CB2CE-2B5F-4EC1-A3B9-A92B34549C2F}" srcOrd="0" destOrd="0" parTransId="{47AAAE32-7E6A-4099-A6E5-202E7ADEEEFE}" sibTransId="{76F962CA-F9BC-44C3-B6E3-41C19417DBF4}"/>
    <dgm:cxn modelId="{06605D33-A211-4716-9743-08264DFC1BBF}" type="presOf" srcId="{9F8CB2CE-2B5F-4EC1-A3B9-A92B34549C2F}" destId="{76ADEEED-02BB-4EEA-9CC1-8F7EEB7B649B}" srcOrd="0" destOrd="0" presId="urn:microsoft.com/office/officeart/2005/8/layout/gear1"/>
    <dgm:cxn modelId="{AE477676-56A8-45F0-95CC-6394B7CF987C}" type="presOf" srcId="{AC8BFB66-9751-4C98-9712-B78ED9FF067A}" destId="{106D3388-11C8-45AC-93D8-06261A606415}" srcOrd="1" destOrd="0" presId="urn:microsoft.com/office/officeart/2005/8/layout/gear1"/>
    <dgm:cxn modelId="{E6336649-F8BC-4252-A4C4-5132BD1EDD66}" type="presOf" srcId="{2C89420F-5D6D-49AA-9099-7753316C5716}" destId="{941D5505-D320-4972-AA6A-8064A8082392}" srcOrd="2" destOrd="0" presId="urn:microsoft.com/office/officeart/2005/8/layout/gear1"/>
    <dgm:cxn modelId="{E0FBEF83-041B-4441-B66B-E5E412D68AC3}" type="presOf" srcId="{AC8BFB66-9751-4C98-9712-B78ED9FF067A}" destId="{5A2FD831-1982-41EE-9E95-1D1D54BC8CF0}" srcOrd="0" destOrd="0" presId="urn:microsoft.com/office/officeart/2005/8/layout/gear1"/>
    <dgm:cxn modelId="{56E3D83E-62FD-4CE9-8C91-D71B118015DB}" srcId="{2AA4FD9B-4BFB-4845-9E93-0B39CE153446}" destId="{80774E3B-AE30-406C-A7F7-7A33BF24DCB4}" srcOrd="3" destOrd="0" parTransId="{6AE7D3A4-62E1-43E3-878D-6E6DA1CA72A1}" sibTransId="{95385F4A-61E4-4220-B1A7-73A545E4A720}"/>
    <dgm:cxn modelId="{B7D39450-7E80-4CB0-B23D-9D2E40FC38FA}" type="presOf" srcId="{2C89420F-5D6D-49AA-9099-7753316C5716}" destId="{2DD3CE4B-0B93-4267-A2CF-22D1C9E59A98}" srcOrd="3" destOrd="0" presId="urn:microsoft.com/office/officeart/2005/8/layout/gear1"/>
    <dgm:cxn modelId="{61D0A466-09FB-47BD-A74B-565218C9105B}" type="presOf" srcId="{2C89420F-5D6D-49AA-9099-7753316C5716}" destId="{DFFE3A6F-1A98-40FB-8B85-D5713210B4FC}" srcOrd="1" destOrd="0" presId="urn:microsoft.com/office/officeart/2005/8/layout/gear1"/>
    <dgm:cxn modelId="{5D724F3E-37B7-4F82-9CF7-A02BBD10F9EE}" srcId="{2AA4FD9B-4BFB-4845-9E93-0B39CE153446}" destId="{2C89420F-5D6D-49AA-9099-7753316C5716}" srcOrd="2" destOrd="0" parTransId="{9BC20808-5F3D-4CD8-9CAF-8F19CE8273FD}" sibTransId="{F04A70B9-85FA-4A86-87A2-ED582E49CC83}"/>
    <dgm:cxn modelId="{E40BA2F5-D6D7-44D5-A2FF-1373018A8FFF}" srcId="{2AA4FD9B-4BFB-4845-9E93-0B39CE153446}" destId="{AC8BFB66-9751-4C98-9712-B78ED9FF067A}" srcOrd="1" destOrd="0" parTransId="{37FC3177-9D5D-4B61-ABE5-B9204DB857A3}" sibTransId="{C188972C-7429-4792-B029-87BF26CF26D9}"/>
    <dgm:cxn modelId="{0B039D44-CBA1-440A-8EB2-5AB7CA1DEA35}" type="presOf" srcId="{2AA4FD9B-4BFB-4845-9E93-0B39CE153446}" destId="{B2304DBE-CC6C-421E-8E7C-8B709662F465}" srcOrd="0" destOrd="0" presId="urn:microsoft.com/office/officeart/2005/8/layout/gear1"/>
    <dgm:cxn modelId="{B6C458F9-1906-490A-8535-053B460DEFF3}" type="presOf" srcId="{9F8CB2CE-2B5F-4EC1-A3B9-A92B34549C2F}" destId="{719EF784-E4B1-4AFF-9DAD-6813E54F3474}" srcOrd="2" destOrd="0" presId="urn:microsoft.com/office/officeart/2005/8/layout/gear1"/>
    <dgm:cxn modelId="{89FCB98C-3744-4993-9327-57E1E2136DF6}" type="presOf" srcId="{F04A70B9-85FA-4A86-87A2-ED582E49CC83}" destId="{07A66044-2419-42E6-B658-0478C98988E1}" srcOrd="0" destOrd="0" presId="urn:microsoft.com/office/officeart/2005/8/layout/gear1"/>
    <dgm:cxn modelId="{CEBD6CD2-724D-441B-A6A1-3655B8ADE6C0}" type="presParOf" srcId="{B2304DBE-CC6C-421E-8E7C-8B709662F465}" destId="{76ADEEED-02BB-4EEA-9CC1-8F7EEB7B649B}" srcOrd="0" destOrd="0" presId="urn:microsoft.com/office/officeart/2005/8/layout/gear1"/>
    <dgm:cxn modelId="{CBB40319-CE8A-4E97-BED6-1A1B3C79A2C6}" type="presParOf" srcId="{B2304DBE-CC6C-421E-8E7C-8B709662F465}" destId="{8178B723-AE9E-403B-9097-B2CAF2CD326E}" srcOrd="1" destOrd="0" presId="urn:microsoft.com/office/officeart/2005/8/layout/gear1"/>
    <dgm:cxn modelId="{9A953ADC-81F6-415D-8A10-C99BAAC5CDAB}" type="presParOf" srcId="{B2304DBE-CC6C-421E-8E7C-8B709662F465}" destId="{719EF784-E4B1-4AFF-9DAD-6813E54F3474}" srcOrd="2" destOrd="0" presId="urn:microsoft.com/office/officeart/2005/8/layout/gear1"/>
    <dgm:cxn modelId="{9AAE81F8-1470-428F-A080-80EDABA41EE9}" type="presParOf" srcId="{B2304DBE-CC6C-421E-8E7C-8B709662F465}" destId="{5A2FD831-1982-41EE-9E95-1D1D54BC8CF0}" srcOrd="3" destOrd="0" presId="urn:microsoft.com/office/officeart/2005/8/layout/gear1"/>
    <dgm:cxn modelId="{54DCFB37-FB2F-4B08-B430-1AFEA7C0A91A}" type="presParOf" srcId="{B2304DBE-CC6C-421E-8E7C-8B709662F465}" destId="{106D3388-11C8-45AC-93D8-06261A606415}" srcOrd="4" destOrd="0" presId="urn:microsoft.com/office/officeart/2005/8/layout/gear1"/>
    <dgm:cxn modelId="{A639A585-2CC5-4CBF-BEFF-50BD39E05EFA}" type="presParOf" srcId="{B2304DBE-CC6C-421E-8E7C-8B709662F465}" destId="{7BAA1503-5D3C-4C72-B9BB-8EAD16CC95E2}" srcOrd="5" destOrd="0" presId="urn:microsoft.com/office/officeart/2005/8/layout/gear1"/>
    <dgm:cxn modelId="{61F7AEFA-03F5-428C-B54F-723DF4A3AD9C}" type="presParOf" srcId="{B2304DBE-CC6C-421E-8E7C-8B709662F465}" destId="{9EFE2A17-29D3-453E-8D4C-F4A618947597}" srcOrd="6" destOrd="0" presId="urn:microsoft.com/office/officeart/2005/8/layout/gear1"/>
    <dgm:cxn modelId="{44ED74BC-C3AC-4AD0-B2BE-3464C8282D61}" type="presParOf" srcId="{B2304DBE-CC6C-421E-8E7C-8B709662F465}" destId="{DFFE3A6F-1A98-40FB-8B85-D5713210B4FC}" srcOrd="7" destOrd="0" presId="urn:microsoft.com/office/officeart/2005/8/layout/gear1"/>
    <dgm:cxn modelId="{5B128F39-EBA4-45D4-8DC9-6DE7D4C100EF}" type="presParOf" srcId="{B2304DBE-CC6C-421E-8E7C-8B709662F465}" destId="{941D5505-D320-4972-AA6A-8064A8082392}" srcOrd="8" destOrd="0" presId="urn:microsoft.com/office/officeart/2005/8/layout/gear1"/>
    <dgm:cxn modelId="{275C033E-5744-4258-98F6-F97511B90837}" type="presParOf" srcId="{B2304DBE-CC6C-421E-8E7C-8B709662F465}" destId="{2DD3CE4B-0B93-4267-A2CF-22D1C9E59A98}" srcOrd="9" destOrd="0" presId="urn:microsoft.com/office/officeart/2005/8/layout/gear1"/>
    <dgm:cxn modelId="{FF0F8ABF-8F3E-4539-A45F-4FEB8C3003BF}" type="presParOf" srcId="{B2304DBE-CC6C-421E-8E7C-8B709662F465}" destId="{895E8B8E-EBF4-4075-9D52-7D80D2EDAC01}" srcOrd="10" destOrd="0" presId="urn:microsoft.com/office/officeart/2005/8/layout/gear1"/>
    <dgm:cxn modelId="{A20E2889-D0C8-4160-8E5B-9ED55707D678}" type="presParOf" srcId="{B2304DBE-CC6C-421E-8E7C-8B709662F465}" destId="{39F8877B-3084-4094-BA56-DF9DF6D99DC3}" srcOrd="11" destOrd="0" presId="urn:microsoft.com/office/officeart/2005/8/layout/gear1"/>
    <dgm:cxn modelId="{26976061-1B26-4E6F-8A9F-4C07E5D9B217}" type="presParOf" srcId="{B2304DBE-CC6C-421E-8E7C-8B709662F465}" destId="{07A66044-2419-42E6-B658-0478C98988E1}"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DEEED-02BB-4EEA-9CC1-8F7EEB7B649B}">
      <dsp:nvSpPr>
        <dsp:cNvPr id="0" name=""/>
        <dsp:cNvSpPr/>
      </dsp:nvSpPr>
      <dsp:spPr>
        <a:xfrm>
          <a:off x="3684941" y="2720307"/>
          <a:ext cx="2050784" cy="2048765"/>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0000"/>
              </a:solidFill>
            </a:rPr>
            <a:t>Taylor Wolf,</a:t>
          </a:r>
        </a:p>
        <a:p>
          <a:pPr lvl="0" algn="ctr" defTabSz="800100">
            <a:lnSpc>
              <a:spcPct val="90000"/>
            </a:lnSpc>
            <a:spcBef>
              <a:spcPct val="0"/>
            </a:spcBef>
            <a:spcAft>
              <a:spcPct val="35000"/>
            </a:spcAft>
          </a:pPr>
          <a:r>
            <a:rPr lang="en-US" sz="1800" b="1" kern="1200" dirty="0" smtClean="0">
              <a:solidFill>
                <a:srgbClr val="FF0000"/>
              </a:solidFill>
            </a:rPr>
            <a:t>AO </a:t>
          </a:r>
          <a:endParaRPr lang="en-US" sz="1800" b="1" kern="1200" dirty="0">
            <a:solidFill>
              <a:srgbClr val="FF0000"/>
            </a:solidFill>
          </a:endParaRPr>
        </a:p>
      </dsp:txBody>
      <dsp:txXfrm>
        <a:off x="4097089" y="3200220"/>
        <a:ext cx="1226488" cy="1053108"/>
      </dsp:txXfrm>
    </dsp:sp>
    <dsp:sp modelId="{5A2FD831-1982-41EE-9E95-1D1D54BC8CF0}">
      <dsp:nvSpPr>
        <dsp:cNvPr id="0" name=""/>
        <dsp:cNvSpPr/>
      </dsp:nvSpPr>
      <dsp:spPr>
        <a:xfrm>
          <a:off x="1899883" y="2105683"/>
          <a:ext cx="1907629" cy="190762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Nataliya Holl,</a:t>
          </a:r>
        </a:p>
        <a:p>
          <a:pPr lvl="0" algn="ctr" defTabSz="800100">
            <a:lnSpc>
              <a:spcPct val="90000"/>
            </a:lnSpc>
            <a:spcBef>
              <a:spcPct val="0"/>
            </a:spcBef>
            <a:spcAft>
              <a:spcPct val="35000"/>
            </a:spcAft>
          </a:pPr>
          <a:r>
            <a:rPr lang="en-US" sz="1800" kern="1200" dirty="0" smtClean="0"/>
            <a:t>AS</a:t>
          </a:r>
          <a:endParaRPr lang="en-US" sz="1800" kern="1200" dirty="0"/>
        </a:p>
      </dsp:txBody>
      <dsp:txXfrm>
        <a:off x="2380134" y="2588837"/>
        <a:ext cx="947127" cy="941321"/>
      </dsp:txXfrm>
    </dsp:sp>
    <dsp:sp modelId="{9EFE2A17-29D3-453E-8D4C-F4A618947597}">
      <dsp:nvSpPr>
        <dsp:cNvPr id="0" name=""/>
        <dsp:cNvSpPr/>
      </dsp:nvSpPr>
      <dsp:spPr>
        <a:xfrm rot="20700000">
          <a:off x="2871657" y="200847"/>
          <a:ext cx="2500351" cy="245418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0000"/>
              </a:solidFill>
            </a:rPr>
            <a:t>Jacqueline Naranjo,</a:t>
          </a:r>
        </a:p>
        <a:p>
          <a:pPr lvl="0" algn="ctr" defTabSz="800100">
            <a:lnSpc>
              <a:spcPct val="90000"/>
            </a:lnSpc>
            <a:spcBef>
              <a:spcPct val="0"/>
            </a:spcBef>
            <a:spcAft>
              <a:spcPct val="35000"/>
            </a:spcAft>
          </a:pPr>
          <a:r>
            <a:rPr lang="en-US" sz="1800" b="1" kern="1200" dirty="0" smtClean="0">
              <a:solidFill>
                <a:srgbClr val="FF0000"/>
              </a:solidFill>
            </a:rPr>
            <a:t>AO</a:t>
          </a:r>
          <a:endParaRPr lang="en-US" sz="1800" b="1" kern="1200" dirty="0">
            <a:solidFill>
              <a:srgbClr val="FF0000"/>
            </a:solidFill>
          </a:endParaRPr>
        </a:p>
      </dsp:txBody>
      <dsp:txXfrm rot="-20700000">
        <a:off x="3422795" y="736384"/>
        <a:ext cx="1398074" cy="1383113"/>
      </dsp:txXfrm>
    </dsp:sp>
    <dsp:sp modelId="{895E8B8E-EBF4-4075-9D52-7D80D2EDAC01}">
      <dsp:nvSpPr>
        <dsp:cNvPr id="0" name=""/>
        <dsp:cNvSpPr/>
      </dsp:nvSpPr>
      <dsp:spPr>
        <a:xfrm>
          <a:off x="3127624" y="2030015"/>
          <a:ext cx="3357427" cy="3357427"/>
        </a:xfrm>
        <a:prstGeom prst="circularArrow">
          <a:avLst>
            <a:gd name="adj1" fmla="val 4688"/>
            <a:gd name="adj2" fmla="val 299029"/>
            <a:gd name="adj3" fmla="val 2528370"/>
            <a:gd name="adj4" fmla="val 1583523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F8877B-3084-4094-BA56-DF9DF6D99DC3}">
      <dsp:nvSpPr>
        <dsp:cNvPr id="0" name=""/>
        <dsp:cNvSpPr/>
      </dsp:nvSpPr>
      <dsp:spPr>
        <a:xfrm>
          <a:off x="1459015" y="1384913"/>
          <a:ext cx="2439380" cy="243938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A66044-2419-42E6-B658-0478C98988E1}">
      <dsp:nvSpPr>
        <dsp:cNvPr id="0" name=""/>
        <dsp:cNvSpPr/>
      </dsp:nvSpPr>
      <dsp:spPr>
        <a:xfrm>
          <a:off x="2432980" y="81530"/>
          <a:ext cx="2630143" cy="263014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0978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53796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03460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140196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87331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068968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2510298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649964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073830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a:prstGeom prst="rect">
            <a:avLst/>
          </a:prstGeom>
          <a:noFill/>
          <a:ln w="12700">
            <a:solidFill>
              <a:prstClr val="black"/>
            </a:solidFill>
          </a:ln>
        </p:spPr>
      </p:sp>
      <p:sp>
        <p:nvSpPr>
          <p:cNvPr id="3" name="Notes Placeholder 2"/>
          <p:cNvSpPr>
            <a:spLocks noGrp="1"/>
          </p:cNvSpPr>
          <p:nvPr>
            <p:ph type="body" idx="1"/>
          </p:nvPr>
        </p:nvSpPr>
        <p:spPr>
          <a:xfrm>
            <a:off x="930275" y="3373438"/>
            <a:ext cx="7435850" cy="2760662"/>
          </a:xfrm>
          <a:prstGeom prst="rect">
            <a:avLst/>
          </a:prstGeom>
        </p:spPr>
        <p:txBody>
          <a:bodyPr/>
          <a:lstStyle/>
          <a:p>
            <a:endParaRPr lang="en-US" dirty="0"/>
          </a:p>
        </p:txBody>
      </p:sp>
    </p:spTree>
    <p:extLst>
      <p:ext uri="{BB962C8B-B14F-4D97-AF65-F5344CB8AC3E}">
        <p14:creationId xmlns:p14="http://schemas.microsoft.com/office/powerpoint/2010/main" val="3924995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3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11/30/2017</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11/30/2017</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11/30/2017</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02664"/>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11/30/2017</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11/30/2017</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04800" y="143256"/>
            <a:ext cx="2264663" cy="768095"/>
          </a:xfrm>
          <a:prstGeom prst="rect">
            <a:avLst/>
          </a:prstGeom>
          <a:blipFill>
            <a:blip r:embed="rId7"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625369" y="1029404"/>
            <a:ext cx="10941260" cy="304800"/>
          </a:xfrm>
          <a:prstGeom prst="rect">
            <a:avLst/>
          </a:prstGeom>
        </p:spPr>
        <p:txBody>
          <a:bodyPr wrap="square" lIns="0" tIns="0" rIns="0" bIns="0">
            <a:spAutoFit/>
          </a:bodyPr>
          <a:lstStyle>
            <a:lvl1pPr>
              <a:defRPr sz="2400" b="1" i="0">
                <a:solidFill>
                  <a:srgbClr val="002664"/>
                </a:solidFill>
                <a:latin typeface="Arial"/>
                <a:cs typeface="Arial"/>
              </a:defRPr>
            </a:lvl1pPr>
          </a:lstStyle>
          <a:p>
            <a:endParaRPr/>
          </a:p>
        </p:txBody>
      </p:sp>
      <p:sp>
        <p:nvSpPr>
          <p:cNvPr id="3" name="Holder 3"/>
          <p:cNvSpPr>
            <a:spLocks noGrp="1"/>
          </p:cNvSpPr>
          <p:nvPr>
            <p:ph type="body" idx="1"/>
          </p:nvPr>
        </p:nvSpPr>
        <p:spPr>
          <a:xfrm>
            <a:off x="483445" y="1763857"/>
            <a:ext cx="11225109" cy="371030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39"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11/30/2017</a:t>
            </a:fld>
            <a:endParaRPr lang="en-US" dirty="0"/>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mcc.gov/work-with-us/partnership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www.grants.gov/" TargetMode="External"/><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472" y="3924300"/>
            <a:ext cx="12192000" cy="2971800"/>
          </a:xfrm>
          <a:custGeom>
            <a:avLst/>
            <a:gdLst/>
            <a:ahLst/>
            <a:cxnLst/>
            <a:rect l="l" t="t" r="r" b="b"/>
            <a:pathLst>
              <a:path w="12192000" h="6858000">
                <a:moveTo>
                  <a:pt x="0" y="6858000"/>
                </a:moveTo>
                <a:lnTo>
                  <a:pt x="12192000" y="6858000"/>
                </a:lnTo>
                <a:lnTo>
                  <a:pt x="12192000" y="0"/>
                </a:lnTo>
                <a:lnTo>
                  <a:pt x="0" y="0"/>
                </a:lnTo>
                <a:lnTo>
                  <a:pt x="0" y="6858000"/>
                </a:lnTo>
                <a:close/>
              </a:path>
            </a:pathLst>
          </a:custGeom>
          <a:solidFill>
            <a:srgbClr val="002664"/>
          </a:solidFill>
        </p:spPr>
        <p:txBody>
          <a:bodyPr wrap="square" lIns="0" tIns="0" rIns="0" bIns="0" rtlCol="0"/>
          <a:lstStyle/>
          <a:p>
            <a:endParaRPr dirty="0">
              <a:solidFill>
                <a:prstClr val="black"/>
              </a:solidFill>
            </a:endParaRPr>
          </a:p>
        </p:txBody>
      </p:sp>
      <p:sp>
        <p:nvSpPr>
          <p:cNvPr id="4" name="object 4"/>
          <p:cNvSpPr txBox="1"/>
          <p:nvPr/>
        </p:nvSpPr>
        <p:spPr>
          <a:xfrm>
            <a:off x="1151814" y="4378854"/>
            <a:ext cx="9659771" cy="3077766"/>
          </a:xfrm>
          <a:prstGeom prst="rect">
            <a:avLst/>
          </a:prstGeom>
        </p:spPr>
        <p:txBody>
          <a:bodyPr vert="horz" wrap="square" lIns="0" tIns="0" rIns="0" bIns="0" rtlCol="0">
            <a:spAutoFit/>
          </a:bodyPr>
          <a:lstStyle/>
          <a:p>
            <a:pPr marL="43180" marR="5080" indent="-31115" algn="ctr">
              <a:lnSpc>
                <a:spcPts val="4750"/>
              </a:lnSpc>
            </a:pPr>
            <a:r>
              <a:rPr lang="en-US" sz="4400" b="1" dirty="0" smtClean="0">
                <a:solidFill>
                  <a:srgbClr val="FFFFFF"/>
                </a:solidFill>
                <a:latin typeface="Arial"/>
                <a:cs typeface="Arial"/>
              </a:rPr>
              <a:t>MCC Annual Program Statement</a:t>
            </a:r>
          </a:p>
          <a:p>
            <a:pPr marL="43180" marR="5080" indent="-31115" algn="ctr">
              <a:lnSpc>
                <a:spcPts val="4750"/>
              </a:lnSpc>
            </a:pPr>
            <a:r>
              <a:rPr lang="en-US" sz="2800" b="1" i="1" dirty="0" smtClean="0">
                <a:solidFill>
                  <a:srgbClr val="FFFFFF"/>
                </a:solidFill>
                <a:latin typeface="Arial"/>
                <a:cs typeface="Arial"/>
              </a:rPr>
              <a:t>Technical Areas 5 &amp; 6</a:t>
            </a:r>
          </a:p>
          <a:p>
            <a:pPr marL="43180" marR="5080" indent="-31115" algn="ctr">
              <a:lnSpc>
                <a:spcPts val="4750"/>
              </a:lnSpc>
            </a:pPr>
            <a:r>
              <a:rPr lang="en-US" sz="2000" b="1" dirty="0" smtClean="0">
                <a:solidFill>
                  <a:srgbClr val="FFFFFF"/>
                </a:solidFill>
                <a:latin typeface="Arial"/>
                <a:cs typeface="Arial"/>
              </a:rPr>
              <a:t>November 30, 2017</a:t>
            </a:r>
          </a:p>
          <a:p>
            <a:pPr marL="43180" marR="5080" indent="-31115" algn="ctr">
              <a:lnSpc>
                <a:spcPts val="4750"/>
              </a:lnSpc>
            </a:pPr>
            <a:r>
              <a:rPr lang="en-US" sz="2000" b="1" dirty="0" smtClean="0">
                <a:solidFill>
                  <a:srgbClr val="FFFFFF"/>
                </a:solidFill>
                <a:latin typeface="Arial"/>
                <a:cs typeface="Arial"/>
              </a:rPr>
              <a:t>Online Conference</a:t>
            </a:r>
          </a:p>
          <a:p>
            <a:pPr marL="43180" marR="5080" indent="-31115" algn="ctr">
              <a:lnSpc>
                <a:spcPts val="4750"/>
              </a:lnSpc>
            </a:pPr>
            <a:endParaRPr dirty="0">
              <a:solidFill>
                <a:prstClr val="black"/>
              </a:solidFill>
              <a:latin typeface="Arial"/>
              <a:cs typeface="Aria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610362"/>
            <a:ext cx="5410200" cy="2069592"/>
          </a:xfrm>
          <a:prstGeom prst="rect">
            <a:avLst/>
          </a:prstGeom>
        </p:spPr>
      </p:pic>
    </p:spTree>
    <p:extLst>
      <p:ext uri="{BB962C8B-B14F-4D97-AF65-F5344CB8AC3E}">
        <p14:creationId xmlns:p14="http://schemas.microsoft.com/office/powerpoint/2010/main" val="3218318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5369" y="1029404"/>
            <a:ext cx="10941260" cy="369332"/>
          </a:xfrm>
        </p:spPr>
        <p:txBody>
          <a:bodyPr/>
          <a:lstStyle/>
          <a:p>
            <a:r>
              <a:rPr lang="en-US" dirty="0" smtClean="0"/>
              <a:t>APS Conference Agenda</a:t>
            </a:r>
            <a:endParaRPr lang="en-US" dirty="0"/>
          </a:p>
        </p:txBody>
      </p:sp>
      <p:sp>
        <p:nvSpPr>
          <p:cNvPr id="3" name="Text Placeholder 2"/>
          <p:cNvSpPr>
            <a:spLocks noGrp="1"/>
          </p:cNvSpPr>
          <p:nvPr>
            <p:ph type="body" idx="1"/>
          </p:nvPr>
        </p:nvSpPr>
        <p:spPr>
          <a:xfrm>
            <a:off x="625369" y="2362200"/>
            <a:ext cx="11225109" cy="1384995"/>
          </a:xfrm>
        </p:spPr>
        <p:txBody>
          <a:bodyPr/>
          <a:lstStyle/>
          <a:p>
            <a:pPr marL="342900" indent="-342900">
              <a:buFont typeface="+mj-lt"/>
              <a:buAutoNum type="arabicParenR"/>
            </a:pPr>
            <a:r>
              <a:rPr lang="en-US" b="1" kern="1200" dirty="0">
                <a:solidFill>
                  <a:srgbClr val="002664"/>
                </a:solidFill>
                <a:latin typeface="Arial"/>
                <a:cs typeface="Arial"/>
              </a:rPr>
              <a:t>Introduction </a:t>
            </a:r>
            <a:r>
              <a:rPr lang="en-US" b="1" kern="1200" dirty="0" smtClean="0">
                <a:solidFill>
                  <a:srgbClr val="002664"/>
                </a:solidFill>
                <a:latin typeface="Arial"/>
                <a:cs typeface="Arial"/>
              </a:rPr>
              <a:t>from Office of Strategic Partnerships</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General Overview of Technical Area </a:t>
            </a:r>
            <a:r>
              <a:rPr lang="en-US" b="1" kern="1200" dirty="0" smtClean="0">
                <a:solidFill>
                  <a:srgbClr val="002664"/>
                </a:solidFill>
                <a:latin typeface="Arial"/>
                <a:cs typeface="Arial"/>
              </a:rPr>
              <a:t>#5: High Frequency Monitoring Data</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General Overview of Technical Area </a:t>
            </a:r>
            <a:r>
              <a:rPr lang="en-US" b="1" kern="1200" dirty="0" smtClean="0">
                <a:solidFill>
                  <a:srgbClr val="002664"/>
                </a:solidFill>
                <a:latin typeface="Arial"/>
                <a:cs typeface="Arial"/>
              </a:rPr>
              <a:t>#6: Data Collection &amp; Analysis in Sri Lanka</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APS Overview with MCC Contracts &amp; Grants </a:t>
            </a:r>
            <a:r>
              <a:rPr lang="en-US" b="1" kern="1200" dirty="0" smtClean="0">
                <a:solidFill>
                  <a:srgbClr val="002664"/>
                </a:solidFill>
                <a:latin typeface="Arial"/>
                <a:cs typeface="Arial"/>
              </a:rPr>
              <a:t>Management Team</a:t>
            </a:r>
            <a:endParaRPr lang="en-US" b="1" kern="1200" dirty="0">
              <a:solidFill>
                <a:srgbClr val="002664"/>
              </a:solidFill>
              <a:latin typeface="Arial"/>
              <a:cs typeface="Arial"/>
            </a:endParaRPr>
          </a:p>
          <a:p>
            <a:pPr marL="342900" indent="-342900">
              <a:buFont typeface="+mj-lt"/>
              <a:buAutoNum type="arabicParenR"/>
            </a:pPr>
            <a:r>
              <a:rPr lang="en-US" b="1" kern="1200" dirty="0">
                <a:solidFill>
                  <a:srgbClr val="002664"/>
                </a:solidFill>
                <a:latin typeface="Arial"/>
                <a:cs typeface="Arial"/>
              </a:rPr>
              <a:t>Q&amp;A</a:t>
            </a:r>
          </a:p>
        </p:txBody>
      </p:sp>
    </p:spTree>
    <p:extLst>
      <p:ext uri="{BB962C8B-B14F-4D97-AF65-F5344CB8AC3E}">
        <p14:creationId xmlns:p14="http://schemas.microsoft.com/office/powerpoint/2010/main" val="3599267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1219200" y="280828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a:cs typeface="Times New Roman" panose="02020603050405020304" pitchFamily="18" charset="0"/>
              </a:rPr>
              <a:t>A U.S. Government foreign assistance agency </a:t>
            </a:r>
            <a:br>
              <a:rPr lang="en-US" altLang="en-US" sz="2400" dirty="0">
                <a:cs typeface="Times New Roman" panose="02020603050405020304" pitchFamily="18" charset="0"/>
              </a:rPr>
            </a:br>
            <a:r>
              <a:rPr lang="en-US" altLang="en-US" sz="2400" dirty="0">
                <a:cs typeface="Times New Roman" panose="02020603050405020304" pitchFamily="18" charset="0"/>
              </a:rPr>
              <a:t>fighting to end global poverty.</a:t>
            </a:r>
          </a:p>
        </p:txBody>
      </p:sp>
      <p:sp>
        <p:nvSpPr>
          <p:cNvPr id="3" name="Rectangle 1"/>
          <p:cNvSpPr>
            <a:spLocks noChangeArrowheads="1"/>
          </p:cNvSpPr>
          <p:nvPr/>
        </p:nvSpPr>
        <p:spPr bwMode="auto">
          <a:xfrm>
            <a:off x="1219200" y="3908278"/>
            <a:ext cx="822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a:cs typeface="Times New Roman" panose="02020603050405020304" pitchFamily="18" charset="0"/>
              </a:rPr>
              <a:t>Created by the U.S. Congress in 2004, with bipartisan support, as a </a:t>
            </a:r>
            <a:r>
              <a:rPr lang="en-US" altLang="en-US" sz="2400" b="1" dirty="0">
                <a:cs typeface="Times New Roman" panose="02020603050405020304" pitchFamily="18" charset="0"/>
              </a:rPr>
              <a:t>different approach </a:t>
            </a:r>
            <a:r>
              <a:rPr lang="en-US" altLang="en-US" sz="2400" dirty="0">
                <a:cs typeface="Times New Roman" panose="02020603050405020304" pitchFamily="18" charset="0"/>
              </a:rPr>
              <a:t>to U.S. foreign assistance.</a:t>
            </a:r>
          </a:p>
        </p:txBody>
      </p:sp>
      <p:sp>
        <p:nvSpPr>
          <p:cNvPr id="4" name="Text Box 2"/>
          <p:cNvSpPr txBox="1">
            <a:spLocks noChangeArrowheads="1"/>
          </p:cNvSpPr>
          <p:nvPr/>
        </p:nvSpPr>
        <p:spPr bwMode="auto">
          <a:xfrm>
            <a:off x="1219200" y="1447800"/>
            <a:ext cx="6781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9pPr>
          </a:lstStyle>
          <a:p>
            <a:pPr eaLnBrk="1" hangingPunct="1">
              <a:spcBef>
                <a:spcPct val="0"/>
              </a:spcBef>
              <a:buClrTx/>
              <a:buFontTx/>
              <a:buNone/>
            </a:pPr>
            <a:r>
              <a:rPr lang="en-US" altLang="en-US" sz="4400" b="1" dirty="0" smtClean="0">
                <a:cs typeface="Arial" panose="020B0604020202020204" pitchFamily="34" charset="0"/>
              </a:rPr>
              <a:t>About MCC</a:t>
            </a:r>
            <a:endParaRPr lang="en-US" altLang="en-US" sz="4400" b="1" dirty="0">
              <a:cs typeface="Arial" panose="020B0604020202020204" pitchFamily="34" charset="0"/>
            </a:endParaRPr>
          </a:p>
        </p:txBody>
      </p:sp>
      <p:sp>
        <p:nvSpPr>
          <p:cNvPr id="5" name="Rectangle 1"/>
          <p:cNvSpPr>
            <a:spLocks noChangeArrowheads="1"/>
          </p:cNvSpPr>
          <p:nvPr/>
        </p:nvSpPr>
        <p:spPr bwMode="auto">
          <a:xfrm>
            <a:off x="1066800" y="5348468"/>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algn="ctr" eaLnBrk="1" hangingPunct="1">
              <a:spcBef>
                <a:spcPts val="1200"/>
              </a:spcBef>
              <a:buClr>
                <a:schemeClr val="bg1"/>
              </a:buClr>
            </a:pPr>
            <a:r>
              <a:rPr lang="en-US" altLang="en-US" sz="3600" dirty="0">
                <a:cs typeface="Times New Roman" panose="02020603050405020304" pitchFamily="18" charset="0"/>
              </a:rPr>
              <a:t>What’s </a:t>
            </a:r>
            <a:r>
              <a:rPr lang="en-US" altLang="en-US" sz="3600" b="1" dirty="0" smtClean="0">
                <a:cs typeface="Times New Roman" panose="02020603050405020304" pitchFamily="18" charset="0"/>
              </a:rPr>
              <a:t>different </a:t>
            </a:r>
            <a:r>
              <a:rPr lang="en-US" altLang="en-US" sz="3600" dirty="0">
                <a:cs typeface="Times New Roman" panose="02020603050405020304" pitchFamily="18" charset="0"/>
              </a:rPr>
              <a:t>about MCC?</a:t>
            </a:r>
          </a:p>
        </p:txBody>
      </p:sp>
    </p:spTree>
    <p:extLst>
      <p:ext uri="{BB962C8B-B14F-4D97-AF65-F5344CB8AC3E}">
        <p14:creationId xmlns:p14="http://schemas.microsoft.com/office/powerpoint/2010/main" val="1974108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99" y="1029404"/>
            <a:ext cx="11201400" cy="628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2"/>
          <p:cNvSpPr txBox="1">
            <a:spLocks noChangeArrowheads="1"/>
          </p:cNvSpPr>
          <p:nvPr/>
        </p:nvSpPr>
        <p:spPr bwMode="auto">
          <a:xfrm>
            <a:off x="1219200" y="1447800"/>
            <a:ext cx="8686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panose="020B0604020202020204" pitchFamily="34" charset="0"/>
                <a:ea typeface="SimSun" panose="02010600030101010101" pitchFamily="2" charset="-122"/>
              </a:defRPr>
            </a:lvl9pPr>
          </a:lstStyle>
          <a:p>
            <a:pPr eaLnBrk="1" hangingPunct="1">
              <a:spcBef>
                <a:spcPct val="0"/>
              </a:spcBef>
              <a:buClrTx/>
              <a:buFontTx/>
              <a:buNone/>
            </a:pPr>
            <a:r>
              <a:rPr lang="en-US" altLang="en-US" sz="4400" b="1" dirty="0" smtClean="0">
                <a:cs typeface="Arial" panose="020B0604020202020204" pitchFamily="34" charset="0"/>
              </a:rPr>
              <a:t>MCC &amp; Partnerships</a:t>
            </a:r>
            <a:endParaRPr lang="en-US" altLang="en-US" sz="4400" b="1" dirty="0">
              <a:cs typeface="Arial" panose="020B0604020202020204" pitchFamily="34" charset="0"/>
            </a:endParaRPr>
          </a:p>
        </p:txBody>
      </p:sp>
      <p:sp>
        <p:nvSpPr>
          <p:cNvPr id="8" name="Rectangle 7"/>
          <p:cNvSpPr>
            <a:spLocks noChangeArrowheads="1"/>
          </p:cNvSpPr>
          <p:nvPr/>
        </p:nvSpPr>
        <p:spPr bwMode="auto">
          <a:xfrm>
            <a:off x="3733800" y="2514600"/>
            <a:ext cx="82296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eaLnBrk="1" hangingPunct="1">
              <a:spcBef>
                <a:spcPts val="1200"/>
              </a:spcBef>
              <a:buClr>
                <a:schemeClr val="bg1"/>
              </a:buClr>
            </a:pPr>
            <a:r>
              <a:rPr lang="en-US" altLang="en-US" sz="2400" dirty="0" smtClean="0">
                <a:cs typeface="Times New Roman" panose="02020603050405020304" pitchFamily="18" charset="0"/>
              </a:rPr>
              <a:t>MCC established the </a:t>
            </a:r>
            <a:r>
              <a:rPr lang="en-US" altLang="en-US" sz="2400" b="1" dirty="0" smtClean="0">
                <a:cs typeface="Times New Roman" panose="02020603050405020304" pitchFamily="18" charset="0"/>
              </a:rPr>
              <a:t>Office of Strategic Partnerships </a:t>
            </a:r>
            <a:r>
              <a:rPr lang="en-US" altLang="en-US" sz="2400" dirty="0" smtClean="0">
                <a:cs typeface="Times New Roman" panose="02020603050405020304" pitchFamily="18" charset="0"/>
              </a:rPr>
              <a:t>to provide a vision and strategy for MCC partnerships that align with agency goals. Building on MCC’s strong track record of leveraging partnerships to maximize and sustain its investments, OSP works to more fully incorporate partnerships in the agency’s work to increase the scope, impact, and sustainability of our poverty-fighting programs.</a:t>
            </a:r>
          </a:p>
          <a:p>
            <a:pPr eaLnBrk="1" hangingPunct="1">
              <a:spcBef>
                <a:spcPts val="1200"/>
              </a:spcBef>
              <a:buClr>
                <a:schemeClr val="bg1"/>
              </a:buClr>
            </a:pPr>
            <a:endParaRPr lang="en-US" altLang="en-US" sz="2400" dirty="0">
              <a:cs typeface="Times New Roman" panose="02020603050405020304" pitchFamily="18" charset="0"/>
            </a:endParaRPr>
          </a:p>
          <a:p>
            <a:pPr>
              <a:spcBef>
                <a:spcPts val="1200"/>
              </a:spcBef>
              <a:buClr>
                <a:schemeClr val="bg1"/>
              </a:buClr>
            </a:pPr>
            <a:r>
              <a:rPr lang="en-US" altLang="en-US" sz="2400" dirty="0">
                <a:cs typeface="Times New Roman" panose="02020603050405020304" pitchFamily="18" charset="0"/>
              </a:rPr>
              <a:t>Learn </a:t>
            </a:r>
            <a:r>
              <a:rPr lang="en-US" altLang="en-US" sz="2400" dirty="0" smtClean="0">
                <a:cs typeface="Times New Roman" panose="02020603050405020304" pitchFamily="18" charset="0"/>
              </a:rPr>
              <a:t>more </a:t>
            </a:r>
            <a:r>
              <a:rPr lang="en-US" altLang="en-US" sz="2400" dirty="0">
                <a:cs typeface="Times New Roman" panose="02020603050405020304" pitchFamily="18" charset="0"/>
              </a:rPr>
              <a:t>at: </a:t>
            </a:r>
            <a:r>
              <a:rPr lang="en-US" altLang="en-US" sz="2400" dirty="0">
                <a:cs typeface="Times New Roman" panose="02020603050405020304" pitchFamily="18" charset="0"/>
                <a:hlinkClick r:id="rId4"/>
              </a:rPr>
              <a:t>https://</a:t>
            </a:r>
            <a:r>
              <a:rPr lang="en-US" altLang="en-US" sz="2400" dirty="0" smtClean="0">
                <a:cs typeface="Times New Roman" panose="02020603050405020304" pitchFamily="18" charset="0"/>
                <a:hlinkClick r:id="rId4"/>
              </a:rPr>
              <a:t>www.mcc.gov/work-with-us/partnerships</a:t>
            </a:r>
            <a:r>
              <a:rPr lang="en-US" altLang="en-US" sz="2400" dirty="0" smtClean="0">
                <a:cs typeface="Times New Roman" panose="02020603050405020304" pitchFamily="18" charset="0"/>
              </a:rPr>
              <a:t> </a:t>
            </a:r>
            <a:endParaRPr lang="en-US" altLang="en-US" sz="2400" dirty="0">
              <a:cs typeface="Times New Roman" panose="02020603050405020304" pitchFamily="18" charset="0"/>
            </a:endParaRPr>
          </a:p>
        </p:txBody>
      </p:sp>
    </p:spTree>
    <p:extLst>
      <p:ext uri="{BB962C8B-B14F-4D97-AF65-F5344CB8AC3E}">
        <p14:creationId xmlns:p14="http://schemas.microsoft.com/office/powerpoint/2010/main" val="1086535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Technical Area #5: High Frequency Monitoring Data</a:t>
            </a:r>
            <a:endParaRPr lang="en-US" dirty="0"/>
          </a:p>
        </p:txBody>
      </p:sp>
      <p:sp>
        <p:nvSpPr>
          <p:cNvPr id="5" name="Text Placeholder 7"/>
          <p:cNvSpPr txBox="1">
            <a:spLocks/>
          </p:cNvSpPr>
          <p:nvPr/>
        </p:nvSpPr>
        <p:spPr>
          <a:xfrm>
            <a:off x="839788" y="1587500"/>
            <a:ext cx="10515600" cy="503237"/>
          </a:xfrm>
          <a:prstGeom prst="rect">
            <a:avLst/>
          </a:prstGeom>
          <a:ln w="28575">
            <a:solidFill>
              <a:sysClr val="windowText" lastClr="000000"/>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smtClean="0">
                <a:ln>
                  <a:noFill/>
                </a:ln>
                <a:solidFill>
                  <a:srgbClr val="002664"/>
                </a:solidFill>
                <a:effectLst/>
                <a:uLnTx/>
                <a:uFillTx/>
                <a:latin typeface="Calibri" panose="020F0502020204030204"/>
                <a:ea typeface="+mn-ea"/>
                <a:cs typeface="+mn-cs"/>
              </a:rPr>
              <a:t>Desired skills</a:t>
            </a:r>
            <a:endParaRPr kumimoji="0" lang="en-US" sz="3200" b="1" i="0" u="none" strike="noStrike" kern="1200" cap="none" spc="0" normalizeH="0" baseline="0" noProof="0" dirty="0">
              <a:ln>
                <a:noFill/>
              </a:ln>
              <a:solidFill>
                <a:srgbClr val="002664"/>
              </a:solidFill>
              <a:effectLst/>
              <a:uLnTx/>
              <a:uFillTx/>
              <a:latin typeface="Calibri" panose="020F0502020204030204"/>
              <a:ea typeface="+mn-ea"/>
              <a:cs typeface="+mn-cs"/>
            </a:endParaRPr>
          </a:p>
        </p:txBody>
      </p:sp>
      <p:sp>
        <p:nvSpPr>
          <p:cNvPr id="6" name="Content Placeholder 8"/>
          <p:cNvSpPr txBox="1">
            <a:spLocks/>
          </p:cNvSpPr>
          <p:nvPr/>
        </p:nvSpPr>
        <p:spPr>
          <a:xfrm>
            <a:off x="839788" y="2090737"/>
            <a:ext cx="10515600" cy="2316163"/>
          </a:xfrm>
          <a:prstGeom prst="rect">
            <a:avLst/>
          </a:prstGeom>
          <a:ln w="12700">
            <a:solidFill>
              <a:sysClr val="windowText" lastClr="0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smtClean="0">
                <a:ln>
                  <a:noFill/>
                </a:ln>
                <a:solidFill>
                  <a:srgbClr val="002664"/>
                </a:solidFill>
                <a:effectLst/>
                <a:uLnTx/>
                <a:uFillTx/>
                <a:latin typeface="Calibri" panose="020F0502020204030204"/>
                <a:ea typeface="+mn-ea"/>
                <a:cs typeface="+mn-cs"/>
              </a:rPr>
              <a:t>Innovative, cost effective approaches to data collection for high frequency data, and/or innovative tools to: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2664"/>
                </a:solidFill>
                <a:effectLst/>
                <a:uLnTx/>
                <a:uFillTx/>
                <a:latin typeface="Calibri" panose="020F0502020204030204"/>
                <a:ea typeface="+mn-ea"/>
                <a:cs typeface="+mn-cs"/>
              </a:rPr>
              <a:t>Inform investment decisions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2664"/>
                </a:solidFill>
                <a:effectLst/>
                <a:uLnTx/>
                <a:uFillTx/>
                <a:latin typeface="Calibri" panose="020F0502020204030204"/>
                <a:ea typeface="+mn-ea"/>
                <a:cs typeface="+mn-cs"/>
              </a:rPr>
              <a:t>Monitor and improve program implementation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2664"/>
                </a:solidFill>
                <a:effectLst/>
                <a:uLnTx/>
                <a:uFillTx/>
                <a:latin typeface="Calibri" panose="020F0502020204030204"/>
                <a:ea typeface="+mn-ea"/>
                <a:cs typeface="+mn-cs"/>
              </a:rPr>
              <a:t>Support rigorous project evaluations</a:t>
            </a:r>
          </a:p>
        </p:txBody>
      </p:sp>
      <p:sp>
        <p:nvSpPr>
          <p:cNvPr id="7" name="Text Placeholder 5"/>
          <p:cNvSpPr txBox="1">
            <a:spLocks/>
          </p:cNvSpPr>
          <p:nvPr/>
        </p:nvSpPr>
        <p:spPr>
          <a:xfrm rot="16200000">
            <a:off x="126152" y="5368075"/>
            <a:ext cx="1871774" cy="447675"/>
          </a:xfrm>
          <a:prstGeom prst="rect">
            <a:avLst/>
          </a:prstGeom>
          <a:ln w="28575">
            <a:solidFill>
              <a:sysClr val="windowText" lastClr="000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rgbClr val="002664"/>
                </a:solidFill>
                <a:effectLst/>
                <a:uLnTx/>
                <a:uFillTx/>
                <a:latin typeface="Calibri" panose="020F0502020204030204"/>
                <a:ea typeface="+mn-ea"/>
                <a:cs typeface="+mn-cs"/>
              </a:rPr>
              <a:t>Sectors</a:t>
            </a:r>
            <a:endParaRPr kumimoji="0" lang="en-US" sz="2800" b="0" i="0" u="none" strike="noStrike" kern="1200" cap="none" spc="0" normalizeH="0" baseline="0" noProof="0" dirty="0">
              <a:ln>
                <a:noFill/>
              </a:ln>
              <a:solidFill>
                <a:srgbClr val="002664"/>
              </a:solidFill>
              <a:effectLst/>
              <a:uLnTx/>
              <a:uFillTx/>
              <a:latin typeface="Calibri" panose="020F0502020204030204"/>
              <a:ea typeface="+mn-ea"/>
              <a:cs typeface="+mn-cs"/>
            </a:endParaRPr>
          </a:p>
        </p:txBody>
      </p:sp>
      <p:sp>
        <p:nvSpPr>
          <p:cNvPr id="11" name="Rectangle 10"/>
          <p:cNvSpPr/>
          <p:nvPr/>
        </p:nvSpPr>
        <p:spPr>
          <a:xfrm>
            <a:off x="1285877" y="4656025"/>
            <a:ext cx="10067923" cy="18717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6"/>
          <p:cNvSpPr txBox="1">
            <a:spLocks/>
          </p:cNvSpPr>
          <p:nvPr/>
        </p:nvSpPr>
        <p:spPr>
          <a:xfrm>
            <a:off x="1285877" y="5435600"/>
            <a:ext cx="10067923" cy="1092200"/>
          </a:xfrm>
          <a:prstGeom prst="rect">
            <a:avLst/>
          </a:prstGeom>
          <a:ln w="12700">
            <a:noFill/>
          </a:ln>
        </p:spPr>
        <p:txBody>
          <a:bodyPr wrap="square" lIns="0" tIns="0" rIns="0" bIns="0" numCol="2">
            <a:normAutofit fontScale="77500" lnSpcReduction="20000"/>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914400" lvl="1" indent="-457200">
              <a:buFont typeface="Arial" panose="020B0604020202020204" pitchFamily="34" charset="0"/>
              <a:buChar char="•"/>
            </a:pPr>
            <a:r>
              <a:rPr lang="en-US" sz="2800" kern="0" dirty="0" smtClean="0">
                <a:solidFill>
                  <a:srgbClr val="002664"/>
                </a:solidFill>
              </a:rPr>
              <a:t>Roads (traffic counts, origin destination, IRI, etc.)</a:t>
            </a:r>
          </a:p>
          <a:p>
            <a:pPr marL="914400" lvl="1" indent="-457200">
              <a:buFont typeface="Arial" panose="020B0604020202020204" pitchFamily="34" charset="0"/>
              <a:buChar char="•"/>
            </a:pPr>
            <a:r>
              <a:rPr lang="en-US" sz="2800" kern="0" dirty="0" smtClean="0">
                <a:solidFill>
                  <a:srgbClr val="002664"/>
                </a:solidFill>
              </a:rPr>
              <a:t>Energy (outages, technical/nontechnical losses, etc.) </a:t>
            </a:r>
          </a:p>
          <a:p>
            <a:pPr marL="914400" lvl="1" indent="-457200">
              <a:buFont typeface="Arial" panose="020B0604020202020204" pitchFamily="34" charset="0"/>
              <a:buChar char="•"/>
            </a:pPr>
            <a:r>
              <a:rPr lang="en-US" sz="2800" kern="0" dirty="0" smtClean="0">
                <a:solidFill>
                  <a:srgbClr val="002664"/>
                </a:solidFill>
              </a:rPr>
              <a:t>Water (non revenue water, supply, pressure, etc.) </a:t>
            </a:r>
          </a:p>
          <a:p>
            <a:pPr marL="914400" lvl="1" indent="-457200">
              <a:buFont typeface="Arial" panose="020B0604020202020204" pitchFamily="34" charset="0"/>
              <a:buChar char="•"/>
            </a:pPr>
            <a:r>
              <a:rPr lang="en-US" sz="2800" kern="0" dirty="0" smtClean="0">
                <a:solidFill>
                  <a:srgbClr val="002664"/>
                </a:solidFill>
              </a:rPr>
              <a:t>Uses of GIS (satellite imagery, cell phone data/apps, etc.)</a:t>
            </a:r>
          </a:p>
        </p:txBody>
      </p:sp>
      <p:sp>
        <p:nvSpPr>
          <p:cNvPr id="17" name="Content Placeholder 6"/>
          <p:cNvSpPr txBox="1">
            <a:spLocks/>
          </p:cNvSpPr>
          <p:nvPr/>
        </p:nvSpPr>
        <p:spPr>
          <a:xfrm>
            <a:off x="1475846" y="4784714"/>
            <a:ext cx="10067923" cy="779575"/>
          </a:xfrm>
          <a:prstGeom prst="rect">
            <a:avLst/>
          </a:prstGeom>
          <a:ln w="12700">
            <a:noFill/>
          </a:ln>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800" kern="0" dirty="0" smtClean="0">
                <a:solidFill>
                  <a:srgbClr val="002664"/>
                </a:solidFill>
              </a:rPr>
              <a:t>Ideas in all sectors are welcome, with particular interest in:</a:t>
            </a:r>
          </a:p>
        </p:txBody>
      </p:sp>
    </p:spTree>
    <p:extLst>
      <p:ext uri="{BB962C8B-B14F-4D97-AF65-F5344CB8AC3E}">
        <p14:creationId xmlns:p14="http://schemas.microsoft.com/office/powerpoint/2010/main" val="1534449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Technical Area #6: Data Collection &amp; Analysis in Sri Lanka</a:t>
            </a:r>
            <a:endParaRPr lang="en-US" dirty="0"/>
          </a:p>
        </p:txBody>
      </p:sp>
      <p:sp>
        <p:nvSpPr>
          <p:cNvPr id="5" name="Text Placeholder 7"/>
          <p:cNvSpPr txBox="1">
            <a:spLocks/>
          </p:cNvSpPr>
          <p:nvPr/>
        </p:nvSpPr>
        <p:spPr>
          <a:xfrm>
            <a:off x="839788" y="1587500"/>
            <a:ext cx="10515600" cy="503237"/>
          </a:xfrm>
          <a:prstGeom prst="rect">
            <a:avLst/>
          </a:prstGeom>
          <a:ln w="28575">
            <a:solidFill>
              <a:sysClr val="windowText" lastClr="000000"/>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smtClean="0">
                <a:ln>
                  <a:noFill/>
                </a:ln>
                <a:solidFill>
                  <a:srgbClr val="002664"/>
                </a:solidFill>
                <a:effectLst/>
                <a:uLnTx/>
                <a:uFillTx/>
                <a:latin typeface="Calibri" panose="020F0502020204030204"/>
                <a:ea typeface="+mn-ea"/>
                <a:cs typeface="+mn-cs"/>
              </a:rPr>
              <a:t>Desired skills</a:t>
            </a:r>
            <a:endParaRPr kumimoji="0" lang="en-US" sz="3200" b="1" i="0" u="none" strike="noStrike" kern="1200" cap="none" spc="0" normalizeH="0" baseline="0" noProof="0" dirty="0">
              <a:ln>
                <a:noFill/>
              </a:ln>
              <a:solidFill>
                <a:srgbClr val="002664"/>
              </a:solidFill>
              <a:effectLst/>
              <a:uLnTx/>
              <a:uFillTx/>
              <a:latin typeface="Calibri" panose="020F0502020204030204"/>
              <a:ea typeface="+mn-ea"/>
              <a:cs typeface="+mn-cs"/>
            </a:endParaRPr>
          </a:p>
        </p:txBody>
      </p:sp>
      <p:sp>
        <p:nvSpPr>
          <p:cNvPr id="6" name="Content Placeholder 8"/>
          <p:cNvSpPr txBox="1">
            <a:spLocks/>
          </p:cNvSpPr>
          <p:nvPr/>
        </p:nvSpPr>
        <p:spPr>
          <a:xfrm>
            <a:off x="839788" y="2090737"/>
            <a:ext cx="10515600" cy="2316163"/>
          </a:xfrm>
          <a:prstGeom prst="rect">
            <a:avLst/>
          </a:prstGeom>
          <a:ln w="12700">
            <a:solidFill>
              <a:sysClr val="windowText" lastClr="000000"/>
            </a:solidFill>
          </a:ln>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sz="3000" dirty="0">
                <a:solidFill>
                  <a:srgbClr val="002664"/>
                </a:solidFill>
              </a:rPr>
              <a:t>Innovative, cost effective approaches to data collection and analysis in </a:t>
            </a:r>
          </a:p>
          <a:p>
            <a:pPr lvl="1"/>
            <a:r>
              <a:rPr lang="en-US" sz="3000" dirty="0">
                <a:solidFill>
                  <a:srgbClr val="002664"/>
                </a:solidFill>
              </a:rPr>
              <a:t>Transportation, especially around congestion and public transit usage in key corridors in the Colombo Metro Region.  </a:t>
            </a:r>
          </a:p>
          <a:p>
            <a:pPr lvl="2"/>
            <a:r>
              <a:rPr lang="en-US" sz="2600" dirty="0">
                <a:solidFill>
                  <a:srgbClr val="002664"/>
                </a:solidFill>
              </a:rPr>
              <a:t>Travel times, socioeconomic characteristics, origin destination, etc. </a:t>
            </a:r>
          </a:p>
          <a:p>
            <a:pPr lvl="1"/>
            <a:r>
              <a:rPr lang="en-US" sz="3000" dirty="0">
                <a:solidFill>
                  <a:srgbClr val="002664"/>
                </a:solidFill>
              </a:rPr>
              <a:t>Demand, availability and prices of land.</a:t>
            </a:r>
          </a:p>
        </p:txBody>
      </p:sp>
      <p:sp>
        <p:nvSpPr>
          <p:cNvPr id="7" name="Text Placeholder 5"/>
          <p:cNvSpPr txBox="1">
            <a:spLocks/>
          </p:cNvSpPr>
          <p:nvPr/>
        </p:nvSpPr>
        <p:spPr>
          <a:xfrm rot="16200000">
            <a:off x="126152" y="5368075"/>
            <a:ext cx="1871774" cy="447675"/>
          </a:xfrm>
          <a:prstGeom prst="rect">
            <a:avLst/>
          </a:prstGeom>
          <a:ln w="28575">
            <a:solidFill>
              <a:sysClr val="windowText" lastClr="000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rgbClr val="002664"/>
                </a:solidFill>
                <a:effectLst/>
                <a:uLnTx/>
                <a:uFillTx/>
                <a:latin typeface="Calibri" panose="020F0502020204030204"/>
                <a:ea typeface="+mn-ea"/>
                <a:cs typeface="+mn-cs"/>
              </a:rPr>
              <a:t>Sectors</a:t>
            </a:r>
            <a:endParaRPr kumimoji="0" lang="en-US" sz="2800" b="0" i="0" u="none" strike="noStrike" kern="1200" cap="none" spc="0" normalizeH="0" baseline="0" noProof="0" dirty="0">
              <a:ln>
                <a:noFill/>
              </a:ln>
              <a:solidFill>
                <a:srgbClr val="002664"/>
              </a:solidFill>
              <a:effectLst/>
              <a:uLnTx/>
              <a:uFillTx/>
              <a:latin typeface="Calibri" panose="020F0502020204030204"/>
              <a:ea typeface="+mn-ea"/>
              <a:cs typeface="+mn-cs"/>
            </a:endParaRPr>
          </a:p>
        </p:txBody>
      </p:sp>
      <p:sp>
        <p:nvSpPr>
          <p:cNvPr id="11" name="Rectangle 10"/>
          <p:cNvSpPr/>
          <p:nvPr/>
        </p:nvSpPr>
        <p:spPr>
          <a:xfrm>
            <a:off x="1285877" y="4656025"/>
            <a:ext cx="10067923" cy="18717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Content Placeholder 6"/>
          <p:cNvSpPr txBox="1">
            <a:spLocks/>
          </p:cNvSpPr>
          <p:nvPr/>
        </p:nvSpPr>
        <p:spPr>
          <a:xfrm>
            <a:off x="1491086" y="5202124"/>
            <a:ext cx="10067923" cy="779575"/>
          </a:xfrm>
          <a:prstGeom prst="rect">
            <a:avLst/>
          </a:prstGeom>
          <a:ln w="12700">
            <a:noFill/>
          </a:ln>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800" kern="0" dirty="0" smtClean="0">
                <a:solidFill>
                  <a:srgbClr val="002664"/>
                </a:solidFill>
              </a:rPr>
              <a:t>Transportation &amp; Land</a:t>
            </a:r>
          </a:p>
        </p:txBody>
      </p:sp>
    </p:spTree>
    <p:extLst>
      <p:ext uri="{BB962C8B-B14F-4D97-AF65-F5344CB8AC3E}">
        <p14:creationId xmlns:p14="http://schemas.microsoft.com/office/powerpoint/2010/main" val="3055423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051029" y="1533420"/>
            <a:ext cx="10515600" cy="1325563"/>
          </a:xfrm>
          <a:prstGeom prst="rect">
            <a:avLst/>
          </a:prstGeom>
        </p:spPr>
        <p:txBody>
          <a:bodyPr wrap="square" lIns="0" tIns="0" rIns="0" bIns="0">
            <a:normAutofit/>
          </a:bodyPr>
          <a:lstStyle>
            <a:lvl1pPr>
              <a:defRPr sz="2400" b="1" i="0">
                <a:solidFill>
                  <a:srgbClr val="002664"/>
                </a:solidFill>
                <a:latin typeface="Arial"/>
                <a:ea typeface="+mj-ea"/>
                <a:cs typeface="Arial"/>
              </a:defRPr>
            </a:lvl1pPr>
          </a:lstStyle>
          <a:p>
            <a:pPr algn="ctr"/>
            <a:r>
              <a:rPr lang="en-US" sz="3600" kern="0" dirty="0" smtClean="0">
                <a:solidFill>
                  <a:srgbClr val="002060"/>
                </a:solidFill>
                <a:latin typeface="Calisto MT" panose="02040603050505030304" pitchFamily="18" charset="0"/>
                <a:ea typeface="+mn-ea"/>
                <a:cs typeface="+mn-cs"/>
              </a:rPr>
              <a:t>ANNUAL PROGRAM STATEMENT (APS)</a:t>
            </a:r>
            <a:br>
              <a:rPr lang="en-US" sz="3600" kern="0" dirty="0" smtClean="0">
                <a:solidFill>
                  <a:srgbClr val="002060"/>
                </a:solidFill>
                <a:latin typeface="Calisto MT" panose="02040603050505030304" pitchFamily="18" charset="0"/>
                <a:ea typeface="+mn-ea"/>
                <a:cs typeface="+mn-cs"/>
              </a:rPr>
            </a:br>
            <a:r>
              <a:rPr lang="en-US" sz="3600" kern="0" dirty="0" smtClean="0">
                <a:solidFill>
                  <a:srgbClr val="002060"/>
                </a:solidFill>
                <a:latin typeface="Calisto MT" panose="02040603050505030304" pitchFamily="18" charset="0"/>
                <a:ea typeface="+mn-ea"/>
                <a:cs typeface="+mn-cs"/>
              </a:rPr>
              <a:t>No: 95332418N0002</a:t>
            </a:r>
            <a:endParaRPr lang="en-US" sz="3600" kern="0" dirty="0">
              <a:solidFill>
                <a:srgbClr val="002060"/>
              </a:solidFill>
              <a:latin typeface="Calisto MT" panose="02040603050505030304" pitchFamily="18" charset="0"/>
              <a:ea typeface="+mn-ea"/>
              <a:cs typeface="+mn-cs"/>
            </a:endParaRPr>
          </a:p>
        </p:txBody>
      </p:sp>
      <p:sp>
        <p:nvSpPr>
          <p:cNvPr id="7" name="Content Placeholder 2"/>
          <p:cNvSpPr txBox="1">
            <a:spLocks/>
          </p:cNvSpPr>
          <p:nvPr/>
        </p:nvSpPr>
        <p:spPr>
          <a:xfrm>
            <a:off x="1051029" y="2858983"/>
            <a:ext cx="10515600" cy="2585323"/>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2400" b="1" kern="0" dirty="0" smtClean="0">
                <a:solidFill>
                  <a:srgbClr val="FF0000"/>
                </a:solidFill>
              </a:rPr>
              <a:t>PARTNERSHIPS with MCC Program</a:t>
            </a:r>
          </a:p>
          <a:p>
            <a:endParaRPr lang="en-US" sz="2400" b="1" kern="0" dirty="0" smtClean="0"/>
          </a:p>
          <a:p>
            <a:r>
              <a:rPr lang="en-US" sz="2400" b="1" kern="0" dirty="0" smtClean="0"/>
              <a:t>Posted on </a:t>
            </a:r>
            <a:r>
              <a:rPr lang="en-US" sz="2400" b="1" kern="0" dirty="0" smtClean="0">
                <a:hlinkClick r:id="rId3"/>
              </a:rPr>
              <a:t>www.grants.gov</a:t>
            </a:r>
            <a:r>
              <a:rPr lang="en-US" sz="2400" b="1" kern="0" dirty="0" smtClean="0"/>
              <a:t> on </a:t>
            </a:r>
          </a:p>
          <a:p>
            <a:r>
              <a:rPr lang="en-US" sz="2400" b="1" kern="0" dirty="0" smtClean="0"/>
              <a:t>November 9, 2017 for one year</a:t>
            </a:r>
          </a:p>
          <a:p>
            <a:endParaRPr lang="en-US" sz="2400" b="1" kern="0" dirty="0" smtClean="0"/>
          </a:p>
          <a:p>
            <a:r>
              <a:rPr lang="en-US" sz="2400" b="1" kern="0" dirty="0" smtClean="0">
                <a:solidFill>
                  <a:srgbClr val="002060"/>
                </a:solidFill>
                <a:latin typeface="Calisto MT" panose="02040603050505030304" pitchFamily="18" charset="0"/>
              </a:rPr>
              <a:t>Contracts and Management Team</a:t>
            </a:r>
          </a:p>
          <a:p>
            <a:endParaRPr lang="en-US" sz="2400" kern="0" dirty="0"/>
          </a:p>
        </p:txBody>
      </p:sp>
      <p:graphicFrame>
        <p:nvGraphicFramePr>
          <p:cNvPr id="8" name="Content Placeholder 3"/>
          <p:cNvGraphicFramePr>
            <a:graphicFrameLocks/>
          </p:cNvGraphicFramePr>
          <p:nvPr>
            <p:extLst/>
          </p:nvPr>
        </p:nvGraphicFramePr>
        <p:xfrm>
          <a:off x="5638800" y="1973577"/>
          <a:ext cx="7027438" cy="47690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443013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3330260220"/>
              </p:ext>
            </p:extLst>
          </p:nvPr>
        </p:nvGraphicFramePr>
        <p:xfrm>
          <a:off x="1981199" y="1905000"/>
          <a:ext cx="8229600" cy="4638996"/>
        </p:xfrm>
        <a:graphic>
          <a:graphicData uri="http://schemas.openxmlformats.org/drawingml/2006/table">
            <a:tbl>
              <a:tblPr firstRow="1" bandRow="1">
                <a:tableStyleId>{69CF1AB2-1976-4502-BF36-3FF5EA218861}</a:tableStyleId>
              </a:tblPr>
              <a:tblGrid>
                <a:gridCol w="2057400"/>
                <a:gridCol w="6172200"/>
              </a:tblGrid>
              <a:tr h="798516">
                <a:tc>
                  <a:txBody>
                    <a:bodyPr/>
                    <a:lstStyle/>
                    <a:p>
                      <a:r>
                        <a:rPr lang="en-US" b="0" dirty="0" smtClean="0"/>
                        <a:t>Awards period of performance</a:t>
                      </a:r>
                      <a:endParaRPr lang="en-US" b="0" dirty="0"/>
                    </a:p>
                  </a:txBody>
                  <a:tcPr/>
                </a:tc>
                <a:tc>
                  <a:txBody>
                    <a:bodyPr/>
                    <a:lstStyle/>
                    <a:p>
                      <a:r>
                        <a:rPr lang="en-US" b="0" dirty="0" smtClean="0"/>
                        <a:t>The majority of awards’ period of performances will be one to three years, though some may be up to five years max</a:t>
                      </a:r>
                      <a:endParaRPr lang="en-US" b="0" dirty="0"/>
                    </a:p>
                  </a:txBody>
                  <a:tcPr/>
                </a:tc>
              </a:tr>
              <a:tr h="798516">
                <a:tc>
                  <a:txBody>
                    <a:bodyPr/>
                    <a:lstStyle/>
                    <a:p>
                      <a:r>
                        <a:rPr lang="en-US" b="0" dirty="0" smtClean="0"/>
                        <a:t>Anticipated Number of Awards and Eligibility </a:t>
                      </a:r>
                      <a:endParaRPr lang="en-US" b="0" dirty="0"/>
                    </a:p>
                  </a:txBody>
                  <a:tcPr/>
                </a:tc>
                <a:tc>
                  <a:txBody>
                    <a:bodyPr/>
                    <a:lstStyle/>
                    <a:p>
                      <a:r>
                        <a:rPr lang="en-US" b="0" dirty="0" smtClean="0"/>
                        <a:t>Multiple awards</a:t>
                      </a:r>
                    </a:p>
                    <a:p>
                      <a:r>
                        <a:rPr lang="en-US" b="0" dirty="0" smtClean="0"/>
                        <a:t>The APS is open to U.S. and non-U.S. private businesses, business and trade associations, foundations, U.S. and non-U.S. Non-Governmental Organizations (NGOs), international organizations, U.S. and non-U.S. colleges and universities, civic groups, regional organizations, etc.</a:t>
                      </a:r>
                      <a:endParaRPr lang="en-US" b="0" dirty="0"/>
                    </a:p>
                  </a:txBody>
                  <a:tcPr/>
                </a:tc>
              </a:tr>
              <a:tr h="462632">
                <a:tc>
                  <a:txBody>
                    <a:bodyPr/>
                    <a:lstStyle/>
                    <a:p>
                      <a:r>
                        <a:rPr lang="en-US" b="0" dirty="0" smtClean="0"/>
                        <a:t>Type of Awards</a:t>
                      </a:r>
                    </a:p>
                    <a:p>
                      <a:r>
                        <a:rPr lang="en-US" b="0" dirty="0" smtClean="0"/>
                        <a:t>Substantial involvement</a:t>
                      </a:r>
                      <a:endParaRPr lang="en-US" b="0" dirty="0"/>
                    </a:p>
                  </a:txBody>
                  <a:tcPr/>
                </a:tc>
                <a:tc>
                  <a:txBody>
                    <a:bodyPr/>
                    <a:lstStyle/>
                    <a:p>
                      <a:r>
                        <a:rPr lang="en-US" b="0" dirty="0" smtClean="0"/>
                        <a:t>Grants, Cooperative Agreements, and Fixed Amount Awards</a:t>
                      </a:r>
                    </a:p>
                    <a:p>
                      <a:r>
                        <a:rPr lang="en-US" b="0" dirty="0" smtClean="0"/>
                        <a:t>For Cooperative Agreements</a:t>
                      </a:r>
                      <a:endParaRPr lang="en-US" b="0" dirty="0"/>
                    </a:p>
                  </a:txBody>
                  <a:tcPr/>
                </a:tc>
              </a:tr>
              <a:tr h="1140737">
                <a:tc>
                  <a:txBody>
                    <a:bodyPr/>
                    <a:lstStyle/>
                    <a:p>
                      <a:r>
                        <a:rPr lang="en-US" b="0" dirty="0" smtClean="0"/>
                        <a:t>Two-phase Competition</a:t>
                      </a:r>
                      <a:endParaRPr lang="en-US" b="0" dirty="0"/>
                    </a:p>
                  </a:txBody>
                  <a:tcPr/>
                </a:tc>
                <a:tc>
                  <a:txBody>
                    <a:bodyPr/>
                    <a:lstStyle/>
                    <a:p>
                      <a:r>
                        <a:rPr lang="en-US" b="0" dirty="0" smtClean="0"/>
                        <a:t>The competition will be conducted in two phases – Phase I -Concept Paper submission, open to everyone, and Phase II - Complete Application by MCC invitation only</a:t>
                      </a:r>
                    </a:p>
                    <a:p>
                      <a:r>
                        <a:rPr lang="en-US" b="0" dirty="0" smtClean="0"/>
                        <a:t>Collaboration, co-creation and feedback brainstorming sessions</a:t>
                      </a:r>
                      <a:endParaRPr lang="en-US" b="0" dirty="0"/>
                    </a:p>
                  </a:txBody>
                  <a:tcPr/>
                </a:tc>
              </a:tr>
            </a:tbl>
          </a:graphicData>
        </a:graphic>
      </p:graphicFrame>
      <p:sp>
        <p:nvSpPr>
          <p:cNvPr id="10" name="Title 1"/>
          <p:cNvSpPr>
            <a:spLocks noGrp="1"/>
          </p:cNvSpPr>
          <p:nvPr>
            <p:ph type="title"/>
          </p:nvPr>
        </p:nvSpPr>
        <p:spPr>
          <a:xfrm>
            <a:off x="838199" y="967105"/>
            <a:ext cx="10515600" cy="930275"/>
          </a:xfrm>
        </p:spPr>
        <p:txBody>
          <a:bodyPr>
            <a:normAutofit/>
          </a:bodyPr>
          <a:lstStyle/>
          <a:p>
            <a:pPr algn="ctr"/>
            <a:r>
              <a:rPr lang="en-US" sz="4000" dirty="0" smtClean="0">
                <a:solidFill>
                  <a:srgbClr val="002060"/>
                </a:solidFill>
                <a:latin typeface="Calisto MT" panose="02040603050505030304" pitchFamily="18" charset="0"/>
                <a:ea typeface="+mn-ea"/>
                <a:cs typeface="+mn-cs"/>
              </a:rPr>
              <a:t>Highlights</a:t>
            </a:r>
            <a:endParaRPr lang="en-US" sz="4000" b="1" dirty="0">
              <a:solidFill>
                <a:srgbClr val="002060"/>
              </a:solidFill>
              <a:latin typeface="Calisto MT" panose="02040603050505030304" pitchFamily="18" charset="0"/>
              <a:ea typeface="+mn-ea"/>
              <a:cs typeface="+mn-cs"/>
            </a:endParaRPr>
          </a:p>
        </p:txBody>
      </p:sp>
    </p:spTree>
    <p:extLst>
      <p:ext uri="{BB962C8B-B14F-4D97-AF65-F5344CB8AC3E}">
        <p14:creationId xmlns:p14="http://schemas.microsoft.com/office/powerpoint/2010/main" val="1611495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762000"/>
            <a:ext cx="10515600" cy="930275"/>
          </a:xfrm>
        </p:spPr>
        <p:txBody>
          <a:bodyPr>
            <a:normAutofit/>
          </a:bodyPr>
          <a:lstStyle/>
          <a:p>
            <a:pPr algn="ctr"/>
            <a:r>
              <a:rPr lang="en-US" sz="4000" b="1" dirty="0">
                <a:solidFill>
                  <a:srgbClr val="002060"/>
                </a:solidFill>
                <a:latin typeface="Calisto MT" panose="02040603050505030304" pitchFamily="18" charset="0"/>
                <a:ea typeface="+mn-ea"/>
                <a:cs typeface="+mn-cs"/>
              </a:rPr>
              <a:t>Timeline and Key Dates</a:t>
            </a:r>
          </a:p>
        </p:txBody>
      </p:sp>
      <p:graphicFrame>
        <p:nvGraphicFramePr>
          <p:cNvPr id="6" name="Content Placeholder 3"/>
          <p:cNvGraphicFramePr>
            <a:graphicFrameLocks/>
          </p:cNvGraphicFramePr>
          <p:nvPr>
            <p:extLst/>
          </p:nvPr>
        </p:nvGraphicFramePr>
        <p:xfrm>
          <a:off x="1828800" y="1692275"/>
          <a:ext cx="8534400" cy="4926874"/>
        </p:xfrm>
        <a:graphic>
          <a:graphicData uri="http://schemas.openxmlformats.org/drawingml/2006/table">
            <a:tbl>
              <a:tblPr firstRow="1" bandRow="1">
                <a:tableStyleId>{5C22544A-7EE6-4342-B048-85BDC9FD1C3A}</a:tableStyleId>
              </a:tblPr>
              <a:tblGrid>
                <a:gridCol w="3200400"/>
                <a:gridCol w="3429000"/>
                <a:gridCol w="1905000"/>
              </a:tblGrid>
              <a:tr h="446314">
                <a:tc>
                  <a:txBody>
                    <a:bodyPr/>
                    <a:lstStyle/>
                    <a:p>
                      <a:r>
                        <a:rPr lang="en-US" dirty="0" smtClean="0"/>
                        <a:t>NOFO APS posted</a:t>
                      </a:r>
                      <a:endParaRPr lang="en-US" dirty="0"/>
                    </a:p>
                  </a:txBody>
                  <a:tcPr/>
                </a:tc>
                <a:tc>
                  <a:txBody>
                    <a:bodyPr/>
                    <a:lstStyle/>
                    <a:p>
                      <a:r>
                        <a:rPr lang="en-US" dirty="0" smtClean="0"/>
                        <a:t>November 9, 2017 for one year</a:t>
                      </a:r>
                      <a:endParaRPr lang="en-US" dirty="0"/>
                    </a:p>
                  </a:txBody>
                  <a:tcPr/>
                </a:tc>
                <a:tc>
                  <a:txBody>
                    <a:bodyPr/>
                    <a:lstStyle/>
                    <a:p>
                      <a:endParaRPr lang="en-US" dirty="0"/>
                    </a:p>
                  </a:txBody>
                  <a:tcPr/>
                </a:tc>
              </a:tr>
              <a:tr h="446314">
                <a:tc>
                  <a:txBody>
                    <a:bodyPr/>
                    <a:lstStyle/>
                    <a:p>
                      <a:r>
                        <a:rPr lang="en-US" dirty="0" smtClean="0"/>
                        <a:t>First teleconference</a:t>
                      </a:r>
                    </a:p>
                    <a:p>
                      <a:r>
                        <a:rPr lang="en-US" dirty="0" smtClean="0"/>
                        <a:t>Questions for Review Window 1</a:t>
                      </a:r>
                    </a:p>
                    <a:p>
                      <a:r>
                        <a:rPr lang="en-US" dirty="0" smtClean="0"/>
                        <a:t>Concept Papers due Window 1</a:t>
                      </a:r>
                    </a:p>
                    <a:p>
                      <a:endParaRPr lang="en-US" dirty="0"/>
                    </a:p>
                  </a:txBody>
                  <a:tcPr/>
                </a:tc>
                <a:tc>
                  <a:txBody>
                    <a:bodyPr/>
                    <a:lstStyle/>
                    <a:p>
                      <a:r>
                        <a:rPr lang="en-US" dirty="0" smtClean="0"/>
                        <a:t>November 30, 2017 </a:t>
                      </a:r>
                      <a:r>
                        <a:rPr lang="en-US" sz="1200" dirty="0" smtClean="0"/>
                        <a:t>10.00 am EST</a:t>
                      </a:r>
                    </a:p>
                    <a:p>
                      <a:r>
                        <a:rPr lang="en-US" dirty="0" smtClean="0"/>
                        <a:t>December 4, 2017 </a:t>
                      </a:r>
                      <a:r>
                        <a:rPr lang="en-US" sz="1200" dirty="0" smtClean="0"/>
                        <a:t>2.00 pm EST</a:t>
                      </a:r>
                    </a:p>
                    <a:p>
                      <a:r>
                        <a:rPr lang="en-US" dirty="0" smtClean="0"/>
                        <a:t>November 9 - December 13, 2017 </a:t>
                      </a:r>
                      <a:r>
                        <a:rPr lang="en-US" sz="1200" dirty="0" smtClean="0"/>
                        <a:t>2.00</a:t>
                      </a:r>
                      <a:r>
                        <a:rPr lang="en-US" sz="1200" baseline="0" dirty="0" smtClean="0"/>
                        <a:t> pm EST</a:t>
                      </a:r>
                      <a:endParaRPr lang="en-US" sz="1200" dirty="0"/>
                    </a:p>
                  </a:txBody>
                  <a:tcPr/>
                </a:tc>
                <a:tc>
                  <a:txBody>
                    <a:bodyPr/>
                    <a:lstStyle/>
                    <a:p>
                      <a:r>
                        <a:rPr lang="en-US" sz="1200" dirty="0" smtClean="0"/>
                        <a:t>Questions for Review Windows 2-7 are due 15 calendar days from the start date of each window at 2.00 pm EST </a:t>
                      </a:r>
                    </a:p>
                    <a:p>
                      <a:endParaRPr lang="en-US" dirty="0"/>
                    </a:p>
                  </a:txBody>
                  <a:tcPr/>
                </a:tc>
              </a:tr>
              <a:tr h="446314">
                <a:tc>
                  <a:txBody>
                    <a:bodyPr/>
                    <a:lstStyle/>
                    <a:p>
                      <a:r>
                        <a:rPr lang="en-US" dirty="0" smtClean="0"/>
                        <a:t>Review Window 2 Concept Papers due </a:t>
                      </a:r>
                      <a:endParaRPr lang="en-US" dirty="0"/>
                    </a:p>
                  </a:txBody>
                  <a:tcPr/>
                </a:tc>
                <a:tc>
                  <a:txBody>
                    <a:bodyPr/>
                    <a:lstStyle/>
                    <a:p>
                      <a:r>
                        <a:rPr lang="en-US" dirty="0" smtClean="0"/>
                        <a:t>December 14, 2017 through February 2, 2018</a:t>
                      </a:r>
                      <a:endParaRPr lang="en-US" dirty="0"/>
                    </a:p>
                  </a:txBody>
                  <a:tcPr/>
                </a:tc>
                <a:tc>
                  <a:txBody>
                    <a:bodyPr/>
                    <a:lstStyle/>
                    <a:p>
                      <a:r>
                        <a:rPr lang="en-US" sz="1200" dirty="0" smtClean="0"/>
                        <a:t>Each Review Window will have a separate teleconference scheduled</a:t>
                      </a:r>
                      <a:endParaRPr lang="en-US" sz="1200" dirty="0"/>
                    </a:p>
                  </a:txBody>
                  <a:tcPr/>
                </a:tc>
              </a:tr>
              <a:tr h="446314">
                <a:tc>
                  <a:txBody>
                    <a:bodyPr/>
                    <a:lstStyle/>
                    <a:p>
                      <a:r>
                        <a:rPr lang="en-US" dirty="0" smtClean="0"/>
                        <a:t>Review Window 3 Concept Papers due </a:t>
                      </a:r>
                      <a:endParaRPr lang="en-US" dirty="0"/>
                    </a:p>
                  </a:txBody>
                  <a:tcPr/>
                </a:tc>
                <a:tc>
                  <a:txBody>
                    <a:bodyPr/>
                    <a:lstStyle/>
                    <a:p>
                      <a:r>
                        <a:rPr lang="en-US" dirty="0" smtClean="0"/>
                        <a:t>February 3, 2018 through March 30, 2018</a:t>
                      </a:r>
                      <a:endParaRPr lang="en-US" dirty="0"/>
                    </a:p>
                  </a:txBody>
                  <a:tcPr/>
                </a:tc>
                <a:tc>
                  <a:txBody>
                    <a:bodyPr/>
                    <a:lstStyle/>
                    <a:p>
                      <a:r>
                        <a:rPr lang="en-US" sz="1200" kern="1200" dirty="0" smtClean="0">
                          <a:solidFill>
                            <a:schemeClr val="dk1"/>
                          </a:solidFill>
                          <a:latin typeface="+mn-lt"/>
                          <a:ea typeface="+mn-ea"/>
                          <a:cs typeface="+mn-cs"/>
                        </a:rPr>
                        <a:t>We might conduct separate teleconferences for each technical area</a:t>
                      </a:r>
                      <a:endParaRPr lang="en-US" sz="1200" kern="1200" dirty="0">
                        <a:solidFill>
                          <a:schemeClr val="dk1"/>
                        </a:solidFill>
                        <a:latin typeface="+mn-lt"/>
                        <a:ea typeface="+mn-ea"/>
                        <a:cs typeface="+mn-cs"/>
                      </a:endParaRPr>
                    </a:p>
                  </a:txBody>
                  <a:tcPr/>
                </a:tc>
              </a:tr>
              <a:tr h="446314">
                <a:tc>
                  <a:txBody>
                    <a:bodyPr/>
                    <a:lstStyle/>
                    <a:p>
                      <a:r>
                        <a:rPr lang="en-US" dirty="0" smtClean="0"/>
                        <a:t>Review Window 4 Concept Papers due </a:t>
                      </a:r>
                      <a:endParaRPr lang="en-US" dirty="0"/>
                    </a:p>
                  </a:txBody>
                  <a:tcPr/>
                </a:tc>
                <a:tc>
                  <a:txBody>
                    <a:bodyPr/>
                    <a:lstStyle/>
                    <a:p>
                      <a:r>
                        <a:rPr lang="en-US" dirty="0" smtClean="0"/>
                        <a:t>March 31, 2018 through May 31, 2018</a:t>
                      </a:r>
                      <a:endParaRPr lang="en-US" dirty="0"/>
                    </a:p>
                  </a:txBody>
                  <a:tcPr/>
                </a:tc>
                <a:tc>
                  <a:txBody>
                    <a:bodyPr/>
                    <a:lstStyle/>
                    <a:p>
                      <a:endParaRPr lang="en-US" dirty="0"/>
                    </a:p>
                  </a:txBody>
                  <a:tcPr/>
                </a:tc>
              </a:tr>
              <a:tr h="446314">
                <a:tc>
                  <a:txBody>
                    <a:bodyPr/>
                    <a:lstStyle/>
                    <a:p>
                      <a:r>
                        <a:rPr lang="en-US" dirty="0" smtClean="0"/>
                        <a:t>Review Window 5 Concept Papers due </a:t>
                      </a:r>
                      <a:endParaRPr lang="en-US" dirty="0"/>
                    </a:p>
                  </a:txBody>
                  <a:tcPr/>
                </a:tc>
                <a:tc>
                  <a:txBody>
                    <a:bodyPr/>
                    <a:lstStyle/>
                    <a:p>
                      <a:r>
                        <a:rPr lang="en-US" dirty="0" smtClean="0"/>
                        <a:t>June 1, 2018 through July 31, 2018</a:t>
                      </a:r>
                      <a:endParaRPr lang="en-US" dirty="0"/>
                    </a:p>
                  </a:txBody>
                  <a:tcPr/>
                </a:tc>
                <a:tc>
                  <a:txBody>
                    <a:bodyPr/>
                    <a:lstStyle/>
                    <a:p>
                      <a:endParaRPr lang="en-US" dirty="0"/>
                    </a:p>
                  </a:txBody>
                  <a:tcPr/>
                </a:tc>
              </a:tr>
              <a:tr h="446314">
                <a:tc>
                  <a:txBody>
                    <a:bodyPr/>
                    <a:lstStyle/>
                    <a:p>
                      <a:r>
                        <a:rPr lang="en-US" dirty="0" smtClean="0"/>
                        <a:t>Review Window 6 Concept Papers due </a:t>
                      </a:r>
                      <a:endParaRPr lang="en-US" dirty="0"/>
                    </a:p>
                  </a:txBody>
                  <a:tcPr/>
                </a:tc>
                <a:tc>
                  <a:txBody>
                    <a:bodyPr/>
                    <a:lstStyle/>
                    <a:p>
                      <a:r>
                        <a:rPr lang="en-US" dirty="0" smtClean="0"/>
                        <a:t>August 1, 2018 through November 08, 2018</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478474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81000" y="685800"/>
            <a:ext cx="10972800" cy="1158240"/>
          </a:xfrm>
        </p:spPr>
        <p:txBody>
          <a:bodyPr>
            <a:normAutofit/>
          </a:bodyPr>
          <a:lstStyle/>
          <a:p>
            <a:pPr algn="ctr"/>
            <a:r>
              <a:rPr lang="en-US" sz="2800" b="1" dirty="0" smtClean="0">
                <a:solidFill>
                  <a:srgbClr val="002060"/>
                </a:solidFill>
                <a:latin typeface="Calisto MT" panose="02040603050505030304" pitchFamily="18" charset="0"/>
                <a:ea typeface="+mn-ea"/>
                <a:cs typeface="+mn-cs"/>
              </a:rPr>
              <a:t/>
            </a:r>
            <a:br>
              <a:rPr lang="en-US" sz="2800" b="1" dirty="0" smtClean="0">
                <a:solidFill>
                  <a:srgbClr val="002060"/>
                </a:solidFill>
                <a:latin typeface="Calisto MT" panose="02040603050505030304" pitchFamily="18" charset="0"/>
                <a:ea typeface="+mn-ea"/>
                <a:cs typeface="+mn-cs"/>
              </a:rPr>
            </a:br>
            <a:r>
              <a:rPr lang="en-US" sz="2800" b="1" dirty="0" smtClean="0">
                <a:solidFill>
                  <a:srgbClr val="002060"/>
                </a:solidFill>
                <a:latin typeface="Calisto MT" panose="02040603050505030304" pitchFamily="18" charset="0"/>
                <a:ea typeface="+mn-ea"/>
                <a:cs typeface="+mn-cs"/>
              </a:rPr>
              <a:t>Cost </a:t>
            </a:r>
            <a:r>
              <a:rPr lang="en-US" sz="2800" b="1" dirty="0">
                <a:solidFill>
                  <a:srgbClr val="002060"/>
                </a:solidFill>
                <a:latin typeface="Calisto MT" panose="02040603050505030304" pitchFamily="18" charset="0"/>
                <a:ea typeface="+mn-ea"/>
                <a:cs typeface="+mn-cs"/>
              </a:rPr>
              <a:t>Sharing/Matching and </a:t>
            </a:r>
            <a:r>
              <a:rPr lang="en-US" sz="2800" b="1" dirty="0" smtClean="0">
                <a:solidFill>
                  <a:srgbClr val="002060"/>
                </a:solidFill>
                <a:latin typeface="Calisto MT" panose="02040603050505030304" pitchFamily="18" charset="0"/>
                <a:ea typeface="+mn-ea"/>
                <a:cs typeface="+mn-cs"/>
              </a:rPr>
              <a:t>Leveraging Program </a:t>
            </a:r>
            <a:r>
              <a:rPr lang="en-US" sz="2800" b="1" dirty="0">
                <a:solidFill>
                  <a:srgbClr val="002060"/>
                </a:solidFill>
                <a:latin typeface="Calisto MT" panose="02040603050505030304" pitchFamily="18" charset="0"/>
                <a:ea typeface="+mn-ea"/>
                <a:cs typeface="+mn-cs"/>
              </a:rPr>
              <a:t>Income</a:t>
            </a:r>
          </a:p>
        </p:txBody>
      </p:sp>
      <p:graphicFrame>
        <p:nvGraphicFramePr>
          <p:cNvPr id="8" name="Content Placeholder 3"/>
          <p:cNvGraphicFramePr>
            <a:graphicFrameLocks/>
          </p:cNvGraphicFramePr>
          <p:nvPr>
            <p:extLst>
              <p:ext uri="{D42A27DB-BD31-4B8C-83A1-F6EECF244321}">
                <p14:modId xmlns:p14="http://schemas.microsoft.com/office/powerpoint/2010/main" val="172160325"/>
              </p:ext>
            </p:extLst>
          </p:nvPr>
        </p:nvGraphicFramePr>
        <p:xfrm>
          <a:off x="1866900" y="1844040"/>
          <a:ext cx="8458200" cy="4937760"/>
        </p:xfrm>
        <a:graphic>
          <a:graphicData uri="http://schemas.openxmlformats.org/drawingml/2006/table">
            <a:tbl>
              <a:tblPr firstRow="1" bandRow="1">
                <a:tableStyleId>{BC89EF96-8CEA-46FF-86C4-4CE0E7609802}</a:tableStyleId>
              </a:tblPr>
              <a:tblGrid>
                <a:gridCol w="1722967"/>
                <a:gridCol w="1879600"/>
                <a:gridCol w="4855633"/>
              </a:tblGrid>
              <a:tr h="370840">
                <a:tc>
                  <a:txBody>
                    <a:bodyPr/>
                    <a:lstStyle/>
                    <a:p>
                      <a:r>
                        <a:rPr lang="en-US" b="0" dirty="0" smtClean="0"/>
                        <a:t>Cost Sharing/</a:t>
                      </a:r>
                    </a:p>
                    <a:p>
                      <a:r>
                        <a:rPr lang="en-US" b="0" dirty="0" smtClean="0"/>
                        <a:t>Matching</a:t>
                      </a:r>
                      <a:endParaRPr lang="en-US" b="0" dirty="0"/>
                    </a:p>
                  </a:txBody>
                  <a:tcPr/>
                </a:tc>
                <a:tc>
                  <a:txBody>
                    <a:bodyPr/>
                    <a:lstStyle/>
                    <a:p>
                      <a:r>
                        <a:rPr lang="en-US" b="0" dirty="0" smtClean="0"/>
                        <a:t>2-10%</a:t>
                      </a:r>
                      <a:endParaRPr lang="en-US" b="0" dirty="0"/>
                    </a:p>
                  </a:txBody>
                  <a:tcPr/>
                </a:tc>
                <a:tc>
                  <a:txBody>
                    <a:bodyPr/>
                    <a:lstStyle/>
                    <a:p>
                      <a:r>
                        <a:rPr lang="en-US" b="0" dirty="0" smtClean="0"/>
                        <a:t>2 CFR 200.306 Cost Share refers to the resources a recipient contributes to the total cost of an agreement, the portion of project or program costs not borne by the U.S. Government. Cost-sharing includes cash and in-kind contributions. Must be allowable costs, auditable</a:t>
                      </a:r>
                      <a:endParaRPr lang="en-US" b="0" dirty="0"/>
                    </a:p>
                  </a:txBody>
                  <a:tcPr/>
                </a:tc>
              </a:tr>
              <a:tr h="370840">
                <a:tc>
                  <a:txBody>
                    <a:bodyPr/>
                    <a:lstStyle/>
                    <a:p>
                      <a:r>
                        <a:rPr lang="en-US" b="0" dirty="0" smtClean="0"/>
                        <a:t>Leveraging</a:t>
                      </a:r>
                      <a:endParaRPr lang="en-US" b="0" dirty="0"/>
                    </a:p>
                  </a:txBody>
                  <a:tcPr/>
                </a:tc>
                <a:tc>
                  <a:txBody>
                    <a:bodyPr/>
                    <a:lstStyle/>
                    <a:p>
                      <a:r>
                        <a:rPr lang="en-US" b="0" dirty="0" smtClean="0"/>
                        <a:t>1:1 or higher</a:t>
                      </a:r>
                      <a:endParaRPr lang="en-US" b="0" dirty="0"/>
                    </a:p>
                  </a:txBody>
                  <a:tcPr/>
                </a:tc>
                <a:tc>
                  <a:txBody>
                    <a:bodyPr/>
                    <a:lstStyle/>
                    <a:p>
                      <a:r>
                        <a:rPr lang="en-US" b="0" dirty="0" smtClean="0"/>
                        <a:t>Leverage describes the quantifiable contributions presented in a variety of forms provided by resource partners to the program. Leverage is not intended to be binding or auditable</a:t>
                      </a:r>
                      <a:endParaRPr lang="en-US" b="0" dirty="0"/>
                    </a:p>
                  </a:txBody>
                  <a:tcPr/>
                </a:tc>
              </a:tr>
              <a:tr h="370840">
                <a:tc>
                  <a:txBody>
                    <a:bodyPr/>
                    <a:lstStyle/>
                    <a:p>
                      <a:r>
                        <a:rPr lang="en-US" b="0" dirty="0" smtClean="0"/>
                        <a:t>Program Income</a:t>
                      </a:r>
                      <a:endParaRPr lang="en-US" b="0" dirty="0"/>
                    </a:p>
                  </a:txBody>
                  <a:tcPr/>
                </a:tc>
                <a:tc>
                  <a:txBody>
                    <a:bodyPr/>
                    <a:lstStyle/>
                    <a:p>
                      <a:r>
                        <a:rPr lang="en-US" b="0" dirty="0" smtClean="0"/>
                        <a:t>Program activities generated amount</a:t>
                      </a:r>
                      <a:endParaRPr lang="en-US" b="0" dirty="0"/>
                    </a:p>
                  </a:txBody>
                  <a:tcPr/>
                </a:tc>
                <a:tc>
                  <a:txBody>
                    <a:bodyPr/>
                    <a:lstStyle/>
                    <a:p>
                      <a:r>
                        <a:rPr lang="en-US" b="0" dirty="0" smtClean="0"/>
                        <a:t>2 CFR 200.80 Program Income is gross income earned by the non-Federal entity that is directly generated by a supported activity or earned as a result of the Federal award during the period of performance.  Funds are to be returned to MCC on a quarterly basis via the International Treasury System </a:t>
                      </a:r>
                      <a:endParaRPr lang="en-US" b="0" dirty="0"/>
                    </a:p>
                  </a:txBody>
                  <a:tcPr/>
                </a:tc>
              </a:tr>
            </a:tbl>
          </a:graphicData>
        </a:graphic>
      </p:graphicFrame>
    </p:spTree>
    <p:extLst>
      <p:ext uri="{BB962C8B-B14F-4D97-AF65-F5344CB8AC3E}">
        <p14:creationId xmlns:p14="http://schemas.microsoft.com/office/powerpoint/2010/main" val="3706251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69" y="1029404"/>
            <a:ext cx="10941260" cy="369332"/>
          </a:xfrm>
        </p:spPr>
        <p:txBody>
          <a:bodyPr/>
          <a:lstStyle/>
          <a:p>
            <a:r>
              <a:rPr lang="en-US" dirty="0" smtClean="0"/>
              <a:t>Question &amp; Answer Session</a:t>
            </a:r>
            <a:endParaRPr lang="en-US" dirty="0"/>
          </a:p>
        </p:txBody>
      </p:sp>
      <p:sp>
        <p:nvSpPr>
          <p:cNvPr id="4" name="TextBox 3"/>
          <p:cNvSpPr txBox="1"/>
          <p:nvPr/>
        </p:nvSpPr>
        <p:spPr>
          <a:xfrm>
            <a:off x="503184" y="2286000"/>
            <a:ext cx="11185629" cy="2585323"/>
          </a:xfrm>
          <a:prstGeom prst="rect">
            <a:avLst/>
          </a:prstGeom>
          <a:noFill/>
        </p:spPr>
        <p:txBody>
          <a:bodyPr wrap="square" rtlCol="0">
            <a:spAutoFit/>
          </a:bodyPr>
          <a:lstStyle/>
          <a:p>
            <a:r>
              <a:rPr lang="en-US" sz="2400" b="1" i="1" kern="0" dirty="0" smtClean="0">
                <a:solidFill>
                  <a:srgbClr val="002664"/>
                </a:solidFill>
                <a:latin typeface="Arial"/>
                <a:ea typeface="+mj-ea"/>
                <a:cs typeface="Arial"/>
              </a:rPr>
              <a:t>All questions will be documented and released as an amendment to the APS package on grants.gov. </a:t>
            </a:r>
          </a:p>
          <a:p>
            <a:endParaRPr lang="en-US" sz="2400" b="1" i="1" kern="0" dirty="0">
              <a:solidFill>
                <a:srgbClr val="002664"/>
              </a:solidFill>
              <a:latin typeface="Arial"/>
              <a:ea typeface="+mj-ea"/>
              <a:cs typeface="Arial"/>
            </a:endParaRPr>
          </a:p>
          <a:p>
            <a:r>
              <a:rPr lang="en-US" sz="2400" b="1" i="1" kern="0" dirty="0" smtClean="0">
                <a:solidFill>
                  <a:srgbClr val="002664"/>
                </a:solidFill>
                <a:latin typeface="Arial"/>
                <a:ea typeface="+mj-ea"/>
                <a:cs typeface="Arial"/>
              </a:rPr>
              <a:t>Please click the ‘raise hand’ icon to be recognized for a question, or you may type your question into the chat box. </a:t>
            </a:r>
          </a:p>
          <a:p>
            <a:pPr marL="914400" indent="-914400">
              <a:buFont typeface="+mj-lt"/>
              <a:buAutoNum type="arabicParenR"/>
            </a:pPr>
            <a:endParaRPr lang="en-US" sz="2400" b="1" kern="0" dirty="0">
              <a:solidFill>
                <a:srgbClr val="002664"/>
              </a:solidFill>
              <a:latin typeface="Arial"/>
              <a:ea typeface="+mj-ea"/>
              <a:cs typeface="Arial"/>
            </a:endParaRPr>
          </a:p>
          <a:p>
            <a:endParaRPr lang="en-US" dirty="0"/>
          </a:p>
        </p:txBody>
      </p:sp>
    </p:spTree>
    <p:extLst>
      <p:ext uri="{BB962C8B-B14F-4D97-AF65-F5344CB8AC3E}">
        <p14:creationId xmlns:p14="http://schemas.microsoft.com/office/powerpoint/2010/main" val="4155628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09800" y="2743200"/>
            <a:ext cx="8001000" cy="1661993"/>
          </a:xfrm>
        </p:spPr>
        <p:txBody>
          <a:bodyPr/>
          <a:lstStyle/>
          <a:p>
            <a:pPr algn="ctr"/>
            <a:r>
              <a:rPr lang="en-US" sz="3600" dirty="0" smtClean="0"/>
              <a:t>Thank you for joining us today, we look forward to working with you!</a:t>
            </a:r>
            <a:endParaRPr lang="en-US" sz="3600" dirty="0"/>
          </a:p>
        </p:txBody>
      </p:sp>
    </p:spTree>
    <p:extLst>
      <p:ext uri="{BB962C8B-B14F-4D97-AF65-F5344CB8AC3E}">
        <p14:creationId xmlns:p14="http://schemas.microsoft.com/office/powerpoint/2010/main" val="877850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A035FCC231FF409AF50F2D9284AEF7" ma:contentTypeVersion="0" ma:contentTypeDescription="Create a new document." ma:contentTypeScope="" ma:versionID="eedf2ad2374ce6d7bf58866d593e6906">
  <xsd:schema xmlns:xsd="http://www.w3.org/2001/XMLSchema" xmlns:xs="http://www.w3.org/2001/XMLSchema" xmlns:p="http://schemas.microsoft.com/office/2006/metadata/properties" xmlns:ns2="53a8ba67-0602-47b9-9349-f2688a61c988" targetNamespace="http://schemas.microsoft.com/office/2006/metadata/properties" ma:root="true" ma:fieldsID="477dc40b7ef5cb18607120504dee2cd9" ns2:_="">
    <xsd:import namespace="53a8ba67-0602-47b9-9349-f2688a61c988"/>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a8ba67-0602-47b9-9349-f2688a61c98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53a8ba67-0602-47b9-9349-f2688a61c988">HNHRN2N5RWQX-1066028878-1366</_dlc_DocId>
    <_dlc_DocIdUrl xmlns="53a8ba67-0602-47b9-9349-f2688a61c988">
      <Url>http://intranet.mcc.gov/department/DCO/divisions/osp/_layouts/DocIdRedir.aspx?ID=HNHRN2N5RWQX-1066028878-1366</Url>
      <Description>HNHRN2N5RWQX-1066028878-1366</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731978-4CA4-4695-A40F-46F9C964DA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a8ba67-0602-47b9-9349-f2688a61c9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9993A9-715A-4E9F-A71D-24FCCCF6E0EB}">
  <ds:schemaRefs>
    <ds:schemaRef ds:uri="http://schemas.microsoft.com/sharepoint/events"/>
  </ds:schemaRefs>
</ds:datastoreItem>
</file>

<file path=customXml/itemProps3.xml><?xml version="1.0" encoding="utf-8"?>
<ds:datastoreItem xmlns:ds="http://schemas.openxmlformats.org/officeDocument/2006/customXml" ds:itemID="{EE1C9354-C2A4-4ED7-A961-BBFC4B70BF3A}">
  <ds:schemaRefs>
    <ds:schemaRef ds:uri="http://schemas.microsoft.com/office/2006/documentManagement/types"/>
    <ds:schemaRef ds:uri="http://schemas.microsoft.com/office/2006/metadata/properties"/>
    <ds:schemaRef ds:uri="http://purl.org/dc/dcmitype/"/>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53a8ba67-0602-47b9-9349-f2688a61c988"/>
  </ds:schemaRefs>
</ds:datastoreItem>
</file>

<file path=customXml/itemProps4.xml><?xml version="1.0" encoding="utf-8"?>
<ds:datastoreItem xmlns:ds="http://schemas.openxmlformats.org/officeDocument/2006/customXml" ds:itemID="{5AF3FE6C-9C4A-4F7D-9730-407B4910A9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887</Words>
  <Application>Microsoft Office PowerPoint</Application>
  <PresentationFormat>Widescreen</PresentationFormat>
  <Paragraphs>102</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SimSun</vt:lpstr>
      <vt:lpstr>Arial</vt:lpstr>
      <vt:lpstr>Calibri</vt:lpstr>
      <vt:lpstr>Calisto MT</vt:lpstr>
      <vt:lpstr>Times New Roman</vt:lpstr>
      <vt:lpstr>Office Theme</vt:lpstr>
      <vt:lpstr>PowerPoint Presentation</vt:lpstr>
      <vt:lpstr>APS Conference Agenda</vt:lpstr>
      <vt:lpstr>PowerPoint Presentation</vt:lpstr>
      <vt:lpstr>PowerPoint Presentation</vt:lpstr>
      <vt:lpstr>Technical Area #5: High Frequency Monitoring Data</vt:lpstr>
      <vt:lpstr>Technical Area #6: Data Collection &amp; Analysis in Sri Lanka</vt:lpstr>
      <vt:lpstr>PowerPoint Presentation</vt:lpstr>
      <vt:lpstr>Highlights</vt:lpstr>
      <vt:lpstr>Timeline and Key Dates</vt:lpstr>
      <vt:lpstr> Cost Sharing/Matching and Leveraging Program Income</vt:lpstr>
      <vt:lpstr>Question &amp; Answer Session</vt:lpstr>
      <vt:lpstr>Thank you for joining us today, we look forward to working with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2017-11-30T18:51:29Z</dcterms:created>
  <dcterms:modified xsi:type="dcterms:W3CDTF">2017-11-30T21:25:03Z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a242f4e4-c3e7-4f0c-8b3f-6a996882c52d</vt:lpwstr>
  </property>
  <property fmtid="{D5CDD505-2E9C-101B-9397-08002B2CF9AE}" pid="3" name="LastSaved">
    <vt:filetime>2016-04-13T00:00:00Z</vt:filetime>
  </property>
  <property fmtid="{D5CDD505-2E9C-101B-9397-08002B2CF9AE}" pid="4" name="Created">
    <vt:filetime>2016-03-30T00:00:00Z</vt:filetime>
  </property>
  <property fmtid="{D5CDD505-2E9C-101B-9397-08002B2CF9AE}" pid="5" name="ContentTypeId">
    <vt:lpwstr>0x010100B2A035FCC231FF409AF50F2D9284AEF7</vt:lpwstr>
  </property>
</Properties>
</file>