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3">
  <p:sldMasterIdLst>
    <p:sldMasterId id="2147483660" r:id="rId1"/>
    <p:sldMasterId id="2147483672" r:id="rId2"/>
    <p:sldMasterId id="2147483683" r:id="rId3"/>
    <p:sldMasterId id="2147483695" r:id="rId4"/>
  </p:sldMasterIdLst>
  <p:notesMasterIdLst>
    <p:notesMasterId r:id="rId62"/>
  </p:notesMasterIdLst>
  <p:handoutMasterIdLst>
    <p:handoutMasterId r:id="rId63"/>
  </p:handoutMasterIdLst>
  <p:sldIdLst>
    <p:sldId id="272" r:id="rId5"/>
    <p:sldId id="441" r:id="rId6"/>
    <p:sldId id="434" r:id="rId7"/>
    <p:sldId id="435" r:id="rId8"/>
    <p:sldId id="417" r:id="rId9"/>
    <p:sldId id="433" r:id="rId10"/>
    <p:sldId id="407" r:id="rId11"/>
    <p:sldId id="446" r:id="rId12"/>
    <p:sldId id="484" r:id="rId13"/>
    <p:sldId id="372" r:id="rId14"/>
    <p:sldId id="357" r:id="rId15"/>
    <p:sldId id="370" r:id="rId16"/>
    <p:sldId id="371" r:id="rId17"/>
    <p:sldId id="387" r:id="rId18"/>
    <p:sldId id="388" r:id="rId19"/>
    <p:sldId id="365" r:id="rId20"/>
    <p:sldId id="390" r:id="rId21"/>
    <p:sldId id="364" r:id="rId22"/>
    <p:sldId id="367" r:id="rId23"/>
    <p:sldId id="360" r:id="rId24"/>
    <p:sldId id="375" r:id="rId25"/>
    <p:sldId id="366" r:id="rId26"/>
    <p:sldId id="377" r:id="rId27"/>
    <p:sldId id="386" r:id="rId28"/>
    <p:sldId id="373" r:id="rId29"/>
    <p:sldId id="379" r:id="rId30"/>
    <p:sldId id="382" r:id="rId31"/>
    <p:sldId id="383" r:id="rId32"/>
    <p:sldId id="385" r:id="rId33"/>
    <p:sldId id="403" r:id="rId34"/>
    <p:sldId id="483" r:id="rId35"/>
    <p:sldId id="400" r:id="rId36"/>
    <p:sldId id="401" r:id="rId37"/>
    <p:sldId id="456" r:id="rId38"/>
    <p:sldId id="462" r:id="rId39"/>
    <p:sldId id="416" r:id="rId40"/>
    <p:sldId id="457" r:id="rId41"/>
    <p:sldId id="471" r:id="rId42"/>
    <p:sldId id="461" r:id="rId43"/>
    <p:sldId id="442" r:id="rId44"/>
    <p:sldId id="444" r:id="rId45"/>
    <p:sldId id="449" r:id="rId46"/>
    <p:sldId id="473" r:id="rId47"/>
    <p:sldId id="470" r:id="rId48"/>
    <p:sldId id="443" r:id="rId49"/>
    <p:sldId id="448" r:id="rId50"/>
    <p:sldId id="482" r:id="rId51"/>
    <p:sldId id="445" r:id="rId52"/>
    <p:sldId id="452" r:id="rId53"/>
    <p:sldId id="450" r:id="rId54"/>
    <p:sldId id="478" r:id="rId55"/>
    <p:sldId id="481" r:id="rId56"/>
    <p:sldId id="465" r:id="rId57"/>
    <p:sldId id="474" r:id="rId58"/>
    <p:sldId id="437" r:id="rId59"/>
    <p:sldId id="475" r:id="rId60"/>
    <p:sldId id="476" r:id="rId6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D87"/>
    <a:srgbClr val="C7CC9A"/>
    <a:srgbClr val="F0C6BA"/>
    <a:srgbClr val="3318A8"/>
    <a:srgbClr val="B6F9B1"/>
    <a:srgbClr val="F4E4B6"/>
    <a:srgbClr val="D7B6AD"/>
    <a:srgbClr val="F3F9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62" autoAdjust="0"/>
    <p:restoredTop sz="88633" autoAdjust="0"/>
  </p:normalViewPr>
  <p:slideViewPr>
    <p:cSldViewPr>
      <p:cViewPr varScale="1">
        <p:scale>
          <a:sx n="103" d="100"/>
          <a:sy n="103" d="100"/>
        </p:scale>
        <p:origin x="-1854" y="-102"/>
      </p:cViewPr>
      <p:guideLst>
        <p:guide orient="horz" pos="2160"/>
        <p:guide pos="2880"/>
      </p:guideLst>
    </p:cSldViewPr>
  </p:slideViewPr>
  <p:outlineViewPr>
    <p:cViewPr>
      <p:scale>
        <a:sx n="33" d="100"/>
        <a:sy n="33" d="100"/>
      </p:scale>
      <p:origin x="0" y="348"/>
    </p:cViewPr>
  </p:outlin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DECD1D-BF36-4E66-B282-20A21DA284EF}" type="doc">
      <dgm:prSet loTypeId="urn:microsoft.com/office/officeart/2005/8/layout/radial3" loCatId="relationship" qsTypeId="urn:microsoft.com/office/officeart/2005/8/quickstyle/3d3" qsCatId="3D" csTypeId="urn:microsoft.com/office/officeart/2005/8/colors/accent1_2" csCatId="accent1" phldr="1"/>
      <dgm:spPr/>
    </dgm:pt>
    <dgm:pt modelId="{CADDC504-1D01-4BA2-AF43-054A909C292D}">
      <dgm:prSet phldrT="[Text]" custT="1"/>
      <dgm:spPr>
        <a:solidFill>
          <a:srgbClr val="C00000">
            <a:alpha val="50000"/>
          </a:srgbClr>
        </a:solidFill>
        <a:ln>
          <a:solidFill>
            <a:srgbClr val="C00000"/>
          </a:solidFill>
        </a:ln>
      </dgm:spPr>
      <dgm:t>
        <a:bodyPr/>
        <a:lstStyle/>
        <a:p>
          <a:r>
            <a:rPr lang="en-US" sz="2400" dirty="0" smtClean="0"/>
            <a:t>WCA         HH &amp; AG H2O</a:t>
          </a:r>
          <a:endParaRPr lang="en-US" sz="2400" dirty="0"/>
        </a:p>
      </dgm:t>
    </dgm:pt>
    <dgm:pt modelId="{FA0F5403-9A5E-4232-AD92-79F3BD333197}" type="parTrans" cxnId="{729CE9DD-0D2C-484F-8A8B-3E8E4D5B54AD}">
      <dgm:prSet/>
      <dgm:spPr/>
      <dgm:t>
        <a:bodyPr/>
        <a:lstStyle/>
        <a:p>
          <a:endParaRPr lang="en-US"/>
        </a:p>
      </dgm:t>
    </dgm:pt>
    <dgm:pt modelId="{44C529BC-0AB3-4CEF-A1FB-64B59D049438}" type="sibTrans" cxnId="{729CE9DD-0D2C-484F-8A8B-3E8E4D5B54AD}">
      <dgm:prSet/>
      <dgm:spPr/>
      <dgm:t>
        <a:bodyPr/>
        <a:lstStyle/>
        <a:p>
          <a:endParaRPr lang="en-US"/>
        </a:p>
      </dgm:t>
    </dgm:pt>
    <dgm:pt modelId="{38B83BFE-BDF5-4104-90B4-893BD17533CB}">
      <dgm:prSet phldrT="[Text]" custT="1"/>
      <dgm:spPr/>
      <dgm:t>
        <a:bodyPr/>
        <a:lstStyle/>
        <a:p>
          <a:r>
            <a:rPr lang="en-US" sz="2000" dirty="0" smtClean="0"/>
            <a:t>CBOs &amp; WUAs</a:t>
          </a:r>
          <a:endParaRPr lang="en-US" sz="2000" dirty="0"/>
        </a:p>
      </dgm:t>
    </dgm:pt>
    <dgm:pt modelId="{9395F4F2-AEFF-4FFE-9F9F-1F9B48A3E138}" type="parTrans" cxnId="{1BBAB60F-27A5-432F-814A-63867ED20ADD}">
      <dgm:prSet/>
      <dgm:spPr/>
      <dgm:t>
        <a:bodyPr/>
        <a:lstStyle/>
        <a:p>
          <a:endParaRPr lang="en-US"/>
        </a:p>
      </dgm:t>
    </dgm:pt>
    <dgm:pt modelId="{8E9C054F-6BA6-4633-99D9-EC00A244FF51}" type="sibTrans" cxnId="{1BBAB60F-27A5-432F-814A-63867ED20ADD}">
      <dgm:prSet/>
      <dgm:spPr/>
      <dgm:t>
        <a:bodyPr/>
        <a:lstStyle/>
        <a:p>
          <a:endParaRPr lang="en-US"/>
        </a:p>
      </dgm:t>
    </dgm:pt>
    <dgm:pt modelId="{CD7BA345-1577-4D8F-B844-A95EFA2A961D}">
      <dgm:prSet phldrT="[Text]" custT="1"/>
      <dgm:spPr/>
      <dgm:t>
        <a:bodyPr/>
        <a:lstStyle/>
        <a:p>
          <a:endParaRPr lang="en-US" sz="2000" dirty="0" smtClean="0"/>
        </a:p>
        <a:p>
          <a:r>
            <a:rPr lang="en-US" sz="2000" dirty="0" smtClean="0"/>
            <a:t>Workforce</a:t>
          </a:r>
          <a:endParaRPr lang="en-US" sz="2000" dirty="0"/>
        </a:p>
      </dgm:t>
    </dgm:pt>
    <dgm:pt modelId="{3487F2C3-BD67-4051-B827-DB3162D05AB0}" type="parTrans" cxnId="{47FF86AF-FBAA-488E-8BD6-48A6D4C82F3F}">
      <dgm:prSet/>
      <dgm:spPr/>
      <dgm:t>
        <a:bodyPr/>
        <a:lstStyle/>
        <a:p>
          <a:endParaRPr lang="en-US"/>
        </a:p>
      </dgm:t>
    </dgm:pt>
    <dgm:pt modelId="{DCFE231E-638F-46A0-84DC-54DF67033E04}" type="sibTrans" cxnId="{47FF86AF-FBAA-488E-8BD6-48A6D4C82F3F}">
      <dgm:prSet/>
      <dgm:spPr/>
      <dgm:t>
        <a:bodyPr/>
        <a:lstStyle/>
        <a:p>
          <a:endParaRPr lang="en-US"/>
        </a:p>
      </dgm:t>
    </dgm:pt>
    <dgm:pt modelId="{20D7507C-5EA9-431E-BF9C-D3FF6C874040}">
      <dgm:prSet phldrT="[Text]" custT="1"/>
      <dgm:spPr/>
      <dgm:t>
        <a:bodyPr/>
        <a:lstStyle/>
        <a:p>
          <a:r>
            <a:rPr lang="en-US" sz="2000" dirty="0" smtClean="0"/>
            <a:t>Education &amp; Training</a:t>
          </a:r>
          <a:endParaRPr lang="en-US" sz="2000" dirty="0"/>
        </a:p>
      </dgm:t>
    </dgm:pt>
    <dgm:pt modelId="{1F9D5FC4-C560-4D0A-8933-F6DD8A553D12}" type="parTrans" cxnId="{08C42845-0958-49FF-BF0F-400E880BE2A4}">
      <dgm:prSet/>
      <dgm:spPr/>
      <dgm:t>
        <a:bodyPr/>
        <a:lstStyle/>
        <a:p>
          <a:endParaRPr lang="en-US"/>
        </a:p>
      </dgm:t>
    </dgm:pt>
    <dgm:pt modelId="{51CA3149-CA1A-44EF-AB5A-EB3ECA7EE97D}" type="sibTrans" cxnId="{08C42845-0958-49FF-BF0F-400E880BE2A4}">
      <dgm:prSet/>
      <dgm:spPr/>
      <dgm:t>
        <a:bodyPr/>
        <a:lstStyle/>
        <a:p>
          <a:endParaRPr lang="en-US"/>
        </a:p>
      </dgm:t>
    </dgm:pt>
    <dgm:pt modelId="{793B6FC5-D2B6-4512-A9E1-21A60A29160C}">
      <dgm:prSet phldrT="[Text]" custT="1"/>
      <dgm:spPr/>
      <dgm:t>
        <a:bodyPr/>
        <a:lstStyle/>
        <a:p>
          <a:r>
            <a:rPr lang="en-US" sz="2000" dirty="0" smtClean="0"/>
            <a:t>Research &amp; Extension</a:t>
          </a:r>
          <a:endParaRPr lang="en-US" sz="2000" dirty="0"/>
        </a:p>
      </dgm:t>
    </dgm:pt>
    <dgm:pt modelId="{A89B90C8-0110-4C3C-86EE-65C881FF6424}" type="parTrans" cxnId="{81AEF243-4ADD-4CE3-9571-1FFA985BB817}">
      <dgm:prSet/>
      <dgm:spPr/>
      <dgm:t>
        <a:bodyPr/>
        <a:lstStyle/>
        <a:p>
          <a:endParaRPr lang="en-US"/>
        </a:p>
      </dgm:t>
    </dgm:pt>
    <dgm:pt modelId="{AB3652C3-CCBB-42A5-B617-7C8646298AF7}" type="sibTrans" cxnId="{81AEF243-4ADD-4CE3-9571-1FFA985BB817}">
      <dgm:prSet/>
      <dgm:spPr/>
      <dgm:t>
        <a:bodyPr/>
        <a:lstStyle/>
        <a:p>
          <a:endParaRPr lang="en-US"/>
        </a:p>
      </dgm:t>
    </dgm:pt>
    <dgm:pt modelId="{048653BA-C8C4-4E29-90FB-0B161EC0EA27}" type="pres">
      <dgm:prSet presAssocID="{D6DECD1D-BF36-4E66-B282-20A21DA284EF}" presName="composite" presStyleCnt="0">
        <dgm:presLayoutVars>
          <dgm:chMax val="1"/>
          <dgm:dir/>
          <dgm:resizeHandles val="exact"/>
        </dgm:presLayoutVars>
      </dgm:prSet>
      <dgm:spPr/>
    </dgm:pt>
    <dgm:pt modelId="{688B2774-F124-4474-B9C1-452EB85E0133}" type="pres">
      <dgm:prSet presAssocID="{D6DECD1D-BF36-4E66-B282-20A21DA284EF}" presName="radial" presStyleCnt="0">
        <dgm:presLayoutVars>
          <dgm:animLvl val="ctr"/>
        </dgm:presLayoutVars>
      </dgm:prSet>
      <dgm:spPr/>
    </dgm:pt>
    <dgm:pt modelId="{1D758545-4349-4C73-B7EC-562D6944ABCB}" type="pres">
      <dgm:prSet presAssocID="{CADDC504-1D01-4BA2-AF43-054A909C292D}" presName="centerShape" presStyleLbl="vennNode1" presStyleIdx="0" presStyleCnt="5" custScaleX="93589" custScaleY="91471" custLinFactNeighborY="2078"/>
      <dgm:spPr/>
      <dgm:t>
        <a:bodyPr/>
        <a:lstStyle/>
        <a:p>
          <a:endParaRPr lang="en-US"/>
        </a:p>
      </dgm:t>
    </dgm:pt>
    <dgm:pt modelId="{E2069594-D401-434B-9719-99DBA3130326}" type="pres">
      <dgm:prSet presAssocID="{793B6FC5-D2B6-4512-A9E1-21A60A29160C}" presName="node" presStyleLbl="vennNode1" presStyleIdx="1" presStyleCnt="5" custScaleX="158025" custScaleY="157760" custRadScaleRad="88189" custRadScaleInc="1269">
        <dgm:presLayoutVars>
          <dgm:bulletEnabled val="1"/>
        </dgm:presLayoutVars>
      </dgm:prSet>
      <dgm:spPr/>
      <dgm:t>
        <a:bodyPr/>
        <a:lstStyle/>
        <a:p>
          <a:endParaRPr lang="en-US"/>
        </a:p>
      </dgm:t>
    </dgm:pt>
    <dgm:pt modelId="{11B9CD60-62D7-420D-9BB1-13E79DFACAAC}" type="pres">
      <dgm:prSet presAssocID="{38B83BFE-BDF5-4104-90B4-893BD17533CB}" presName="node" presStyleLbl="vennNode1" presStyleIdx="2" presStyleCnt="5" custScaleX="158109" custScaleY="151527" custRadScaleRad="120157" custRadScaleInc="178">
        <dgm:presLayoutVars>
          <dgm:bulletEnabled val="1"/>
        </dgm:presLayoutVars>
      </dgm:prSet>
      <dgm:spPr/>
      <dgm:t>
        <a:bodyPr/>
        <a:lstStyle/>
        <a:p>
          <a:endParaRPr lang="en-US"/>
        </a:p>
      </dgm:t>
    </dgm:pt>
    <dgm:pt modelId="{4E390709-0518-4AD2-A9A0-32F2A14F459B}" type="pres">
      <dgm:prSet presAssocID="{CD7BA345-1577-4D8F-B844-A95EFA2A961D}" presName="node" presStyleLbl="vennNode1" presStyleIdx="3" presStyleCnt="5" custScaleX="155799" custScaleY="147059" custRadScaleRad="85464" custRadScaleInc="-2666">
        <dgm:presLayoutVars>
          <dgm:bulletEnabled val="1"/>
        </dgm:presLayoutVars>
      </dgm:prSet>
      <dgm:spPr/>
      <dgm:t>
        <a:bodyPr/>
        <a:lstStyle/>
        <a:p>
          <a:endParaRPr lang="en-US"/>
        </a:p>
      </dgm:t>
    </dgm:pt>
    <dgm:pt modelId="{796DE29F-E9C8-4F1F-9039-B8629DC5A7DE}" type="pres">
      <dgm:prSet presAssocID="{20D7507C-5EA9-431E-BF9C-D3FF6C874040}" presName="node" presStyleLbl="vennNode1" presStyleIdx="4" presStyleCnt="5" custScaleX="160463" custScaleY="151168" custRadScaleRad="120290" custRadScaleInc="-1004">
        <dgm:presLayoutVars>
          <dgm:bulletEnabled val="1"/>
        </dgm:presLayoutVars>
      </dgm:prSet>
      <dgm:spPr/>
      <dgm:t>
        <a:bodyPr/>
        <a:lstStyle/>
        <a:p>
          <a:endParaRPr lang="en-US"/>
        </a:p>
      </dgm:t>
    </dgm:pt>
  </dgm:ptLst>
  <dgm:cxnLst>
    <dgm:cxn modelId="{0D7F2D9F-6CDF-4C9F-84EF-3CFD99568A8E}" type="presOf" srcId="{38B83BFE-BDF5-4104-90B4-893BD17533CB}" destId="{11B9CD60-62D7-420D-9BB1-13E79DFACAAC}" srcOrd="0" destOrd="0" presId="urn:microsoft.com/office/officeart/2005/8/layout/radial3"/>
    <dgm:cxn modelId="{827ABFA0-14C9-46ED-8FD1-D48FD4C4A223}" type="presOf" srcId="{CD7BA345-1577-4D8F-B844-A95EFA2A961D}" destId="{4E390709-0518-4AD2-A9A0-32F2A14F459B}" srcOrd="0" destOrd="0" presId="urn:microsoft.com/office/officeart/2005/8/layout/radial3"/>
    <dgm:cxn modelId="{1BBAB60F-27A5-432F-814A-63867ED20ADD}" srcId="{CADDC504-1D01-4BA2-AF43-054A909C292D}" destId="{38B83BFE-BDF5-4104-90B4-893BD17533CB}" srcOrd="1" destOrd="0" parTransId="{9395F4F2-AEFF-4FFE-9F9F-1F9B48A3E138}" sibTransId="{8E9C054F-6BA6-4633-99D9-EC00A244FF51}"/>
    <dgm:cxn modelId="{A88C1108-BD18-45DE-8EA6-0717C992A7E6}" type="presOf" srcId="{20D7507C-5EA9-431E-BF9C-D3FF6C874040}" destId="{796DE29F-E9C8-4F1F-9039-B8629DC5A7DE}" srcOrd="0" destOrd="0" presId="urn:microsoft.com/office/officeart/2005/8/layout/radial3"/>
    <dgm:cxn modelId="{95909945-D72A-48A7-A0E8-76EC8C024855}" type="presOf" srcId="{793B6FC5-D2B6-4512-A9E1-21A60A29160C}" destId="{E2069594-D401-434B-9719-99DBA3130326}" srcOrd="0" destOrd="0" presId="urn:microsoft.com/office/officeart/2005/8/layout/radial3"/>
    <dgm:cxn modelId="{47FF86AF-FBAA-488E-8BD6-48A6D4C82F3F}" srcId="{CADDC504-1D01-4BA2-AF43-054A909C292D}" destId="{CD7BA345-1577-4D8F-B844-A95EFA2A961D}" srcOrd="2" destOrd="0" parTransId="{3487F2C3-BD67-4051-B827-DB3162D05AB0}" sibTransId="{DCFE231E-638F-46A0-84DC-54DF67033E04}"/>
    <dgm:cxn modelId="{81AEF243-4ADD-4CE3-9571-1FFA985BB817}" srcId="{CADDC504-1D01-4BA2-AF43-054A909C292D}" destId="{793B6FC5-D2B6-4512-A9E1-21A60A29160C}" srcOrd="0" destOrd="0" parTransId="{A89B90C8-0110-4C3C-86EE-65C881FF6424}" sibTransId="{AB3652C3-CCBB-42A5-B617-7C8646298AF7}"/>
    <dgm:cxn modelId="{08C42845-0958-49FF-BF0F-400E880BE2A4}" srcId="{CADDC504-1D01-4BA2-AF43-054A909C292D}" destId="{20D7507C-5EA9-431E-BF9C-D3FF6C874040}" srcOrd="3" destOrd="0" parTransId="{1F9D5FC4-C560-4D0A-8933-F6DD8A553D12}" sibTransId="{51CA3149-CA1A-44EF-AB5A-EB3ECA7EE97D}"/>
    <dgm:cxn modelId="{729CE9DD-0D2C-484F-8A8B-3E8E4D5B54AD}" srcId="{D6DECD1D-BF36-4E66-B282-20A21DA284EF}" destId="{CADDC504-1D01-4BA2-AF43-054A909C292D}" srcOrd="0" destOrd="0" parTransId="{FA0F5403-9A5E-4232-AD92-79F3BD333197}" sibTransId="{44C529BC-0AB3-4CEF-A1FB-64B59D049438}"/>
    <dgm:cxn modelId="{11CA13D7-7C85-4FB3-BA67-304F28C9C5A7}" type="presOf" srcId="{CADDC504-1D01-4BA2-AF43-054A909C292D}" destId="{1D758545-4349-4C73-B7EC-562D6944ABCB}" srcOrd="0" destOrd="0" presId="urn:microsoft.com/office/officeart/2005/8/layout/radial3"/>
    <dgm:cxn modelId="{1D565A6A-B97B-49CC-BEB5-85F09A168067}" type="presOf" srcId="{D6DECD1D-BF36-4E66-B282-20A21DA284EF}" destId="{048653BA-C8C4-4E29-90FB-0B161EC0EA27}" srcOrd="0" destOrd="0" presId="urn:microsoft.com/office/officeart/2005/8/layout/radial3"/>
    <dgm:cxn modelId="{D14CD8FD-2044-40F5-85A1-75053319E53D}" type="presParOf" srcId="{048653BA-C8C4-4E29-90FB-0B161EC0EA27}" destId="{688B2774-F124-4474-B9C1-452EB85E0133}" srcOrd="0" destOrd="0" presId="urn:microsoft.com/office/officeart/2005/8/layout/radial3"/>
    <dgm:cxn modelId="{D18D42B6-94ED-4D9E-8815-4F4C9352E1C8}" type="presParOf" srcId="{688B2774-F124-4474-B9C1-452EB85E0133}" destId="{1D758545-4349-4C73-B7EC-562D6944ABCB}" srcOrd="0" destOrd="0" presId="urn:microsoft.com/office/officeart/2005/8/layout/radial3"/>
    <dgm:cxn modelId="{ED0AB86B-1D2B-4A0E-A44E-37E6BFFF835D}" type="presParOf" srcId="{688B2774-F124-4474-B9C1-452EB85E0133}" destId="{E2069594-D401-434B-9719-99DBA3130326}" srcOrd="1" destOrd="0" presId="urn:microsoft.com/office/officeart/2005/8/layout/radial3"/>
    <dgm:cxn modelId="{7405503B-2565-4F84-8DBA-6645FC5CE087}" type="presParOf" srcId="{688B2774-F124-4474-B9C1-452EB85E0133}" destId="{11B9CD60-62D7-420D-9BB1-13E79DFACAAC}" srcOrd="2" destOrd="0" presId="urn:microsoft.com/office/officeart/2005/8/layout/radial3"/>
    <dgm:cxn modelId="{15BD770B-11BE-48E6-8803-98B15254E67E}" type="presParOf" srcId="{688B2774-F124-4474-B9C1-452EB85E0133}" destId="{4E390709-0518-4AD2-A9A0-32F2A14F459B}" srcOrd="3" destOrd="0" presId="urn:microsoft.com/office/officeart/2005/8/layout/radial3"/>
    <dgm:cxn modelId="{2B1C66EA-8EBF-477D-8E1D-1E6D56074ACE}" type="presParOf" srcId="{688B2774-F124-4474-B9C1-452EB85E0133}" destId="{796DE29F-E9C8-4F1F-9039-B8629DC5A7DE}" srcOrd="4" destOrd="0" presId="urn:microsoft.com/office/officeart/2005/8/layout/radial3"/>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58545-4349-4C73-B7EC-562D6944ABCB}">
      <dsp:nvSpPr>
        <dsp:cNvPr id="0" name=""/>
        <dsp:cNvSpPr/>
      </dsp:nvSpPr>
      <dsp:spPr>
        <a:xfrm>
          <a:off x="2302658" y="1372041"/>
          <a:ext cx="2650348" cy="2590368"/>
        </a:xfrm>
        <a:prstGeom prst="ellipse">
          <a:avLst/>
        </a:prstGeom>
        <a:solidFill>
          <a:srgbClr val="C00000">
            <a:alpha val="50000"/>
          </a:srgbClr>
        </a:solidFill>
        <a:ln>
          <a:solidFill>
            <a:srgbClr val="C00000"/>
          </a:solid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WCA         HH &amp; AG H2O</a:t>
          </a:r>
          <a:endParaRPr lang="en-US" sz="2400" kern="1200" dirty="0"/>
        </a:p>
      </dsp:txBody>
      <dsp:txXfrm>
        <a:off x="2690792" y="1751392"/>
        <a:ext cx="1874080" cy="1831666"/>
      </dsp:txXfrm>
    </dsp:sp>
    <dsp:sp modelId="{E2069594-D401-434B-9719-99DBA3130326}">
      <dsp:nvSpPr>
        <dsp:cNvPr id="0" name=""/>
        <dsp:cNvSpPr/>
      </dsp:nvSpPr>
      <dsp:spPr>
        <a:xfrm>
          <a:off x="2541472" y="-152397"/>
          <a:ext cx="2237556" cy="2233803"/>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Research &amp; Extension</a:t>
          </a:r>
          <a:endParaRPr lang="en-US" sz="2000" kern="1200" dirty="0"/>
        </a:p>
      </dsp:txBody>
      <dsp:txXfrm>
        <a:off x="2869154" y="174736"/>
        <a:ext cx="1582192" cy="1579537"/>
      </dsp:txXfrm>
    </dsp:sp>
    <dsp:sp modelId="{11B9CD60-62D7-420D-9BB1-13E79DFACAAC}">
      <dsp:nvSpPr>
        <dsp:cNvPr id="0" name=""/>
        <dsp:cNvSpPr/>
      </dsp:nvSpPr>
      <dsp:spPr>
        <a:xfrm>
          <a:off x="4724409" y="1524002"/>
          <a:ext cx="2238745" cy="214554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CBOs &amp; WUAs</a:t>
          </a:r>
          <a:endParaRPr lang="en-US" sz="2000" kern="1200" dirty="0"/>
        </a:p>
      </dsp:txBody>
      <dsp:txXfrm>
        <a:off x="5052266" y="1838210"/>
        <a:ext cx="1583031" cy="1517131"/>
      </dsp:txXfrm>
    </dsp:sp>
    <dsp:sp modelId="{4E390709-0518-4AD2-A9A0-32F2A14F459B}">
      <dsp:nvSpPr>
        <dsp:cNvPr id="0" name=""/>
        <dsp:cNvSpPr/>
      </dsp:nvSpPr>
      <dsp:spPr>
        <a:xfrm>
          <a:off x="2590799" y="3124200"/>
          <a:ext cx="2206037" cy="2082283"/>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r>
            <a:rPr lang="en-US" sz="2000" kern="1200" dirty="0" smtClean="0"/>
            <a:t>Workforce</a:t>
          </a:r>
          <a:endParaRPr lang="en-US" sz="2000" kern="1200" dirty="0"/>
        </a:p>
      </dsp:txBody>
      <dsp:txXfrm>
        <a:off x="2913866" y="3429143"/>
        <a:ext cx="1559903" cy="1472397"/>
      </dsp:txXfrm>
    </dsp:sp>
    <dsp:sp modelId="{796DE29F-E9C8-4F1F-9039-B8629DC5A7DE}">
      <dsp:nvSpPr>
        <dsp:cNvPr id="0" name=""/>
        <dsp:cNvSpPr/>
      </dsp:nvSpPr>
      <dsp:spPr>
        <a:xfrm>
          <a:off x="273659" y="1555332"/>
          <a:ext cx="2272077" cy="2140464"/>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Education &amp; Training</a:t>
          </a:r>
          <a:endParaRPr lang="en-US" sz="2000" kern="1200" dirty="0"/>
        </a:p>
      </dsp:txBody>
      <dsp:txXfrm>
        <a:off x="606397" y="1868796"/>
        <a:ext cx="1606601" cy="151353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9" y="0"/>
            <a:ext cx="2972421" cy="465138"/>
          </a:xfrm>
          <a:prstGeom prst="rect">
            <a:avLst/>
          </a:prstGeom>
        </p:spPr>
        <p:txBody>
          <a:bodyPr vert="horz" lIns="91440" tIns="45720" rIns="91440" bIns="45720" rtlCol="0"/>
          <a:lstStyle>
            <a:lvl1pPr algn="r">
              <a:defRPr sz="1200"/>
            </a:lvl1pPr>
          </a:lstStyle>
          <a:p>
            <a:fld id="{616F9D20-6B88-4437-B302-11BBDCEF17F1}" type="datetimeFigureOut">
              <a:rPr lang="en-US" smtClean="0"/>
              <a:pPr/>
              <a:t>11/25/2015</a:t>
            </a:fld>
            <a:endParaRPr lang="en-US" dirty="0"/>
          </a:p>
        </p:txBody>
      </p:sp>
      <p:sp>
        <p:nvSpPr>
          <p:cNvPr id="4" name="Footer Placeholder 3"/>
          <p:cNvSpPr>
            <a:spLocks noGrp="1"/>
          </p:cNvSpPr>
          <p:nvPr>
            <p:ph type="ftr" sz="quarter" idx="2"/>
          </p:nvPr>
        </p:nvSpPr>
        <p:spPr>
          <a:xfrm>
            <a:off x="3"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9" y="8829675"/>
            <a:ext cx="2972421" cy="465138"/>
          </a:xfrm>
          <a:prstGeom prst="rect">
            <a:avLst/>
          </a:prstGeom>
        </p:spPr>
        <p:txBody>
          <a:bodyPr vert="horz" lIns="91440" tIns="45720" rIns="91440" bIns="45720" rtlCol="0" anchor="b"/>
          <a:lstStyle>
            <a:lvl1pPr algn="r">
              <a:defRPr sz="1200"/>
            </a:lvl1pPr>
          </a:lstStyle>
          <a:p>
            <a:fld id="{F257240E-2815-4535-9FCE-CF78C388AEB1}" type="slidenum">
              <a:rPr lang="en-US" smtClean="0"/>
              <a:pPr/>
              <a:t>‹#›</a:t>
            </a:fld>
            <a:endParaRPr lang="en-US" dirty="0"/>
          </a:p>
        </p:txBody>
      </p:sp>
    </p:spTree>
    <p:extLst>
      <p:ext uri="{BB962C8B-B14F-4D97-AF65-F5344CB8AC3E}">
        <p14:creationId xmlns:p14="http://schemas.microsoft.com/office/powerpoint/2010/main" val="625375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01CE06E6-5639-42A2-B5A4-9384223D2C8C}" type="datetimeFigureOut">
              <a:rPr lang="en-US" smtClean="0"/>
              <a:pPr/>
              <a:t>11/25/2015</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482DAA82-192B-4D51-B2D5-74E41FD16069}" type="slidenum">
              <a:rPr lang="en-US" smtClean="0"/>
              <a:pPr/>
              <a:t>‹#›</a:t>
            </a:fld>
            <a:endParaRPr lang="en-US" dirty="0"/>
          </a:p>
        </p:txBody>
      </p:sp>
    </p:spTree>
    <p:extLst>
      <p:ext uri="{BB962C8B-B14F-4D97-AF65-F5344CB8AC3E}">
        <p14:creationId xmlns:p14="http://schemas.microsoft.com/office/powerpoint/2010/main" val="249852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a:t>
            </a:fld>
            <a:endParaRPr lang="en-US" dirty="0"/>
          </a:p>
        </p:txBody>
      </p:sp>
    </p:spTree>
    <p:extLst>
      <p:ext uri="{BB962C8B-B14F-4D97-AF65-F5344CB8AC3E}">
        <p14:creationId xmlns:p14="http://schemas.microsoft.com/office/powerpoint/2010/main" val="772689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WCA touches CBOs/WUAs,</a:t>
            </a:r>
            <a:r>
              <a:rPr lang="en-US" baseline="0" dirty="0" smtClean="0"/>
              <a:t> with whom we have a 4 star rating because of the USAID Community Based Initiatives for Water Demand Management (CBIWDM), implemented by Mercy Corps, with CBOs and USAID Institutional Strengthening and Support Project (ISSP) work with WUAs.</a:t>
            </a:r>
          </a:p>
          <a:p>
            <a:pPr marL="171450" indent="-171450">
              <a:buFont typeface="Arial" panose="020B0604020202020204" pitchFamily="34" charset="0"/>
              <a:buChar char="•"/>
            </a:pPr>
            <a:r>
              <a:rPr lang="en-US" baseline="0" dirty="0" smtClean="0"/>
              <a:t>Going counter-clockwise, there is plenty of research but not much extension in Jordan so it gets 2 stars.</a:t>
            </a:r>
          </a:p>
          <a:p>
            <a:pPr marL="171450" indent="-171450">
              <a:buFont typeface="Arial" panose="020B0604020202020204" pitchFamily="34" charset="0"/>
              <a:buChar char="•"/>
            </a:pPr>
            <a:r>
              <a:rPr lang="en-US" baseline="0" dirty="0" smtClean="0"/>
              <a:t>Extension and Training (ET) -- there is plenty of higher education but not of the right kind that leads to jobs; however, very little </a:t>
            </a:r>
            <a:r>
              <a:rPr lang="en-US" baseline="0" dirty="0" err="1" smtClean="0"/>
              <a:t>vo</a:t>
            </a:r>
            <a:r>
              <a:rPr lang="en-US" baseline="0" dirty="0" smtClean="0"/>
              <a:t>-tech education so it gets 1 star.  Unfortunately AG is not an interesting career choice for students. Parents don’t encourage them so this is where we need to focus on behavior change.</a:t>
            </a:r>
          </a:p>
          <a:p>
            <a:pPr marL="171450" indent="-171450">
              <a:buFont typeface="Arial" panose="020B0604020202020204" pitchFamily="34" charset="0"/>
              <a:buChar char="•"/>
            </a:pPr>
            <a:r>
              <a:rPr lang="en-US" baseline="0" dirty="0" smtClean="0"/>
              <a:t>Little focus on the AG workforce (and GOJ has little interest in training the half million Egyptians in country) – so it also scores low.</a:t>
            </a:r>
          </a:p>
          <a:p>
            <a:pPr marL="0" indent="0">
              <a:buFont typeface="Arial" panose="020B0604020202020204" pitchFamily="34" charset="0"/>
              <a:buNone/>
            </a:pPr>
            <a:r>
              <a:rPr lang="en-US" baseline="0" dirty="0" smtClean="0"/>
              <a:t> </a:t>
            </a:r>
          </a:p>
          <a:p>
            <a:pPr marL="0" indent="0">
              <a:buFont typeface="Arial" panose="020B0604020202020204" pitchFamily="34" charset="0"/>
              <a:buNone/>
            </a:pPr>
            <a:r>
              <a:rPr lang="en-US" baseline="0" dirty="0" smtClean="0"/>
              <a:t>Going clockwise now with the boxes starting in the upper left, our approach will need to start with the private sector, producing what sells.</a:t>
            </a:r>
          </a:p>
          <a:p>
            <a:pPr marL="171450" indent="-171450">
              <a:buFont typeface="Arial" panose="020B0604020202020204" pitchFamily="34" charset="0"/>
              <a:buChar char="•"/>
            </a:pPr>
            <a:r>
              <a:rPr lang="en-US" baseline="0" dirty="0" smtClean="0"/>
              <a:t>Box 2 shows that we need to build </a:t>
            </a:r>
            <a:r>
              <a:rPr lang="en-US" baseline="0" dirty="0" err="1" smtClean="0"/>
              <a:t>vo</a:t>
            </a:r>
            <a:r>
              <a:rPr lang="en-US" baseline="0" dirty="0" smtClean="0"/>
              <a:t>-tech skills with proper salesmanship and messaging to sell this new kind of job to youth in the CBO/WUAs.</a:t>
            </a:r>
          </a:p>
          <a:p>
            <a:pPr marL="171450" indent="-171450">
              <a:buFont typeface="Arial" panose="020B0604020202020204" pitchFamily="34" charset="0"/>
              <a:buChar char="•"/>
            </a:pPr>
            <a:r>
              <a:rPr lang="en-US" baseline="0" dirty="0" smtClean="0"/>
              <a:t>Bring NCARE and JVA along as partners.</a:t>
            </a:r>
          </a:p>
          <a:p>
            <a:pPr marL="171450" indent="-171450">
              <a:buFont typeface="Arial" panose="020B0604020202020204" pitchFamily="34" charset="0"/>
              <a:buChar char="•"/>
            </a:pPr>
            <a:r>
              <a:rPr lang="en-US" baseline="0" dirty="0" smtClean="0"/>
              <a:t>Finally, we need to find a way to expand the pie of revolving loans to CBOs and JVAs.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11</a:t>
            </a:fld>
            <a:endParaRPr lang="en-US" dirty="0"/>
          </a:p>
        </p:txBody>
      </p:sp>
    </p:spTree>
    <p:extLst>
      <p:ext uri="{BB962C8B-B14F-4D97-AF65-F5344CB8AC3E}">
        <p14:creationId xmlns:p14="http://schemas.microsoft.com/office/powerpoint/2010/main" val="1462843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Building</a:t>
            </a:r>
            <a:r>
              <a:rPr lang="en-US" baseline="0" dirty="0" smtClean="0"/>
              <a:t> on CBIWDM, and perhaps partnering with USAID’ s Office of Economic Development and Energy (EDE), we could keep the s</a:t>
            </a:r>
            <a:r>
              <a:rPr lang="en-US" dirty="0" smtClean="0"/>
              <a:t>olar powered heating and PV panels that feed into the grid because the</a:t>
            </a:r>
            <a:r>
              <a:rPr lang="en-US" baseline="0" dirty="0" smtClean="0"/>
              <a:t> PV technology is making gains for use in solar powered pumping and desalinization. Micro water harvesting, drip irrigation and grey water recycling, popular with women’s CBOs, can also continue.</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12</a:t>
            </a:fld>
            <a:endParaRPr lang="en-US" dirty="0"/>
          </a:p>
        </p:txBody>
      </p:sp>
    </p:spTree>
    <p:extLst>
      <p:ext uri="{BB962C8B-B14F-4D97-AF65-F5344CB8AC3E}">
        <p14:creationId xmlns:p14="http://schemas.microsoft.com/office/powerpoint/2010/main" val="356878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CBIWDM projects at </a:t>
            </a:r>
            <a:r>
              <a:rPr lang="en-US" dirty="0" err="1" smtClean="0"/>
              <a:t>Anaqeed</a:t>
            </a:r>
            <a:r>
              <a:rPr lang="en-US" dirty="0" smtClean="0"/>
              <a:t> Al-</a:t>
            </a:r>
            <a:r>
              <a:rPr lang="en-US" dirty="0" err="1" smtClean="0"/>
              <a:t>Khair</a:t>
            </a:r>
            <a:r>
              <a:rPr lang="en-US" dirty="0" smtClean="0"/>
              <a:t>, this is the kind of project that saves</a:t>
            </a:r>
            <a:r>
              <a:rPr lang="en-US" baseline="0" dirty="0" smtClean="0"/>
              <a:t> water. It is a community grant gifted to CBOs who were performing well with their revolving loans given to individual CBO members.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13</a:t>
            </a:fld>
            <a:endParaRPr lang="en-US" dirty="0"/>
          </a:p>
        </p:txBody>
      </p:sp>
    </p:spTree>
    <p:extLst>
      <p:ext uri="{BB962C8B-B14F-4D97-AF65-F5344CB8AC3E}">
        <p14:creationId xmlns:p14="http://schemas.microsoft.com/office/powerpoint/2010/main" val="252219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 number of CBO community grants in CBIWDM: 193 grants totaling almost $5 m. T</a:t>
            </a:r>
            <a:r>
              <a:rPr lang="en-US" baseline="0" dirty="0" smtClean="0"/>
              <a:t>otal number of individual loans to members was 9196 totaling almost $9 m with 1264 people still on the waiting list. Considering both phases, overall repayment was 94% and the good thing is that these loans should go on in perpetuity, providing the communities can top the principle up from time to time to account for inflation and non-repayment.</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14</a:t>
            </a:fld>
            <a:endParaRPr lang="en-US" dirty="0"/>
          </a:p>
        </p:txBody>
      </p:sp>
    </p:spTree>
    <p:extLst>
      <p:ext uri="{BB962C8B-B14F-4D97-AF65-F5344CB8AC3E}">
        <p14:creationId xmlns:p14="http://schemas.microsoft.com/office/powerpoint/2010/main" val="910502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Cisterns, reservoirs,</a:t>
            </a:r>
            <a:r>
              <a:rPr lang="en-US" baseline="0" smtClean="0"/>
              <a:t> residential networks and drip kits were the most popular interventions.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15</a:t>
            </a:fld>
            <a:endParaRPr lang="en-US" dirty="0"/>
          </a:p>
        </p:txBody>
      </p:sp>
    </p:spTree>
    <p:extLst>
      <p:ext uri="{BB962C8B-B14F-4D97-AF65-F5344CB8AC3E}">
        <p14:creationId xmlns:p14="http://schemas.microsoft.com/office/powerpoint/2010/main" val="4227402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intend</a:t>
            </a:r>
            <a:r>
              <a:rPr lang="en-US" baseline="0" dirty="0" smtClean="0"/>
              <a:t> to reach out to some of the experienced private sector people with whom we have been talking over the past year, including clockwise from top left: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err="1" smtClean="0"/>
              <a:t>Husam</a:t>
            </a:r>
            <a:r>
              <a:rPr lang="en-US" baseline="0" dirty="0" smtClean="0"/>
              <a:t> Al-</a:t>
            </a:r>
            <a:r>
              <a:rPr lang="en-US" baseline="0" dirty="0" err="1" smtClean="0"/>
              <a:t>Nimer</a:t>
            </a:r>
            <a:r>
              <a:rPr lang="en-US" baseline="0" dirty="0" smtClean="0"/>
              <a:t> – hydroponic pioneer in Jordan, water harvesting; </a:t>
            </a:r>
          </a:p>
          <a:p>
            <a:pPr marL="171450" indent="-171450">
              <a:buFont typeface="Arial" panose="020B0604020202020204" pitchFamily="34" charset="0"/>
              <a:buChar char="•"/>
            </a:pPr>
            <a:r>
              <a:rPr lang="en-US" baseline="0" dirty="0" smtClean="0"/>
              <a:t>Ahmad Omar, large strawberry exporter;</a:t>
            </a:r>
          </a:p>
          <a:p>
            <a:pPr marL="171450" indent="-171450">
              <a:buFont typeface="Arial" panose="020B0604020202020204" pitchFamily="34" charset="0"/>
              <a:buChar char="•"/>
            </a:pPr>
            <a:r>
              <a:rPr lang="en-US" baseline="0" dirty="0" smtClean="0"/>
              <a:t>Khalil </a:t>
            </a:r>
            <a:r>
              <a:rPr lang="en-US" baseline="0" dirty="0" err="1" smtClean="0"/>
              <a:t>Abou</a:t>
            </a:r>
            <a:r>
              <a:rPr lang="en-US" baseline="0" dirty="0" smtClean="0"/>
              <a:t> </a:t>
            </a:r>
            <a:r>
              <a:rPr lang="en-US" baseline="0" dirty="0" err="1" smtClean="0"/>
              <a:t>Ghannem</a:t>
            </a:r>
            <a:r>
              <a:rPr lang="en-US" baseline="0" dirty="0" smtClean="0"/>
              <a:t>, the hydroponics and brackish water </a:t>
            </a:r>
            <a:r>
              <a:rPr lang="en-US" baseline="0" dirty="0" err="1" smtClean="0"/>
              <a:t>desal</a:t>
            </a:r>
            <a:r>
              <a:rPr lang="en-US" baseline="0" dirty="0" smtClean="0"/>
              <a:t> pioneer know as </a:t>
            </a:r>
            <a:r>
              <a:rPr lang="en-US" baseline="0" dirty="0" err="1" smtClean="0"/>
              <a:t>Mr</a:t>
            </a:r>
            <a:r>
              <a:rPr lang="en-US" baseline="0" dirty="0" smtClean="0"/>
              <a:t> Strawberry; </a:t>
            </a:r>
          </a:p>
          <a:p>
            <a:pPr marL="171450" indent="-171450">
              <a:buFont typeface="Arial" panose="020B0604020202020204" pitchFamily="34" charset="0"/>
              <a:buChar char="•"/>
            </a:pPr>
            <a:r>
              <a:rPr lang="en-US" baseline="0" dirty="0" smtClean="0"/>
              <a:t>Mohamed </a:t>
            </a:r>
            <a:r>
              <a:rPr lang="en-US" baseline="0" dirty="0" err="1" smtClean="0"/>
              <a:t>Bateineh</a:t>
            </a:r>
            <a:r>
              <a:rPr lang="en-US" baseline="0" dirty="0" smtClean="0"/>
              <a:t>, American Chamber of Commerce and CEO, </a:t>
            </a:r>
            <a:r>
              <a:rPr lang="en-US" baseline="0" dirty="0" err="1" smtClean="0"/>
              <a:t>Agri</a:t>
            </a:r>
            <a:r>
              <a:rPr lang="en-US" baseline="0" dirty="0" smtClean="0"/>
              <a:t>-Jordan, </a:t>
            </a:r>
          </a:p>
          <a:p>
            <a:pPr marL="171450" indent="-171450">
              <a:buFont typeface="Arial" panose="020B0604020202020204" pitchFamily="34" charset="0"/>
              <a:buChar char="•"/>
            </a:pPr>
            <a:r>
              <a:rPr lang="en-US" baseline="0" dirty="0" err="1" smtClean="0"/>
              <a:t>Sherifa</a:t>
            </a:r>
            <a:r>
              <a:rPr lang="en-US" baseline="0" dirty="0" smtClean="0"/>
              <a:t> El-</a:t>
            </a:r>
            <a:r>
              <a:rPr lang="en-US" baseline="0" dirty="0" err="1" smtClean="0"/>
              <a:t>Zein</a:t>
            </a:r>
            <a:r>
              <a:rPr lang="en-US" baseline="0" dirty="0" smtClean="0"/>
              <a:t>, Hashemite Fund for the Development of the Jordan </a:t>
            </a:r>
            <a:r>
              <a:rPr lang="en-US" baseline="0" dirty="0" err="1" smtClean="0"/>
              <a:t>Badia</a:t>
            </a:r>
            <a:r>
              <a:rPr lang="en-US" baseline="0" dirty="0" smtClean="0"/>
              <a:t> (HFDJB);</a:t>
            </a:r>
          </a:p>
          <a:p>
            <a:pPr marL="171450" indent="-171450">
              <a:buFont typeface="Arial" panose="020B0604020202020204" pitchFamily="34" charset="0"/>
              <a:buChar char="•"/>
            </a:pPr>
            <a:r>
              <a:rPr lang="en-US" baseline="0" dirty="0" err="1" smtClean="0"/>
              <a:t>Sharrif</a:t>
            </a:r>
            <a:r>
              <a:rPr lang="en-US" baseline="0" dirty="0" smtClean="0"/>
              <a:t> </a:t>
            </a:r>
            <a:r>
              <a:rPr lang="en-US" baseline="0" dirty="0" err="1" smtClean="0"/>
              <a:t>Hajjar</a:t>
            </a:r>
            <a:r>
              <a:rPr lang="en-US" baseline="0" dirty="0" smtClean="0"/>
              <a:t>, CEO of Greener Farms growing basil for UK markets; </a:t>
            </a:r>
          </a:p>
          <a:p>
            <a:pPr marL="171450" indent="-171450">
              <a:buFont typeface="Arial" panose="020B0604020202020204" pitchFamily="34" charset="0"/>
              <a:buChar char="•"/>
            </a:pPr>
            <a:r>
              <a:rPr lang="en-US" dirty="0" err="1" smtClean="0"/>
              <a:t>Zarif</a:t>
            </a:r>
            <a:r>
              <a:rPr lang="en-US" dirty="0" smtClean="0"/>
              <a:t> Al-</a:t>
            </a:r>
            <a:r>
              <a:rPr lang="en-US" dirty="0" err="1" smtClean="0"/>
              <a:t>Baradei</a:t>
            </a:r>
            <a:r>
              <a:rPr lang="en-US" dirty="0" smtClean="0"/>
              <a:t>,</a:t>
            </a:r>
            <a:r>
              <a:rPr lang="en-US" baseline="0" dirty="0" smtClean="0"/>
              <a:t> CEO of the National Drip Irrigation Company</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16</a:t>
            </a:fld>
            <a:endParaRPr lang="en-US" dirty="0"/>
          </a:p>
        </p:txBody>
      </p:sp>
    </p:spTree>
    <p:extLst>
      <p:ext uri="{BB962C8B-B14F-4D97-AF65-F5344CB8AC3E}">
        <p14:creationId xmlns:p14="http://schemas.microsoft.com/office/powerpoint/2010/main" val="798671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Profit-Agro </a:t>
            </a:r>
            <a:r>
              <a:rPr lang="en-US" baseline="0" dirty="0" smtClean="0"/>
              <a:t>produces, installs and troubleshoots hydroponics gear on a global basis. They used to operate under </a:t>
            </a:r>
            <a:r>
              <a:rPr lang="en-US" baseline="0" dirty="0" err="1" smtClean="0"/>
              <a:t>Netafim</a:t>
            </a:r>
            <a:r>
              <a:rPr lang="en-US" baseline="0" dirty="0" smtClean="0"/>
              <a:t> but are now branching out on their own. Let’s look at the performance of hydroponics compared to open field and net house production. </a:t>
            </a:r>
          </a:p>
          <a:p>
            <a:pPr marL="171450" indent="-171450">
              <a:buFont typeface="Arial" panose="020B0604020202020204" pitchFamily="34" charset="0"/>
              <a:buChar char="•"/>
            </a:pPr>
            <a:r>
              <a:rPr lang="en-US" baseline="0" dirty="0" smtClean="0"/>
              <a:t>Twice as much clean useable production</a:t>
            </a:r>
          </a:p>
          <a:p>
            <a:pPr marL="171450" indent="-171450">
              <a:buFont typeface="Arial" panose="020B0604020202020204" pitchFamily="34" charset="0"/>
              <a:buChar char="•"/>
            </a:pPr>
            <a:r>
              <a:rPr lang="en-US" baseline="0" dirty="0" smtClean="0"/>
              <a:t>A third of the water consumption</a:t>
            </a:r>
          </a:p>
          <a:p>
            <a:pPr marL="171450" indent="-171450">
              <a:buFont typeface="Arial" panose="020B0604020202020204" pitchFamily="34" charset="0"/>
              <a:buChar char="•"/>
            </a:pPr>
            <a:r>
              <a:rPr lang="en-US" baseline="0" dirty="0" smtClean="0"/>
              <a:t>Half as much fertilizer and pest control inputs and</a:t>
            </a:r>
          </a:p>
          <a:p>
            <a:pPr marL="171450" indent="-171450">
              <a:buFont typeface="Arial" panose="020B0604020202020204" pitchFamily="34" charset="0"/>
              <a:buChar char="•"/>
            </a:pPr>
            <a:r>
              <a:rPr lang="en-US" baseline="0" dirty="0" smtClean="0"/>
              <a:t>Double the labor days.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17</a:t>
            </a:fld>
            <a:endParaRPr lang="en-US" dirty="0"/>
          </a:p>
        </p:txBody>
      </p:sp>
    </p:spTree>
    <p:extLst>
      <p:ext uri="{BB962C8B-B14F-4D97-AF65-F5344CB8AC3E}">
        <p14:creationId xmlns:p14="http://schemas.microsoft.com/office/powerpoint/2010/main" val="3883155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seek to work with different categories of low water use crops such as, but not restricted to:</a:t>
            </a:r>
          </a:p>
          <a:p>
            <a:pPr marL="171450" indent="-171450">
              <a:buFont typeface="Arial" panose="020B0604020202020204" pitchFamily="34" charset="0"/>
              <a:buChar char="•"/>
            </a:pPr>
            <a:r>
              <a:rPr lang="en-US" baseline="0" dirty="0" smtClean="0"/>
              <a:t>Fruits (grapes in the Highlands); </a:t>
            </a:r>
          </a:p>
          <a:p>
            <a:pPr marL="171450" indent="-171450">
              <a:buFont typeface="Arial" panose="020B0604020202020204" pitchFamily="34" charset="0"/>
              <a:buChar char="•"/>
            </a:pPr>
            <a:r>
              <a:rPr lang="en-US" baseline="0" dirty="0" smtClean="0"/>
              <a:t>Spices (e.g. </a:t>
            </a:r>
            <a:r>
              <a:rPr lang="en-US" baseline="0" dirty="0" err="1" smtClean="0"/>
              <a:t>zatar</a:t>
            </a:r>
            <a:r>
              <a:rPr lang="en-US" baseline="0" dirty="0" smtClean="0"/>
              <a:t> in </a:t>
            </a:r>
            <a:r>
              <a:rPr lang="en-US" baseline="0" dirty="0" err="1" smtClean="0"/>
              <a:t>Beni</a:t>
            </a:r>
            <a:r>
              <a:rPr lang="en-US" baseline="0" dirty="0" smtClean="0"/>
              <a:t> </a:t>
            </a:r>
            <a:r>
              <a:rPr lang="en-US" baseline="0" dirty="0" err="1" smtClean="0"/>
              <a:t>Kenana</a:t>
            </a:r>
            <a:r>
              <a:rPr lang="en-US" baseline="0" dirty="0" smtClean="0"/>
              <a:t>, tarragon with Greener Farms); </a:t>
            </a:r>
          </a:p>
          <a:p>
            <a:pPr marL="171450" indent="-171450">
              <a:buFont typeface="Arial" panose="020B0604020202020204" pitchFamily="34" charset="0"/>
              <a:buChar char="•"/>
            </a:pPr>
            <a:r>
              <a:rPr lang="en-US" baseline="0" dirty="0" smtClean="0"/>
              <a:t>Vegetables (red peppers with </a:t>
            </a:r>
            <a:r>
              <a:rPr lang="en-US" baseline="0" dirty="0" err="1" smtClean="0"/>
              <a:t>Agri</a:t>
            </a:r>
            <a:r>
              <a:rPr lang="en-US" baseline="0" dirty="0" smtClean="0"/>
              <a:t>-Jordan); </a:t>
            </a:r>
          </a:p>
          <a:p>
            <a:pPr marL="171450" indent="-171450">
              <a:buFont typeface="Arial" panose="020B0604020202020204" pitchFamily="34" charset="0"/>
              <a:buChar char="•"/>
            </a:pPr>
            <a:r>
              <a:rPr lang="en-US" baseline="0" dirty="0" smtClean="0"/>
              <a:t>Strawberries (with </a:t>
            </a:r>
            <a:r>
              <a:rPr lang="en-US" baseline="0" dirty="0" err="1" smtClean="0"/>
              <a:t>Mr</a:t>
            </a:r>
            <a:r>
              <a:rPr lang="en-US" baseline="0" dirty="0" smtClean="0"/>
              <a:t> Strawberry); </a:t>
            </a:r>
          </a:p>
          <a:p>
            <a:pPr marL="171450" indent="-171450">
              <a:buFont typeface="Arial" panose="020B0604020202020204" pitchFamily="34" charset="0"/>
              <a:buChar char="•"/>
            </a:pPr>
            <a:r>
              <a:rPr lang="en-US" baseline="0" dirty="0" smtClean="0"/>
              <a:t>Dates (leases with </a:t>
            </a:r>
            <a:r>
              <a:rPr lang="en-US" baseline="0" dirty="0" err="1" smtClean="0"/>
              <a:t>Zeid</a:t>
            </a:r>
            <a:r>
              <a:rPr lang="en-US" baseline="0" dirty="0" smtClean="0"/>
              <a:t> Kawar’s Dates of Jordan) and </a:t>
            </a:r>
          </a:p>
          <a:p>
            <a:pPr marL="171450" indent="-171450">
              <a:buFont typeface="Arial" panose="020B0604020202020204" pitchFamily="34" charset="0"/>
              <a:buChar char="•"/>
            </a:pPr>
            <a:r>
              <a:rPr lang="en-US" baseline="0" dirty="0" smtClean="0"/>
              <a:t>Cucumbers, lettuce and many other vegetables with CBOs/WUAs in out-grower schemes with private sector partners.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18</a:t>
            </a:fld>
            <a:endParaRPr lang="en-US" dirty="0"/>
          </a:p>
        </p:txBody>
      </p:sp>
    </p:spTree>
    <p:extLst>
      <p:ext uri="{BB962C8B-B14F-4D97-AF65-F5344CB8AC3E}">
        <p14:creationId xmlns:p14="http://schemas.microsoft.com/office/powerpoint/2010/main" val="3718772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There</a:t>
            </a:r>
            <a:r>
              <a:rPr lang="en-US" baseline="0" smtClean="0"/>
              <a:t> are numerous other crops with high value: clockwise from top left (baby’s breath for florist’s bouquets); tarragon; </a:t>
            </a:r>
            <a:r>
              <a:rPr lang="en-US" i="1" baseline="0" smtClean="0"/>
              <a:t>Aloe vera </a:t>
            </a:r>
            <a:r>
              <a:rPr lang="en-US" baseline="0" smtClean="0"/>
              <a:t>(medicinal properties); and pomegranate (anti-oxidant). </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19</a:t>
            </a:fld>
            <a:endParaRPr lang="en-US" dirty="0"/>
          </a:p>
        </p:txBody>
      </p:sp>
    </p:spTree>
    <p:extLst>
      <p:ext uri="{BB962C8B-B14F-4D97-AF65-F5344CB8AC3E}">
        <p14:creationId xmlns:p14="http://schemas.microsoft.com/office/powerpoint/2010/main" val="2881054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a:t>
            </a:r>
            <a:r>
              <a:rPr lang="en-US" baseline="0" smtClean="0"/>
              <a:t> high tech parts of the operation are likely to be associated with nutrient monitoring, mixing and desalinization but high tech also comes into the design of greenhouses and the material with which they are constructed to ensure strength and longevity.</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20</a:t>
            </a:fld>
            <a:endParaRPr lang="en-US" dirty="0"/>
          </a:p>
        </p:txBody>
      </p:sp>
    </p:spTree>
    <p:extLst>
      <p:ext uri="{BB962C8B-B14F-4D97-AF65-F5344CB8AC3E}">
        <p14:creationId xmlns:p14="http://schemas.microsoft.com/office/powerpoint/2010/main" val="3240470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Highland farmers are now finding it expensive to get water from wells and must store</a:t>
            </a:r>
            <a:r>
              <a:rPr lang="en-US" baseline="0" smtClean="0"/>
              <a:t> rainfall to supplement their limited amounts of groundwater. We propose to help these farmers to harvest and store rainwater run-off, while decreasing their groundwater pumping by converting to hydroponics. </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21</a:t>
            </a:fld>
            <a:endParaRPr lang="en-US" dirty="0"/>
          </a:p>
        </p:txBody>
      </p:sp>
    </p:spTree>
    <p:extLst>
      <p:ext uri="{BB962C8B-B14F-4D97-AF65-F5344CB8AC3E}">
        <p14:creationId xmlns:p14="http://schemas.microsoft.com/office/powerpoint/2010/main" val="1265340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Women, </a:t>
            </a:r>
            <a:r>
              <a:rPr lang="en-US" baseline="0" smtClean="0"/>
              <a:t>almost exclusively, are hired for production lines: clockwise from top left at Agri-Jordan (peppers); Greener Farms (basil) and not pictured Zeid Kawar dates. Women could also dominate a potential high tech shrub seedling industry, shown here a picture from Australia of a nursery with 2.5 million seedlings. Women are already experts at handling and transforming milk from sheep and goats into differentiated products like laban, lebneh, yoghurt and cheese.</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22</a:t>
            </a:fld>
            <a:endParaRPr lang="en-US" dirty="0"/>
          </a:p>
        </p:txBody>
      </p:sp>
    </p:spTree>
    <p:extLst>
      <p:ext uri="{BB962C8B-B14F-4D97-AF65-F5344CB8AC3E}">
        <p14:creationId xmlns:p14="http://schemas.microsoft.com/office/powerpoint/2010/main" val="3834813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USAID has a rep</a:t>
            </a:r>
            <a:r>
              <a:rPr lang="en-US" baseline="0" dirty="0" smtClean="0"/>
              <a:t> on the Technical Advisory Panel for the </a:t>
            </a:r>
            <a:r>
              <a:rPr lang="en-US" baseline="0" dirty="0" err="1" smtClean="0"/>
              <a:t>MoENV’s</a:t>
            </a:r>
            <a:r>
              <a:rPr lang="en-US" baseline="0" dirty="0" smtClean="0"/>
              <a:t> </a:t>
            </a:r>
            <a:r>
              <a:rPr lang="en-US" baseline="0" dirty="0" err="1" smtClean="0"/>
              <a:t>Badia</a:t>
            </a:r>
            <a:r>
              <a:rPr lang="en-US" baseline="0" dirty="0" smtClean="0"/>
              <a:t> Restoration Program (BRP). Their program calls for millions of fodder shrubs planted over many years.  It is possible that GOJ will want to change their shrub production system to improve performance based on the USFS advice and recommendations. If not GOJ then we can work with CBOs, the Hashemite Fund for Development of the Jordan </a:t>
            </a:r>
            <a:r>
              <a:rPr lang="en-US" baseline="0" dirty="0" err="1" smtClean="0"/>
              <a:t>Badia</a:t>
            </a:r>
            <a:r>
              <a:rPr lang="en-US" baseline="0" dirty="0" smtClean="0"/>
              <a:t> (already working with USFS) and Rangeland Cooperatives (RLCs). </a:t>
            </a:r>
            <a:endParaRPr lang="en-US" dirty="0"/>
          </a:p>
        </p:txBody>
      </p:sp>
      <p:sp>
        <p:nvSpPr>
          <p:cNvPr id="4" name="Slide Number Placeholder 3"/>
          <p:cNvSpPr>
            <a:spLocks noGrp="1"/>
          </p:cNvSpPr>
          <p:nvPr>
            <p:ph type="sldNum" sz="quarter" idx="10"/>
          </p:nvPr>
        </p:nvSpPr>
        <p:spPr/>
        <p:txBody>
          <a:bodyPr/>
          <a:lstStyle/>
          <a:p>
            <a:fld id="{54767C75-CE96-8945-9DB9-78BC606EAB88}" type="slidenum">
              <a:rPr lang="en-US" smtClean="0"/>
              <a:pPr/>
              <a:t>23</a:t>
            </a:fld>
            <a:endParaRPr lang="en-US" dirty="0"/>
          </a:p>
        </p:txBody>
      </p:sp>
    </p:spTree>
    <p:extLst>
      <p:ext uri="{BB962C8B-B14F-4D97-AF65-F5344CB8AC3E}">
        <p14:creationId xmlns:p14="http://schemas.microsoft.com/office/powerpoint/2010/main" val="3595424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Compare the 1-2 kg</a:t>
            </a:r>
            <a:r>
              <a:rPr lang="en-US" baseline="0" smtClean="0"/>
              <a:t> sized bags of shrubs on the left with the cone-tainer on the right. This change alone, along with respecting the proper planting time and transplanting into contour furrows in the badia would vastly improve performance of this system. Combined with a feed source (hydroponic barley) and cut and carry Atriplex for feed block production it would be possible to avoid overgrazing of the new plantations.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24</a:t>
            </a:fld>
            <a:endParaRPr lang="en-US" dirty="0"/>
          </a:p>
        </p:txBody>
      </p:sp>
    </p:spTree>
    <p:extLst>
      <p:ext uri="{BB962C8B-B14F-4D97-AF65-F5344CB8AC3E}">
        <p14:creationId xmlns:p14="http://schemas.microsoft.com/office/powerpoint/2010/main" val="186126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Clearly,</a:t>
            </a:r>
            <a:r>
              <a:rPr lang="en-US" baseline="0" dirty="0" smtClean="0"/>
              <a:t> stacking of the seedling trays and reducing the weight of soil in each container is critical to the transport system, as shown for a plug system in Australia.</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25</a:t>
            </a:fld>
            <a:endParaRPr lang="en-US" dirty="0"/>
          </a:p>
        </p:txBody>
      </p:sp>
    </p:spTree>
    <p:extLst>
      <p:ext uri="{BB962C8B-B14F-4D97-AF65-F5344CB8AC3E}">
        <p14:creationId xmlns:p14="http://schemas.microsoft.com/office/powerpoint/2010/main" val="4249644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r>
            <a:br>
              <a:rPr lang="en-US" dirty="0" smtClean="0"/>
            </a:br>
            <a:r>
              <a:rPr lang="en-US" dirty="0" smtClean="0"/>
              <a:t>This </a:t>
            </a:r>
            <a:r>
              <a:rPr lang="en-US" baseline="0" dirty="0" smtClean="0"/>
              <a:t>is the comparison of amount of soil needed and transport of seedlings to the field for traditional vs the Australian plug system. It will take 350 truck loads of soil to plant 1.75 m seedlings using the old system but only 8 trucks with the new system. It will take 933 trucks to transport shrubs produced from the old system vs. 20 trucks stacked ten layers high with the new system.</a:t>
            </a:r>
            <a:endParaRPr lang="en-US" dirty="0"/>
          </a:p>
        </p:txBody>
      </p:sp>
      <p:sp>
        <p:nvSpPr>
          <p:cNvPr id="4" name="Slide Number Placeholder 3"/>
          <p:cNvSpPr>
            <a:spLocks noGrp="1"/>
          </p:cNvSpPr>
          <p:nvPr>
            <p:ph type="sldNum" sz="quarter" idx="10"/>
          </p:nvPr>
        </p:nvSpPr>
        <p:spPr/>
        <p:txBody>
          <a:bodyPr/>
          <a:lstStyle/>
          <a:p>
            <a:fld id="{54767C75-CE96-8945-9DB9-78BC606EAB88}" type="slidenum">
              <a:rPr lang="en-US" smtClean="0"/>
              <a:pPr/>
              <a:t>26</a:t>
            </a:fld>
            <a:endParaRPr lang="en-US" dirty="0"/>
          </a:p>
        </p:txBody>
      </p:sp>
    </p:spTree>
    <p:extLst>
      <p:ext uri="{BB962C8B-B14F-4D97-AF65-F5344CB8AC3E}">
        <p14:creationId xmlns:p14="http://schemas.microsoft.com/office/powerpoint/2010/main" val="3710066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success of rangeland</a:t>
            </a:r>
            <a:r>
              <a:rPr lang="en-US" baseline="0" dirty="0" smtClean="0"/>
              <a:t> revegetation is both technical and socioeconomic – in terms of control of grazing. It is clear in the picture on the right that run off is being intercepted and is used by the shrubs, resulting in a successful plantation as shown in the picture on the left.  The diagram shows the mistake that is commonly made by pitting operators, preventing inflow to the furrow. </a:t>
            </a:r>
          </a:p>
          <a:p>
            <a:endParaRPr lang="en-US" baseline="0" dirty="0" smtClean="0"/>
          </a:p>
          <a:p>
            <a:r>
              <a:rPr lang="en-US" baseline="0" dirty="0" smtClean="0"/>
              <a:t>Only massive replantation schemes could change the characteristics of the hydrological cycle on this watershed. You might be interested to hear that UNICEF and UNHCR are interested in this kind of plantation around </a:t>
            </a:r>
            <a:r>
              <a:rPr lang="en-US" baseline="0" dirty="0" err="1" smtClean="0"/>
              <a:t>Azraq</a:t>
            </a:r>
            <a:r>
              <a:rPr lang="en-US" baseline="0" dirty="0" smtClean="0"/>
              <a:t> camp, irrigating them with TWW during the winter from our WWT package plants from Afghanistan. Refugees could begin a business making multi-nutritional feed blocks.</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27</a:t>
            </a:fld>
            <a:endParaRPr lang="en-US" dirty="0"/>
          </a:p>
        </p:txBody>
      </p:sp>
    </p:spTree>
    <p:extLst>
      <p:ext uri="{BB962C8B-B14F-4D97-AF65-F5344CB8AC3E}">
        <p14:creationId xmlns:p14="http://schemas.microsoft.com/office/powerpoint/2010/main" val="366471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28</a:t>
            </a:fld>
            <a:endParaRPr lang="en-US" dirty="0"/>
          </a:p>
        </p:txBody>
      </p:sp>
    </p:spTree>
    <p:extLst>
      <p:ext uri="{BB962C8B-B14F-4D97-AF65-F5344CB8AC3E}">
        <p14:creationId xmlns:p14="http://schemas.microsoft.com/office/powerpoint/2010/main" val="368459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Target</a:t>
            </a:r>
            <a:r>
              <a:rPr lang="en-US" baseline="0" dirty="0" smtClean="0"/>
              <a:t> the biggest users of water and give them options to change their behavior. In the Badia, develop re-vegetation techniques that will capture more water for aquifer recharge and shrub production.</a:t>
            </a:r>
            <a:r>
              <a:rPr lang="en-US" sz="1200" dirty="0" smtClean="0"/>
              <a:t>  In</a:t>
            </a:r>
            <a:r>
              <a:rPr lang="en-US" sz="1200" baseline="0" dirty="0" smtClean="0"/>
              <a:t> the Badia, s</a:t>
            </a:r>
            <a:r>
              <a:rPr lang="en-US" sz="1200" dirty="0" smtClean="0"/>
              <a:t>hrubs are ultimately more important for restoration of the hydrological cycle on watersheds than as a grazing resource but you have to take care of the Bedouin</a:t>
            </a:r>
            <a:r>
              <a:rPr lang="en-US" sz="1200" baseline="0" dirty="0" smtClean="0"/>
              <a:t> small ruminant feed needs in order to make it work. Grazing management is the biggest concern.</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29</a:t>
            </a:fld>
            <a:endParaRPr lang="en-US" dirty="0"/>
          </a:p>
        </p:txBody>
      </p:sp>
    </p:spTree>
    <p:extLst>
      <p:ext uri="{BB962C8B-B14F-4D97-AF65-F5344CB8AC3E}">
        <p14:creationId xmlns:p14="http://schemas.microsoft.com/office/powerpoint/2010/main" val="6804561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30</a:t>
            </a:fld>
            <a:endParaRPr lang="en-US" dirty="0"/>
          </a:p>
        </p:txBody>
      </p:sp>
    </p:spTree>
    <p:extLst>
      <p:ext uri="{BB962C8B-B14F-4D97-AF65-F5344CB8AC3E}">
        <p14:creationId xmlns:p14="http://schemas.microsoft.com/office/powerpoint/2010/main" val="776909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32</a:t>
            </a:fld>
            <a:endParaRPr lang="en-US" dirty="0"/>
          </a:p>
        </p:txBody>
      </p:sp>
    </p:spTree>
    <p:extLst>
      <p:ext uri="{BB962C8B-B14F-4D97-AF65-F5344CB8AC3E}">
        <p14:creationId xmlns:p14="http://schemas.microsoft.com/office/powerpoint/2010/main" val="680456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 description: A loan portfolio guarantee with a financial institution in which USAID will guarantee 50% of realized loss on loans made to farmers for adoption of hydroponic technologies. The guarantee could help banks provide loan terms that are more favorable for agribusinesses adopting water-saving technologies. Given the financial institutions’ perceived risk of working with farmers and the agriculture sector, it is unlikely that institutions will have appetite in the short-term for new agriculture loan products, but this could be explored for the medium-term, especially in conjunction with insurance products. </a:t>
            </a:r>
          </a:p>
          <a:p>
            <a:endParaRPr lang="en-US" dirty="0" smtClean="0"/>
          </a:p>
          <a:p>
            <a:r>
              <a:rPr lang="en-US" dirty="0" smtClean="0"/>
              <a:t>1.  USAID/Jordan and DCA establish a 50% credit guarantee facility for hydroponics adopters to access finance from local financial institutions. </a:t>
            </a:r>
          </a:p>
          <a:p>
            <a:r>
              <a:rPr lang="en-US" dirty="0" smtClean="0"/>
              <a:t>2.  DCA provides a 50% guarantee on the loans to large and medium farmers. If farmers default, DCA pays 50% of the realized loss</a:t>
            </a:r>
          </a:p>
          <a:p>
            <a:r>
              <a:rPr lang="en-US" dirty="0" smtClean="0"/>
              <a:t>3. USAID provides TA to farmers for hydroponic adoption/conversion</a:t>
            </a:r>
          </a:p>
          <a:p>
            <a:r>
              <a:rPr lang="en-US" dirty="0" smtClean="0"/>
              <a:t>4. Out-growers sell their produce to large farmers, who on-sell all produce to fulfill contracts in export markets. </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38</a:t>
            </a:fld>
            <a:endParaRPr lang="en-US" dirty="0"/>
          </a:p>
        </p:txBody>
      </p:sp>
    </p:spTree>
    <p:extLst>
      <p:ext uri="{BB962C8B-B14F-4D97-AF65-F5344CB8AC3E}">
        <p14:creationId xmlns:p14="http://schemas.microsoft.com/office/powerpoint/2010/main" val="19413926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43</a:t>
            </a:fld>
            <a:endParaRPr lang="en-US" dirty="0"/>
          </a:p>
        </p:txBody>
      </p:sp>
    </p:spTree>
    <p:extLst>
      <p:ext uri="{BB962C8B-B14F-4D97-AF65-F5344CB8AC3E}">
        <p14:creationId xmlns:p14="http://schemas.microsoft.com/office/powerpoint/2010/main" val="2809747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44</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47</a:t>
            </a:fld>
            <a:endParaRPr lang="en-US" dirty="0"/>
          </a:p>
        </p:txBody>
      </p:sp>
    </p:spTree>
    <p:extLst>
      <p:ext uri="{BB962C8B-B14F-4D97-AF65-F5344CB8AC3E}">
        <p14:creationId xmlns:p14="http://schemas.microsoft.com/office/powerpoint/2010/main" val="8652499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51</a:t>
            </a:fld>
            <a:endParaRPr lang="en-US" dirty="0"/>
          </a:p>
        </p:txBody>
      </p:sp>
    </p:spTree>
    <p:extLst>
      <p:ext uri="{BB962C8B-B14F-4D97-AF65-F5344CB8AC3E}">
        <p14:creationId xmlns:p14="http://schemas.microsoft.com/office/powerpoint/2010/main" val="1069296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52</a:t>
            </a:fld>
            <a:endParaRPr lang="en-US" dirty="0"/>
          </a:p>
        </p:txBody>
      </p:sp>
    </p:spTree>
    <p:extLst>
      <p:ext uri="{BB962C8B-B14F-4D97-AF65-F5344CB8AC3E}">
        <p14:creationId xmlns:p14="http://schemas.microsoft.com/office/powerpoint/2010/main" val="23315522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54</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56</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2DAA82-192B-4D51-B2D5-74E41FD16069}" type="slidenum">
              <a:rPr lang="en-US" smtClean="0"/>
              <a:pPr/>
              <a:t>57</a:t>
            </a:fld>
            <a:endParaRPr lang="en-US" dirty="0"/>
          </a:p>
        </p:txBody>
      </p:sp>
    </p:spTree>
    <p:extLst>
      <p:ext uri="{BB962C8B-B14F-4D97-AF65-F5344CB8AC3E}">
        <p14:creationId xmlns:p14="http://schemas.microsoft.com/office/powerpoint/2010/main" val="1040634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Here</a:t>
            </a:r>
            <a:r>
              <a:rPr lang="en-US" baseline="0" smtClean="0"/>
              <a:t> is the results framework for DO3W rooted in WRE. Read C1-3 from slide. Note that we link also to financial sustainability, protection of water supply and resources and regional cooperation.</a:t>
            </a:r>
            <a:endParaRPr lang="en-US" baseline="0" dirty="0" smtClean="0"/>
          </a:p>
        </p:txBody>
      </p:sp>
      <p:sp>
        <p:nvSpPr>
          <p:cNvPr id="4" name="Slide Number Placeholder 3"/>
          <p:cNvSpPr>
            <a:spLocks noGrp="1"/>
          </p:cNvSpPr>
          <p:nvPr>
            <p:ph type="sldNum" sz="quarter" idx="10"/>
          </p:nvPr>
        </p:nvSpPr>
        <p:spPr/>
        <p:txBody>
          <a:bodyPr/>
          <a:lstStyle/>
          <a:p>
            <a:fld id="{482DAA82-192B-4D51-B2D5-74E41FD16069}" type="slidenum">
              <a:rPr lang="en-US" smtClean="0"/>
              <a:pPr/>
              <a:t>7</a:t>
            </a:fld>
            <a:endParaRPr lang="en-US" dirty="0"/>
          </a:p>
        </p:txBody>
      </p:sp>
    </p:spTree>
    <p:extLst>
      <p:ext uri="{BB962C8B-B14F-4D97-AF65-F5344CB8AC3E}">
        <p14:creationId xmlns:p14="http://schemas.microsoft.com/office/powerpoint/2010/main" val="3967839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680456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Clockwise</a:t>
            </a:r>
            <a:r>
              <a:rPr lang="en-US" baseline="0" dirty="0" smtClean="0"/>
              <a:t> from top left, totally disorganized packing with Styrofoam crates and no cold chain; housefly outbreaks from untreated manure; plastic waste / herbicides / pesticides from greenhouses; and all in one – refugees, water scarcity; unemployed youth.</a:t>
            </a:r>
            <a:endParaRPr lang="en-US" dirty="0"/>
          </a:p>
        </p:txBody>
      </p:sp>
      <p:sp>
        <p:nvSpPr>
          <p:cNvPr id="4" name="Slide Number Placeholder 3"/>
          <p:cNvSpPr>
            <a:spLocks noGrp="1"/>
          </p:cNvSpPr>
          <p:nvPr>
            <p:ph type="sldNum" sz="quarter" idx="10"/>
          </p:nvPr>
        </p:nvSpPr>
        <p:spPr/>
        <p:txBody>
          <a:bodyPr/>
          <a:lstStyle/>
          <a:p>
            <a:fld id="{482DAA82-192B-4D51-B2D5-74E41FD16069}" type="slidenum">
              <a:rPr lang="en-US" smtClean="0"/>
              <a:pPr/>
              <a:t>10</a:t>
            </a:fld>
            <a:endParaRPr lang="en-US" dirty="0"/>
          </a:p>
        </p:txBody>
      </p:sp>
    </p:spTree>
    <p:extLst>
      <p:ext uri="{BB962C8B-B14F-4D97-AF65-F5344CB8AC3E}">
        <p14:creationId xmlns:p14="http://schemas.microsoft.com/office/powerpoint/2010/main" val="3245485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
          <p:cNvSpPr>
            <a:spLocks noChangeArrowheads="1"/>
          </p:cNvSpPr>
          <p:nvPr userDrawn="1"/>
        </p:nvSpPr>
        <p:spPr bwMode="auto">
          <a:xfrm>
            <a:off x="152400" y="1752600"/>
            <a:ext cx="8991600" cy="5105400"/>
          </a:xfrm>
          <a:prstGeom prst="rect">
            <a:avLst/>
          </a:prstGeom>
          <a:solidFill>
            <a:srgbClr val="DDDDDD"/>
          </a:solidFill>
          <a:ln>
            <a:noFill/>
          </a:ln>
          <a:effectLst/>
          <a:extLst>
            <a:ext uri="{91240B29-F687-4F45-9708-019B960494DF}">
              <a14:hiddenLine xmlns:a14="http://schemas.microsoft.com/office/drawing/2010/main" w="9525">
                <a:solidFill>
                  <a:schemeClr val="tx1">
                    <a:alpha val="50195"/>
                  </a:scheme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800" dirty="0" smtClean="0">
              <a:solidFill>
                <a:srgbClr val="000000"/>
              </a:solidFill>
              <a:latin typeface="Times" charset="0"/>
            </a:endParaRPr>
          </a:p>
        </p:txBody>
      </p:sp>
      <p:sp>
        <p:nvSpPr>
          <p:cNvPr id="5" name="Rectangle 8"/>
          <p:cNvSpPr>
            <a:spLocks noChangeArrowheads="1"/>
          </p:cNvSpPr>
          <p:nvPr userDrawn="1"/>
        </p:nvSpPr>
        <p:spPr bwMode="auto">
          <a:xfrm>
            <a:off x="0" y="1752600"/>
            <a:ext cx="9144000" cy="152400"/>
          </a:xfrm>
          <a:prstGeom prst="rect">
            <a:avLst/>
          </a:prstGeom>
          <a:solidFill>
            <a:srgbClr val="C211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800" dirty="0" smtClean="0">
              <a:solidFill>
                <a:srgbClr val="000000"/>
              </a:solidFill>
              <a:latin typeface="Times" charset="0"/>
            </a:endParaRPr>
          </a:p>
        </p:txBody>
      </p:sp>
      <p:sp>
        <p:nvSpPr>
          <p:cNvPr id="6" name="Rectangle 9"/>
          <p:cNvSpPr>
            <a:spLocks noChangeArrowheads="1"/>
          </p:cNvSpPr>
          <p:nvPr userDrawn="1"/>
        </p:nvSpPr>
        <p:spPr bwMode="auto">
          <a:xfrm>
            <a:off x="0" y="1905000"/>
            <a:ext cx="152400" cy="4953000"/>
          </a:xfrm>
          <a:prstGeom prst="rect">
            <a:avLst/>
          </a:prstGeom>
          <a:solidFill>
            <a:srgbClr val="002A6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800" dirty="0" smtClean="0">
              <a:solidFill>
                <a:srgbClr val="000000"/>
              </a:solidFill>
              <a:latin typeface="Times" charset="0"/>
            </a:endParaRPr>
          </a:p>
        </p:txBody>
      </p:sp>
      <p:pic>
        <p:nvPicPr>
          <p:cNvPr id="7" name="Picture 23" descr="USAID Jordan  Full Identity - Horizontal Color English"/>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438150"/>
            <a:ext cx="66294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685800" y="3429000"/>
            <a:ext cx="7772400" cy="1143000"/>
          </a:xfrm>
        </p:spPr>
        <p:txBody>
          <a:bodyPr/>
          <a:lstStyle>
            <a:lvl1pPr algn="ctr">
              <a:defRPr sz="4000"/>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1371600" y="4114800"/>
            <a:ext cx="6400800" cy="1752600"/>
          </a:xfrm>
        </p:spPr>
        <p:txBody>
          <a:bodyPr/>
          <a:lstStyle>
            <a:lvl1pPr marL="0" indent="0" algn="ctr">
              <a:buFontTx/>
              <a:buNone/>
              <a:defRPr/>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dirty="0">
              <a:solidFill>
                <a:srgbClr val="000000"/>
              </a:solidFill>
            </a:endParaRPr>
          </a:p>
        </p:txBody>
      </p:sp>
      <p:sp>
        <p:nvSpPr>
          <p:cNvPr id="9" name="Rectangle 5"/>
          <p:cNvSpPr>
            <a:spLocks noGrp="1" noChangeArrowheads="1"/>
          </p:cNvSpPr>
          <p:nvPr>
            <p:ph type="ftr" sz="quarter" idx="11"/>
          </p:nvPr>
        </p:nvSpPr>
        <p:spPr/>
        <p:txBody>
          <a:bodyPr/>
          <a:lstStyle>
            <a:lvl1pPr>
              <a:defRPr/>
            </a:lvl1pPr>
          </a:lstStyle>
          <a:p>
            <a:pPr>
              <a:defRPr/>
            </a:pPr>
            <a:endParaRPr lang="en-US" dirty="0">
              <a:solidFill>
                <a:srgbClr val="000000"/>
              </a:solidFill>
            </a:endParaRPr>
          </a:p>
        </p:txBody>
      </p:sp>
      <p:sp>
        <p:nvSpPr>
          <p:cNvPr id="10" name="Rectangle 6"/>
          <p:cNvSpPr>
            <a:spLocks noGrp="1" noChangeArrowheads="1"/>
          </p:cNvSpPr>
          <p:nvPr>
            <p:ph type="sldNum" sz="quarter" idx="12"/>
          </p:nvPr>
        </p:nvSpPr>
        <p:spPr/>
        <p:txBody>
          <a:bodyPr/>
          <a:lstStyle>
            <a:lvl1pPr>
              <a:defRPr/>
            </a:lvl1pPr>
          </a:lstStyle>
          <a:p>
            <a:pPr>
              <a:defRPr/>
            </a:pPr>
            <a:fld id="{6A380E6E-EF4E-496F-86C4-AC5A433DD486}" type="slidenum">
              <a:rPr lang="en-US">
                <a:solidFill>
                  <a:srgbClr val="000000"/>
                </a:solidFill>
              </a:rPr>
              <a:pPr>
                <a:defRPr/>
              </a:pPr>
              <a:t>‹#›</a:t>
            </a:fld>
            <a:r>
              <a:rPr lang="en-US" dirty="0">
                <a:solidFill>
                  <a:srgbClr val="000000"/>
                </a:solidFill>
              </a:rPr>
              <a:t>a</a:t>
            </a:r>
          </a:p>
        </p:txBody>
      </p:sp>
    </p:spTree>
    <p:extLst>
      <p:ext uri="{BB962C8B-B14F-4D97-AF65-F5344CB8AC3E}">
        <p14:creationId xmlns:p14="http://schemas.microsoft.com/office/powerpoint/2010/main" val="2733374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1BED28-B28B-48BA-AE3A-971E0EB6DB6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41006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47800"/>
            <a:ext cx="1943100" cy="464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447800"/>
            <a:ext cx="5676900" cy="464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A9C0F6-E0BA-4630-A39C-4FD0DEE3C88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3051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b="1" baseline="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endParaRPr lang="en-US" dirty="0" smtClean="0"/>
          </a:p>
          <a:p>
            <a:r>
              <a:rPr lang="en-US" dirty="0" smtClean="0"/>
              <a:t>Education and Youth DO Team</a:t>
            </a:r>
          </a:p>
          <a:p>
            <a:endParaRPr lang="en-US" dirty="0" smtClean="0"/>
          </a:p>
          <a:p>
            <a:r>
              <a:rPr lang="en-US" dirty="0" smtClean="0"/>
              <a:t>June 16, 2014</a:t>
            </a:r>
            <a:endParaRPr lang="en-US" dirty="0"/>
          </a:p>
        </p:txBody>
      </p:sp>
    </p:spTree>
    <p:extLst>
      <p:ext uri="{BB962C8B-B14F-4D97-AF65-F5344CB8AC3E}">
        <p14:creationId xmlns:p14="http://schemas.microsoft.com/office/powerpoint/2010/main" val="2917513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aseline="0"/>
            </a:lvl1pPr>
          </a:lstStyle>
          <a:p>
            <a:pPr lvl="0"/>
            <a:r>
              <a:rPr lang="en-US" smtClean="0"/>
              <a:t>Click to edit Master text styles</a:t>
            </a:r>
          </a:p>
        </p:txBody>
      </p:sp>
    </p:spTree>
    <p:extLst>
      <p:ext uri="{BB962C8B-B14F-4D97-AF65-F5344CB8AC3E}">
        <p14:creationId xmlns:p14="http://schemas.microsoft.com/office/powerpoint/2010/main" val="669205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200" y="2438400"/>
          <a:ext cx="8305800" cy="3886200"/>
        </p:xfrm>
        <a:graphic>
          <a:graphicData uri="http://schemas.openxmlformats.org/drawingml/2006/table">
            <a:tbl>
              <a:tblPr firstRow="1" bandRow="1">
                <a:tableStyleId>{5C22544A-7EE6-4342-B048-85BDC9FD1C3A}</a:tableStyleId>
              </a:tblPr>
              <a:tblGrid>
                <a:gridCol w="1661160"/>
                <a:gridCol w="1661160"/>
                <a:gridCol w="1661160"/>
                <a:gridCol w="1661160"/>
                <a:gridCol w="1661160"/>
              </a:tblGrid>
              <a:tr h="777240">
                <a:tc>
                  <a:txBody>
                    <a:bodyPr/>
                    <a:lstStyle/>
                    <a:p>
                      <a:pPr algn="ctr"/>
                      <a:r>
                        <a:rPr lang="en-US" dirty="0" smtClean="0">
                          <a:solidFill>
                            <a:srgbClr val="0070C0"/>
                          </a:solidFill>
                        </a:rPr>
                        <a:t>Projects</a:t>
                      </a:r>
                      <a:endParaRPr lang="en-US" dirty="0">
                        <a:solidFill>
                          <a:srgbClr val="0070C0"/>
                        </a:solidFill>
                      </a:endParaRPr>
                    </a:p>
                  </a:txBody>
                  <a:tcPr anchor="ctr"/>
                </a:tc>
                <a:tc>
                  <a:txBody>
                    <a:bodyPr/>
                    <a:lstStyle/>
                    <a:p>
                      <a:pPr algn="ctr"/>
                      <a:r>
                        <a:rPr lang="en-US" dirty="0" smtClean="0">
                          <a:solidFill>
                            <a:srgbClr val="0070C0"/>
                          </a:solidFill>
                        </a:rPr>
                        <a:t>Start</a:t>
                      </a:r>
                      <a:endParaRPr lang="en-US" dirty="0">
                        <a:solidFill>
                          <a:srgbClr val="0070C0"/>
                        </a:solidFill>
                      </a:endParaRPr>
                    </a:p>
                  </a:txBody>
                  <a:tcPr anchor="ctr"/>
                </a:tc>
                <a:tc>
                  <a:txBody>
                    <a:bodyPr/>
                    <a:lstStyle/>
                    <a:p>
                      <a:pPr algn="ctr"/>
                      <a:r>
                        <a:rPr lang="en-US" dirty="0" smtClean="0">
                          <a:solidFill>
                            <a:srgbClr val="0070C0"/>
                          </a:solidFill>
                        </a:rPr>
                        <a:t>End</a:t>
                      </a:r>
                      <a:endParaRPr lang="en-US" dirty="0">
                        <a:solidFill>
                          <a:srgbClr val="0070C0"/>
                        </a:solidFill>
                      </a:endParaRPr>
                    </a:p>
                  </a:txBody>
                  <a:tcPr anchor="ctr"/>
                </a:tc>
                <a:tc>
                  <a:txBody>
                    <a:bodyPr/>
                    <a:lstStyle/>
                    <a:p>
                      <a:pPr algn="ctr"/>
                      <a:r>
                        <a:rPr lang="en-US" dirty="0" smtClean="0">
                          <a:solidFill>
                            <a:srgbClr val="0070C0"/>
                          </a:solidFill>
                        </a:rPr>
                        <a:t>Budget</a:t>
                      </a:r>
                      <a:endParaRPr lang="en-US" dirty="0">
                        <a:solidFill>
                          <a:srgbClr val="0070C0"/>
                        </a:solidFill>
                      </a:endParaRPr>
                    </a:p>
                  </a:txBody>
                  <a:tcPr anchor="ctr"/>
                </a:tc>
                <a:tc>
                  <a:txBody>
                    <a:bodyPr/>
                    <a:lstStyle/>
                    <a:p>
                      <a:pPr algn="ctr"/>
                      <a:r>
                        <a:rPr lang="en-US" dirty="0" smtClean="0">
                          <a:solidFill>
                            <a:srgbClr val="0070C0"/>
                          </a:solidFill>
                        </a:rPr>
                        <a:t>Prime Partner</a:t>
                      </a:r>
                      <a:endParaRPr lang="en-US" dirty="0">
                        <a:solidFill>
                          <a:srgbClr val="0070C0"/>
                        </a:solidFill>
                      </a:endParaRPr>
                    </a:p>
                  </a:txBody>
                  <a:tcPr anchor="ct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0" indent="0" rtl="0" eaLnBrk="1" fontAlgn="t" latinLnBrk="0" hangingPunct="1">
              <a:buNone/>
              <a:defRPr lang="en-US" sz="1800" b="0" i="0" u="none" strike="noStrike" smtClean="0">
                <a:effectLst/>
              </a:defRPr>
            </a:lvl1pPr>
          </a:lstStyle>
          <a:p>
            <a:endParaRPr lang="en-US" dirty="0"/>
          </a:p>
        </p:txBody>
      </p:sp>
    </p:spTree>
    <p:extLst>
      <p:ext uri="{BB962C8B-B14F-4D97-AF65-F5344CB8AC3E}">
        <p14:creationId xmlns:p14="http://schemas.microsoft.com/office/powerpoint/2010/main" val="189194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1066800"/>
          </a:xfrm>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457200" y="2667000"/>
            <a:ext cx="8229600" cy="3687763"/>
          </a:xfrm>
        </p:spPr>
        <p:txBody>
          <a:bodyPr/>
          <a:lstStyle>
            <a:lvl1pPr marL="0" indent="0">
              <a:buNone/>
              <a:defRPr baseline="0"/>
            </a:lvl1pPr>
          </a:lstStyle>
          <a:p>
            <a:pPr lvl="0"/>
            <a:endParaRPr lang="en-US" dirty="0"/>
          </a:p>
        </p:txBody>
      </p:sp>
    </p:spTree>
    <p:extLst>
      <p:ext uri="{BB962C8B-B14F-4D97-AF65-F5344CB8AC3E}">
        <p14:creationId xmlns:p14="http://schemas.microsoft.com/office/powerpoint/2010/main" val="4209486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200" y="2438400"/>
          <a:ext cx="8229600" cy="3886200"/>
        </p:xfrm>
        <a:graphic>
          <a:graphicData uri="http://schemas.openxmlformats.org/drawingml/2006/table">
            <a:tbl>
              <a:tblPr firstRow="1" bandRow="1">
                <a:tableStyleId>{5C22544A-7EE6-4342-B048-85BDC9FD1C3A}</a:tableStyleId>
              </a:tblPr>
              <a:tblGrid>
                <a:gridCol w="2057400"/>
                <a:gridCol w="2057400"/>
                <a:gridCol w="2057400"/>
                <a:gridCol w="2057400"/>
              </a:tblGrid>
              <a:tr h="777240">
                <a:tc>
                  <a:txBody>
                    <a:bodyPr/>
                    <a:lstStyle/>
                    <a:p>
                      <a:pPr algn="ctr"/>
                      <a:r>
                        <a:rPr lang="en-US" dirty="0" smtClean="0">
                          <a:solidFill>
                            <a:srgbClr val="0070C0"/>
                          </a:solidFill>
                        </a:rPr>
                        <a:t>Activity/</a:t>
                      </a:r>
                    </a:p>
                    <a:p>
                      <a:pPr algn="ctr"/>
                      <a:r>
                        <a:rPr lang="en-US" dirty="0" smtClean="0">
                          <a:solidFill>
                            <a:srgbClr val="0070C0"/>
                          </a:solidFill>
                        </a:rPr>
                        <a:t>Project</a:t>
                      </a:r>
                      <a:endParaRPr lang="en-US" dirty="0">
                        <a:solidFill>
                          <a:srgbClr val="0070C0"/>
                        </a:solidFill>
                      </a:endParaRPr>
                    </a:p>
                  </a:txBody>
                  <a:tcPr anchor="ctr"/>
                </a:tc>
                <a:tc>
                  <a:txBody>
                    <a:bodyPr/>
                    <a:lstStyle/>
                    <a:p>
                      <a:pPr algn="ctr"/>
                      <a:r>
                        <a:rPr lang="en-US" dirty="0" smtClean="0">
                          <a:solidFill>
                            <a:srgbClr val="0070C0"/>
                          </a:solidFill>
                        </a:rPr>
                        <a:t>SOW/PD</a:t>
                      </a:r>
                      <a:r>
                        <a:rPr lang="en-US" baseline="0" dirty="0" smtClean="0">
                          <a:solidFill>
                            <a:srgbClr val="0070C0"/>
                          </a:solidFill>
                        </a:rPr>
                        <a:t> by</a:t>
                      </a:r>
                      <a:endParaRPr lang="en-US" dirty="0">
                        <a:solidFill>
                          <a:srgbClr val="0070C0"/>
                        </a:solidFill>
                      </a:endParaRPr>
                    </a:p>
                  </a:txBody>
                  <a:tcPr anchor="ctr"/>
                </a:tc>
                <a:tc>
                  <a:txBody>
                    <a:bodyPr/>
                    <a:lstStyle/>
                    <a:p>
                      <a:pPr algn="ctr"/>
                      <a:r>
                        <a:rPr lang="en-US" dirty="0" smtClean="0">
                          <a:solidFill>
                            <a:srgbClr val="0070C0"/>
                          </a:solidFill>
                        </a:rPr>
                        <a:t>Solicitation by</a:t>
                      </a:r>
                      <a:endParaRPr lang="en-US" dirty="0">
                        <a:solidFill>
                          <a:srgbClr val="0070C0"/>
                        </a:solidFill>
                      </a:endParaRPr>
                    </a:p>
                  </a:txBody>
                  <a:tcPr anchor="ctr"/>
                </a:tc>
                <a:tc>
                  <a:txBody>
                    <a:bodyPr/>
                    <a:lstStyle/>
                    <a:p>
                      <a:pPr algn="ctr"/>
                      <a:r>
                        <a:rPr lang="en-US" dirty="0" smtClean="0">
                          <a:solidFill>
                            <a:srgbClr val="0070C0"/>
                          </a:solidFill>
                        </a:rPr>
                        <a:t>Current Status</a:t>
                      </a:r>
                      <a:endParaRPr lang="en-US" dirty="0">
                        <a:solidFill>
                          <a:srgbClr val="0070C0"/>
                        </a:solidFill>
                      </a:endParaRPr>
                    </a:p>
                  </a:txBody>
                  <a:tcPr anchor="ct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7772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2" name="Title 1"/>
          <p:cNvSpPr>
            <a:spLocks noGrp="1"/>
          </p:cNvSpPr>
          <p:nvPr>
            <p:ph type="title"/>
          </p:nvPr>
        </p:nvSpPr>
        <p:spPr/>
        <p:txBody>
          <a:bodyPr/>
          <a:lstStyle>
            <a:lvl1pPr>
              <a:defRPr sz="2800" baseline="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0" indent="0" rtl="0" eaLnBrk="1" fontAlgn="t" latinLnBrk="0" hangingPunct="1">
              <a:buNone/>
              <a:defRPr lang="en-US" sz="1800" b="0" i="0" u="none" strike="noStrike" smtClean="0">
                <a:effectLst/>
              </a:defRPr>
            </a:lvl1pPr>
          </a:lstStyle>
          <a:p>
            <a:endParaRPr lang="en-US" dirty="0"/>
          </a:p>
        </p:txBody>
      </p:sp>
    </p:spTree>
    <p:extLst>
      <p:ext uri="{BB962C8B-B14F-4D97-AF65-F5344CB8AC3E}">
        <p14:creationId xmlns:p14="http://schemas.microsoft.com/office/powerpoint/2010/main" val="3828112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2858484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57200" y="2209800"/>
          <a:ext cx="8382000" cy="4740275"/>
        </p:xfrm>
        <a:graphic>
          <a:graphicData uri="http://schemas.openxmlformats.org/drawingml/2006/table">
            <a:tbl>
              <a:tblPr firstRow="1" bandRow="1">
                <a:tableStyleId>{5C22544A-7EE6-4342-B048-85BDC9FD1C3A}</a:tableStyleId>
              </a:tblPr>
              <a:tblGrid>
                <a:gridCol w="1397000"/>
                <a:gridCol w="1397000"/>
                <a:gridCol w="1397000"/>
                <a:gridCol w="1397000"/>
                <a:gridCol w="1397000"/>
                <a:gridCol w="1397000"/>
              </a:tblGrid>
              <a:tr h="1563803">
                <a:tc>
                  <a:txBody>
                    <a:bodyPr/>
                    <a:lstStyle/>
                    <a:p>
                      <a:r>
                        <a:rPr lang="en-US" sz="1800" dirty="0" smtClean="0">
                          <a:solidFill>
                            <a:srgbClr val="0070C0"/>
                          </a:solidFill>
                        </a:rPr>
                        <a:t>Indicators</a:t>
                      </a:r>
                      <a:endParaRPr lang="en-US" sz="1800" dirty="0">
                        <a:solidFill>
                          <a:srgbClr val="0070C0"/>
                        </a:solidFill>
                      </a:endParaRPr>
                    </a:p>
                  </a:txBody>
                  <a:tcPr marT="45726" marB="45726"/>
                </a:tc>
                <a:tc>
                  <a:txBody>
                    <a:bodyPr/>
                    <a:lstStyle/>
                    <a:p>
                      <a:r>
                        <a:rPr lang="en-US" sz="1800" dirty="0" smtClean="0">
                          <a:solidFill>
                            <a:srgbClr val="0070C0"/>
                          </a:solidFill>
                        </a:rPr>
                        <a:t>Baseline value</a:t>
                      </a:r>
                      <a:endParaRPr lang="en-US" sz="1800" dirty="0">
                        <a:solidFill>
                          <a:srgbClr val="0070C0"/>
                        </a:solidFill>
                      </a:endParaRPr>
                    </a:p>
                  </a:txBody>
                  <a:tcPr marT="45726" marB="45726"/>
                </a:tc>
                <a:tc>
                  <a:txBody>
                    <a:bodyPr/>
                    <a:lstStyle/>
                    <a:p>
                      <a:r>
                        <a:rPr lang="en-US" sz="1800" dirty="0" smtClean="0">
                          <a:solidFill>
                            <a:srgbClr val="0070C0"/>
                          </a:solidFill>
                        </a:rPr>
                        <a:t>Overall target</a:t>
                      </a:r>
                      <a:endParaRPr lang="en-US" sz="1800" dirty="0">
                        <a:solidFill>
                          <a:srgbClr val="0070C0"/>
                        </a:solidFill>
                      </a:endParaRPr>
                    </a:p>
                  </a:txBody>
                  <a:tcPr marT="45726" marB="45726"/>
                </a:tc>
                <a:tc>
                  <a:txBody>
                    <a:bodyPr/>
                    <a:lstStyle/>
                    <a:p>
                      <a:r>
                        <a:rPr lang="en-US" sz="1800" dirty="0" smtClean="0">
                          <a:solidFill>
                            <a:srgbClr val="0070C0"/>
                          </a:solidFill>
                        </a:rPr>
                        <a:t>Results through</a:t>
                      </a:r>
                      <a:r>
                        <a:rPr lang="en-US" sz="1800" baseline="0" dirty="0" smtClean="0">
                          <a:solidFill>
                            <a:srgbClr val="0070C0"/>
                          </a:solidFill>
                        </a:rPr>
                        <a:t> March 2014</a:t>
                      </a:r>
                      <a:endParaRPr lang="en-US" sz="1800" dirty="0">
                        <a:solidFill>
                          <a:srgbClr val="0070C0"/>
                        </a:solidFill>
                      </a:endParaRPr>
                    </a:p>
                  </a:txBody>
                  <a:tcPr marT="45726" marB="45726"/>
                </a:tc>
                <a:tc>
                  <a:txBody>
                    <a:bodyPr/>
                    <a:lstStyle/>
                    <a:p>
                      <a:r>
                        <a:rPr lang="en-US" sz="1800" dirty="0" smtClean="0">
                          <a:solidFill>
                            <a:srgbClr val="0070C0"/>
                          </a:solidFill>
                        </a:rPr>
                        <a:t>Significant Results since last portfolio review</a:t>
                      </a:r>
                      <a:endParaRPr lang="en-US" sz="1800" dirty="0">
                        <a:solidFill>
                          <a:srgbClr val="0070C0"/>
                        </a:solidFill>
                      </a:endParaRPr>
                    </a:p>
                  </a:txBody>
                  <a:tcPr marT="45726" marB="45726"/>
                </a:tc>
                <a:tc>
                  <a:txBody>
                    <a:bodyPr/>
                    <a:lstStyle/>
                    <a:p>
                      <a:r>
                        <a:rPr lang="en-US" sz="1800" dirty="0" smtClean="0">
                          <a:solidFill>
                            <a:srgbClr val="0070C0"/>
                          </a:solidFill>
                        </a:rPr>
                        <a:t>Remarks</a:t>
                      </a:r>
                      <a:endParaRPr lang="en-US" sz="1800" dirty="0">
                        <a:solidFill>
                          <a:srgbClr val="0070C0"/>
                        </a:solidFill>
                      </a:endParaRPr>
                    </a:p>
                  </a:txBody>
                  <a:tcPr marT="45726" marB="45726"/>
                </a:tc>
              </a:tr>
              <a:tr h="1058824">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r>
              <a:tr h="1058824">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r>
              <a:tr h="1058824">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c>
                  <a:txBody>
                    <a:bodyPr/>
                    <a:lstStyle/>
                    <a:p>
                      <a:endParaRPr lang="en-US" sz="1800" dirty="0"/>
                    </a:p>
                  </a:txBody>
                  <a:tcPr marT="45726" marB="45726"/>
                </a:tc>
              </a:tr>
            </a:tbl>
          </a:graphicData>
        </a:graphic>
      </p:graphicFrame>
      <p:sp>
        <p:nvSpPr>
          <p:cNvPr id="2" name="Title 1"/>
          <p:cNvSpPr>
            <a:spLocks noGrp="1"/>
          </p:cNvSpPr>
          <p:nvPr>
            <p:ph type="title"/>
          </p:nvPr>
        </p:nvSpPr>
        <p:spPr>
          <a:xfrm>
            <a:off x="457200" y="1524000"/>
            <a:ext cx="8610600" cy="655638"/>
          </a:xfrm>
        </p:spPr>
        <p:txBody>
          <a:bodyPr/>
          <a:lstStyle>
            <a:lvl1pPr>
              <a:defRPr baseline="0"/>
            </a:lvl1pPr>
          </a:lstStyle>
          <a:p>
            <a:r>
              <a:rPr lang="en-US" smtClean="0"/>
              <a:t>Click to edit Master title style</a:t>
            </a:r>
            <a:endParaRPr lang="en-US" dirty="0"/>
          </a:p>
        </p:txBody>
      </p:sp>
    </p:spTree>
    <p:extLst>
      <p:ext uri="{BB962C8B-B14F-4D97-AF65-F5344CB8AC3E}">
        <p14:creationId xmlns:p14="http://schemas.microsoft.com/office/powerpoint/2010/main" val="1623689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914400"/>
          </a:xfrm>
        </p:spPr>
        <p:txBody>
          <a:bodyPr/>
          <a:lstStyle>
            <a:lvl1pPr>
              <a:defRPr baseline="0"/>
            </a:lvl1pPr>
          </a:lstStyle>
          <a:p>
            <a:r>
              <a:rPr lang="en-US" smtClean="0"/>
              <a:t>Click to edit Master title style</a:t>
            </a:r>
            <a:endParaRPr lang="en-US" dirty="0"/>
          </a:p>
        </p:txBody>
      </p:sp>
    </p:spTree>
    <p:extLst>
      <p:ext uri="{BB962C8B-B14F-4D97-AF65-F5344CB8AC3E}">
        <p14:creationId xmlns:p14="http://schemas.microsoft.com/office/powerpoint/2010/main" val="362760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5179A-C04D-4960-AD90-ADF7E47F945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27124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457200" y="2590800"/>
            <a:ext cx="822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06" charset="-128"/>
              </a:defRPr>
            </a:lvl1pPr>
            <a:lvl2pPr marL="742950" indent="-285750" eaLnBrk="0" hangingPunct="0">
              <a:defRPr>
                <a:solidFill>
                  <a:schemeClr val="tx1"/>
                </a:solidFill>
                <a:latin typeface="Arial" charset="0"/>
                <a:ea typeface="ＭＳ Ｐゴシック" pitchFamily="-106" charset="-128"/>
              </a:defRPr>
            </a:lvl2pPr>
            <a:lvl3pPr marL="1143000" indent="-228600" eaLnBrk="0" hangingPunct="0">
              <a:defRPr>
                <a:solidFill>
                  <a:schemeClr val="tx1"/>
                </a:solidFill>
                <a:latin typeface="Arial" charset="0"/>
                <a:ea typeface="ＭＳ Ｐゴシック" pitchFamily="-106" charset="-128"/>
              </a:defRPr>
            </a:lvl3pPr>
            <a:lvl4pPr marL="1600200" indent="-228600" eaLnBrk="0" hangingPunct="0">
              <a:defRPr>
                <a:solidFill>
                  <a:schemeClr val="tx1"/>
                </a:solidFill>
                <a:latin typeface="Arial" charset="0"/>
                <a:ea typeface="ＭＳ Ｐゴシック" pitchFamily="-106" charset="-128"/>
              </a:defRPr>
            </a:lvl4pPr>
            <a:lvl5pPr marL="2057400" indent="-228600" eaLnBrk="0" hangingPunct="0">
              <a:defRPr>
                <a:solidFill>
                  <a:schemeClr val="tx1"/>
                </a:solidFill>
                <a:latin typeface="Arial" charset="0"/>
                <a:ea typeface="ＭＳ Ｐゴシック" pitchFamily="-106"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6"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6"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6"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6" charset="-128"/>
              </a:defRPr>
            </a:lvl9pPr>
          </a:lstStyle>
          <a:p>
            <a:pPr eaLnBrk="1" fontAlgn="base" hangingPunct="1">
              <a:spcBef>
                <a:spcPct val="0"/>
              </a:spcBef>
              <a:spcAft>
                <a:spcPct val="0"/>
              </a:spcAft>
              <a:defRPr/>
            </a:pPr>
            <a:r>
              <a:rPr lang="en-US" dirty="0" smtClean="0">
                <a:solidFill>
                  <a:srgbClr val="000000"/>
                </a:solidFill>
              </a:rPr>
              <a:t>(Syrian crisis, sustainability, capacity building, gender, disability, youth)</a:t>
            </a:r>
          </a:p>
        </p:txBody>
      </p:sp>
      <p:sp>
        <p:nvSpPr>
          <p:cNvPr id="2" name="Title 1"/>
          <p:cNvSpPr>
            <a:spLocks noGrp="1"/>
          </p:cNvSpPr>
          <p:nvPr>
            <p:ph type="title"/>
          </p:nvPr>
        </p:nvSpPr>
        <p:spPr>
          <a:xfrm>
            <a:off x="457200" y="1524000"/>
            <a:ext cx="8229600" cy="1295400"/>
          </a:xfrm>
        </p:spPr>
        <p:txBody>
          <a:bodyPr/>
          <a:lstStyle>
            <a:lvl1pPr>
              <a:defRPr sz="2800" baseline="0"/>
            </a:lvl1pPr>
          </a:lstStyle>
          <a:p>
            <a:r>
              <a:rPr lang="en-US" smtClean="0"/>
              <a:t>Click to edit Master title style</a:t>
            </a:r>
            <a:endParaRPr lang="en-US" dirty="0"/>
          </a:p>
        </p:txBody>
      </p:sp>
    </p:spTree>
    <p:extLst>
      <p:ext uri="{BB962C8B-B14F-4D97-AF65-F5344CB8AC3E}">
        <p14:creationId xmlns:p14="http://schemas.microsoft.com/office/powerpoint/2010/main" val="2093389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Tree>
    <p:extLst>
      <p:ext uri="{BB962C8B-B14F-4D97-AF65-F5344CB8AC3E}">
        <p14:creationId xmlns:p14="http://schemas.microsoft.com/office/powerpoint/2010/main" val="1593404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75096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7767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4639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81813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941659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554076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32974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445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9937453-D5B3-4245-8184-255A474C100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42064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5406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277620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2272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70658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3593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12221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892984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82032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660048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645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FB00FF-802B-4184-9534-7E5FC46FD45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195285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04133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20398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55703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8713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95AB93-51ED-4CFA-B39A-5B52D4078BA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522522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AEFAC7E-9D8B-4D82-AF20-C7F36CADCA2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1456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4931C0F-8629-487F-B855-34998E70D9E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403863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3D039B-748F-47D7-B2F8-59BAC2AC353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7125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DA8719-60BA-4179-B7E3-CC1DBAC8ED0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398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14478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2209800"/>
            <a:ext cx="777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defRPr>
            </a:lvl1pPr>
          </a:lstStyle>
          <a:p>
            <a:pPr eaLnBrk="0" fontAlgn="base" hangingPunct="0">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defRPr>
            </a:lvl1pPr>
          </a:lstStyle>
          <a:p>
            <a:pPr eaLnBrk="0" fontAlgn="base" hangingPunct="0">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defRPr>
            </a:lvl1pPr>
          </a:lstStyle>
          <a:p>
            <a:pPr eaLnBrk="0" fontAlgn="base" hangingPunct="0">
              <a:spcBef>
                <a:spcPct val="0"/>
              </a:spcBef>
              <a:spcAft>
                <a:spcPct val="0"/>
              </a:spcAft>
              <a:defRPr/>
            </a:pPr>
            <a:fld id="{108AA439-4168-44A2-B2C0-191BFE705721}" type="slidenum">
              <a:rPr lang="en-US">
                <a:solidFill>
                  <a:srgbClr val="000000"/>
                </a:solidFill>
              </a:rPr>
              <a:pPr eaLnBrk="0" fontAlgn="base" hangingPunct="0">
                <a:spcBef>
                  <a:spcPct val="0"/>
                </a:spcBef>
                <a:spcAft>
                  <a:spcPct val="0"/>
                </a:spcAft>
                <a:defRPr/>
              </a:pPr>
              <a:t>‹#›</a:t>
            </a:fld>
            <a:endParaRPr lang="en-US" dirty="0">
              <a:solidFill>
                <a:srgbClr val="000000"/>
              </a:solidFill>
            </a:endParaRPr>
          </a:p>
        </p:txBody>
      </p:sp>
      <p:sp>
        <p:nvSpPr>
          <p:cNvPr id="1031" name="Rectangle 10"/>
          <p:cNvSpPr>
            <a:spLocks noChangeArrowheads="1"/>
          </p:cNvSpPr>
          <p:nvPr/>
        </p:nvSpPr>
        <p:spPr bwMode="auto">
          <a:xfrm>
            <a:off x="0" y="1066800"/>
            <a:ext cx="9144000" cy="152400"/>
          </a:xfrm>
          <a:prstGeom prst="rect">
            <a:avLst/>
          </a:prstGeom>
          <a:solidFill>
            <a:srgbClr val="C211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800" dirty="0" smtClean="0">
              <a:solidFill>
                <a:srgbClr val="000000"/>
              </a:solidFill>
              <a:latin typeface="Times" charset="0"/>
            </a:endParaRPr>
          </a:p>
        </p:txBody>
      </p:sp>
      <p:sp>
        <p:nvSpPr>
          <p:cNvPr id="1032" name="Rectangle 11"/>
          <p:cNvSpPr>
            <a:spLocks noChangeArrowheads="1"/>
          </p:cNvSpPr>
          <p:nvPr/>
        </p:nvSpPr>
        <p:spPr bwMode="auto">
          <a:xfrm>
            <a:off x="0" y="1219200"/>
            <a:ext cx="152400" cy="5638800"/>
          </a:xfrm>
          <a:prstGeom prst="rect">
            <a:avLst/>
          </a:prstGeom>
          <a:solidFill>
            <a:srgbClr val="002A6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800" dirty="0" smtClean="0">
              <a:solidFill>
                <a:srgbClr val="002A6C"/>
              </a:solidFill>
              <a:latin typeface="Times" charset="0"/>
            </a:endParaRPr>
          </a:p>
        </p:txBody>
      </p:sp>
      <p:pic>
        <p:nvPicPr>
          <p:cNvPr id="1033" name="Picture 21" descr="USAID Jordan  Full Identity - Horizontal Color English"/>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8600" y="190500"/>
            <a:ext cx="54102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943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4000"/>
            <a:ext cx="82296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2286000"/>
            <a:ext cx="8229600"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5"/>
          <p:cNvSpPr>
            <a:spLocks noChangeArrowheads="1"/>
          </p:cNvSpPr>
          <p:nvPr/>
        </p:nvSpPr>
        <p:spPr bwMode="auto">
          <a:xfrm>
            <a:off x="0" y="1295400"/>
            <a:ext cx="9144000" cy="152400"/>
          </a:xfrm>
          <a:prstGeom prst="rect">
            <a:avLst/>
          </a:prstGeom>
          <a:solidFill>
            <a:srgbClr val="CC0000"/>
          </a:solidFill>
          <a:ln w="9525">
            <a:solidFill>
              <a:srgbClr val="CC0000"/>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fontAlgn="base" hangingPunct="1">
              <a:spcBef>
                <a:spcPct val="0"/>
              </a:spcBef>
              <a:spcAft>
                <a:spcPct val="0"/>
              </a:spcAft>
              <a:defRPr/>
            </a:pPr>
            <a:endParaRPr lang="en-US" altLang="en-US" dirty="0" smtClean="0">
              <a:solidFill>
                <a:srgbClr val="000000"/>
              </a:solidFill>
            </a:endParaRPr>
          </a:p>
        </p:txBody>
      </p:sp>
      <p:sp>
        <p:nvSpPr>
          <p:cNvPr id="1029" name="Rectangle 6"/>
          <p:cNvSpPr>
            <a:spLocks noChangeArrowheads="1"/>
          </p:cNvSpPr>
          <p:nvPr/>
        </p:nvSpPr>
        <p:spPr bwMode="auto">
          <a:xfrm>
            <a:off x="0" y="1447800"/>
            <a:ext cx="152400" cy="5410200"/>
          </a:xfrm>
          <a:prstGeom prst="rect">
            <a:avLst/>
          </a:prstGeom>
          <a:solidFill>
            <a:schemeClr val="accent2"/>
          </a:solidFill>
          <a:ln w="9525">
            <a:solidFill>
              <a:schemeClr val="accent2"/>
            </a:solidFill>
            <a:miter lim="800000"/>
            <a:headEnd/>
            <a:tailEnd/>
          </a:ln>
        </p:spPr>
        <p:txBody>
          <a:bodyPr wrap="none"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fontAlgn="base" hangingPunct="1">
              <a:spcBef>
                <a:spcPct val="0"/>
              </a:spcBef>
              <a:spcAft>
                <a:spcPct val="0"/>
              </a:spcAft>
              <a:defRPr/>
            </a:pPr>
            <a:endParaRPr lang="en-US" altLang="en-US" dirty="0" smtClean="0">
              <a:solidFill>
                <a:srgbClr val="000000"/>
              </a:solidFill>
            </a:endParaRPr>
          </a:p>
        </p:txBody>
      </p:sp>
      <p:pic>
        <p:nvPicPr>
          <p:cNvPr id="1030" name="Picture 8" descr="http://ajo2k3intra01.ane.usaid.gov:86/Branding%20and%20Logo/USAID%20Jordan%20%20Full%20Identity%20-%20Horizontal%20Color%20English%20(2).bmp"/>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8750" y="146050"/>
            <a:ext cx="63023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11130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iming>
    <p:tnLst>
      <p:par>
        <p:cTn id="1" dur="indefinite" restart="never" nodeType="tmRoot"/>
      </p:par>
    </p:tnLst>
  </p:timing>
  <p:hf hdr="0" ftr="0" dt="0"/>
  <p:txStyles>
    <p:titleStyle>
      <a:lvl1pPr algn="l" rtl="0" eaLnBrk="0" fontAlgn="base" hangingPunct="0">
        <a:spcBef>
          <a:spcPct val="0"/>
        </a:spcBef>
        <a:spcAft>
          <a:spcPct val="0"/>
        </a:spcAft>
        <a:defRPr sz="2800">
          <a:solidFill>
            <a:schemeClr val="tx2"/>
          </a:solidFill>
          <a:latin typeface="+mj-lt"/>
          <a:ea typeface="ＭＳ Ｐゴシック" pitchFamily="-106" charset="-128"/>
          <a:cs typeface="+mj-cs"/>
        </a:defRPr>
      </a:lvl1pPr>
      <a:lvl2pPr algn="l" rtl="0" eaLnBrk="0" fontAlgn="base" hangingPunct="0">
        <a:spcBef>
          <a:spcPct val="0"/>
        </a:spcBef>
        <a:spcAft>
          <a:spcPct val="0"/>
        </a:spcAft>
        <a:defRPr sz="2800">
          <a:solidFill>
            <a:schemeClr val="tx2"/>
          </a:solidFill>
          <a:latin typeface="Arial" charset="0"/>
          <a:ea typeface="ＭＳ Ｐゴシック" pitchFamily="-106" charset="-128"/>
        </a:defRPr>
      </a:lvl2pPr>
      <a:lvl3pPr algn="l" rtl="0" eaLnBrk="0" fontAlgn="base" hangingPunct="0">
        <a:spcBef>
          <a:spcPct val="0"/>
        </a:spcBef>
        <a:spcAft>
          <a:spcPct val="0"/>
        </a:spcAft>
        <a:defRPr sz="2800">
          <a:solidFill>
            <a:schemeClr val="tx2"/>
          </a:solidFill>
          <a:latin typeface="Arial" charset="0"/>
          <a:ea typeface="ＭＳ Ｐゴシック" pitchFamily="-106" charset="-128"/>
        </a:defRPr>
      </a:lvl3pPr>
      <a:lvl4pPr algn="l" rtl="0" eaLnBrk="0" fontAlgn="base" hangingPunct="0">
        <a:spcBef>
          <a:spcPct val="0"/>
        </a:spcBef>
        <a:spcAft>
          <a:spcPct val="0"/>
        </a:spcAft>
        <a:defRPr sz="2800">
          <a:solidFill>
            <a:schemeClr val="tx2"/>
          </a:solidFill>
          <a:latin typeface="Arial" charset="0"/>
          <a:ea typeface="ＭＳ Ｐゴシック" pitchFamily="-106" charset="-128"/>
        </a:defRPr>
      </a:lvl4pPr>
      <a:lvl5pPr algn="l" rtl="0" eaLnBrk="0" fontAlgn="base" hangingPunct="0">
        <a:spcBef>
          <a:spcPct val="0"/>
        </a:spcBef>
        <a:spcAft>
          <a:spcPct val="0"/>
        </a:spcAft>
        <a:defRPr sz="2800">
          <a:solidFill>
            <a:schemeClr val="tx2"/>
          </a:solidFill>
          <a:latin typeface="Arial" charset="0"/>
          <a:ea typeface="ＭＳ Ｐゴシック" pitchFamily="-106" charset="-128"/>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06" charset="-128"/>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6"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B97EA-A3AE-4542-9A7B-BD8C01410EF9}"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500BC2-B066-4CC2-B6EF-76F5782D315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692637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AE52B3-BA59-4025-B1B1-ED93F1CAF13C}" type="datetimeFigureOut">
              <a:rPr lang="en-US" smtClean="0">
                <a:solidFill>
                  <a:prstClr val="black">
                    <a:tint val="75000"/>
                  </a:prstClr>
                </a:solidFill>
              </a:rPr>
              <a:pPr/>
              <a:t>11/25/2015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E00F5-A7FF-4D5F-8472-D216604B9F6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224151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openxmlformats.org/officeDocument/2006/relationships/image" Target="../media/image15.jpe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39.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41.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package" Target="../embeddings/Microsoft_PowerPoint_Slide1.sldx"/><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6" Type="http://schemas.openxmlformats.org/officeDocument/2006/relationships/notesSlide" Target="../notesSlides/notesSlide31.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slideLayout" Target="../slideLayouts/slideLayout2.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usaid.gov/sites/default/files/documents/1876/310.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ecfr.gov/cgi-bin/text-idx?tpl=/ecfrbrowse/Title02/2cfr200_main_02.tp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bdiah@usaid.gov"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mailto:Wdaas@usaid.gov"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gpo.gov/fdsys/pkg/CFR-2014-title2-"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www.grants.gov/"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153400" cy="5181600"/>
          </a:xfrm>
        </p:spPr>
        <p:txBody>
          <a:bodyPr/>
          <a:lstStyle/>
          <a:p>
            <a:pPr marL="0" indent="0" algn="ctr">
              <a:buNone/>
            </a:pPr>
            <a:endParaRPr lang="en-US" altLang="en-US" sz="4400" b="1" dirty="0" smtClean="0"/>
          </a:p>
          <a:p>
            <a:pPr marL="0" indent="0" algn="ctr">
              <a:buNone/>
            </a:pPr>
            <a:r>
              <a:rPr lang="en-US" altLang="en-US" sz="4400" b="1" dirty="0" smtClean="0"/>
              <a:t>Water Conservation Activity</a:t>
            </a:r>
          </a:p>
          <a:p>
            <a:pPr marL="0" indent="0" algn="ctr">
              <a:buNone/>
            </a:pPr>
            <a:r>
              <a:rPr lang="en-US" altLang="en-US" sz="4400" b="1" dirty="0" smtClean="0"/>
              <a:t>Pre-Application Conference</a:t>
            </a:r>
            <a:endParaRPr lang="en-US" sz="3200" dirty="0" smtClean="0"/>
          </a:p>
          <a:p>
            <a:pPr marL="0" indent="0" algn="ctr">
              <a:buNone/>
            </a:pPr>
            <a:r>
              <a:rPr lang="en-US" sz="3600" b="1" dirty="0" smtClean="0"/>
              <a:t>USAID/Jordan</a:t>
            </a:r>
          </a:p>
          <a:p>
            <a:pPr marL="0" indent="0" algn="ctr">
              <a:buNone/>
            </a:pPr>
            <a:endParaRPr lang="en-US" dirty="0" smtClean="0"/>
          </a:p>
          <a:p>
            <a:pPr marL="0" indent="0" algn="ctr">
              <a:buNone/>
            </a:pPr>
            <a:r>
              <a:rPr lang="en-US" dirty="0" smtClean="0"/>
              <a:t>November 18, 2015</a:t>
            </a:r>
          </a:p>
          <a:p>
            <a:pPr marL="0" indent="0" algn="ctr">
              <a:buNone/>
            </a:pPr>
            <a:r>
              <a:rPr lang="en-US" dirty="0" smtClean="0"/>
              <a:t>Washington, DC</a:t>
            </a:r>
          </a:p>
          <a:p>
            <a:pPr marL="0" indent="0" algn="ctr">
              <a:buNone/>
            </a:pPr>
            <a:endParaRPr lang="en-US" dirty="0"/>
          </a:p>
        </p:txBody>
      </p:sp>
      <p:sp>
        <p:nvSpPr>
          <p:cNvPr id="4"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Attachment III</a:t>
            </a:r>
            <a:endParaRPr lang="en-US" kern="0" dirty="0"/>
          </a:p>
        </p:txBody>
      </p:sp>
    </p:spTree>
    <p:extLst>
      <p:ext uri="{BB962C8B-B14F-4D97-AF65-F5344CB8AC3E}">
        <p14:creationId xmlns:p14="http://schemas.microsoft.com/office/powerpoint/2010/main" val="3882130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3FB00FF-802B-4184-9534-7E5FC46FD451}" type="slidenum">
              <a:rPr lang="en-US" smtClean="0">
                <a:solidFill>
                  <a:srgbClr val="000000"/>
                </a:solidFill>
              </a:rPr>
              <a:pPr>
                <a:defRPr/>
              </a:pPr>
              <a:t>10</a:t>
            </a:fld>
            <a:endParaRPr lang="en-US" dirty="0">
              <a:solidFill>
                <a:srgbClr val="000000"/>
              </a:solidFill>
            </a:endParaRPr>
          </a:p>
        </p:txBody>
      </p:sp>
      <p:pic>
        <p:nvPicPr>
          <p:cNvPr id="13314" name="Picture 2" descr="C:\Users\User\Documents\AMMAN\2013-04 AMMAN GERMANY WBG ISR\IMG_48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720" y="1348740"/>
            <a:ext cx="3586480" cy="26898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316" name="Picture 4" descr="C:\Users\User\Documents\AMMAN\2014-10 AMMAN CRETE\IMG_927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200" y="4136136"/>
            <a:ext cx="3556000" cy="2667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itle 3"/>
          <p:cNvSpPr txBox="1">
            <a:spLocks/>
          </p:cNvSpPr>
          <p:nvPr/>
        </p:nvSpPr>
        <p:spPr>
          <a:xfrm>
            <a:off x="5791200" y="228600"/>
            <a:ext cx="3276600" cy="6096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Problems </a:t>
            </a:r>
            <a:endParaRPr lang="en-US" kern="0" dirty="0"/>
          </a:p>
        </p:txBody>
      </p:sp>
      <p:sp>
        <p:nvSpPr>
          <p:cNvPr id="7" name="AutoShape 8" descr="Image result for common house fly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3321"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576"/>
          <a:stretch/>
        </p:blipFill>
        <p:spPr bwMode="auto">
          <a:xfrm>
            <a:off x="4800601" y="1348740"/>
            <a:ext cx="3556000" cy="268986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945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94505" y="4145280"/>
            <a:ext cx="3616960" cy="2667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85466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11</a:t>
            </a:fld>
            <a:endParaRPr lang="en-US" dirty="0">
              <a:solidFill>
                <a:srgbClr val="000000"/>
              </a:solidFill>
            </a:endParaRPr>
          </a:p>
        </p:txBody>
      </p:sp>
      <p:sp>
        <p:nvSpPr>
          <p:cNvPr id="6" name="Title 3"/>
          <p:cNvSpPr txBox="1">
            <a:spLocks/>
          </p:cNvSpPr>
          <p:nvPr/>
        </p:nvSpPr>
        <p:spPr>
          <a:xfrm>
            <a:off x="5943600" y="76200"/>
            <a:ext cx="31242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Institutional Support is Needed</a:t>
            </a:r>
            <a:endParaRPr lang="en-US" kern="0" dirty="0"/>
          </a:p>
        </p:txBody>
      </p:sp>
      <p:sp>
        <p:nvSpPr>
          <p:cNvPr id="4" name="TextBox 3"/>
          <p:cNvSpPr txBox="1"/>
          <p:nvPr/>
        </p:nvSpPr>
        <p:spPr>
          <a:xfrm>
            <a:off x="228600" y="1295400"/>
            <a:ext cx="3211135" cy="1200329"/>
          </a:xfrm>
          <a:prstGeom prst="rect">
            <a:avLst/>
          </a:prstGeom>
          <a:gradFill>
            <a:gsLst>
              <a:gs pos="5000">
                <a:srgbClr val="00B050"/>
              </a:gs>
              <a:gs pos="43000">
                <a:schemeClr val="accent1">
                  <a:shade val="67500"/>
                  <a:satMod val="115000"/>
                </a:schemeClr>
              </a:gs>
              <a:gs pos="87000">
                <a:schemeClr val="accent1">
                  <a:shade val="100000"/>
                  <a:satMod val="115000"/>
                </a:schemeClr>
              </a:gs>
            </a:gsLst>
            <a:lin ang="5400000" scaled="0"/>
          </a:gradFill>
          <a:ln>
            <a:solidFill>
              <a:schemeClr val="tx1"/>
            </a:solidFill>
          </a:ln>
        </p:spPr>
        <p:txBody>
          <a:bodyPr wrap="none" rtlCol="0">
            <a:spAutoFit/>
          </a:bodyPr>
          <a:lstStyle/>
          <a:p>
            <a:r>
              <a:rPr lang="en-US" dirty="0" smtClean="0"/>
              <a:t>Private Sector Value Chains </a:t>
            </a:r>
          </a:p>
          <a:p>
            <a:r>
              <a:rPr lang="en-US" dirty="0"/>
              <a:t>o</a:t>
            </a:r>
            <a:r>
              <a:rPr lang="en-US" dirty="0" smtClean="0"/>
              <a:t>nly for “crops that sell” </a:t>
            </a:r>
          </a:p>
          <a:p>
            <a:r>
              <a:rPr lang="en-US" dirty="0" smtClean="0"/>
              <a:t>under a sub-contract &amp; grown</a:t>
            </a:r>
          </a:p>
          <a:p>
            <a:r>
              <a:rPr lang="en-US" dirty="0" smtClean="0"/>
              <a:t>to GlobalGAP specifications.</a:t>
            </a:r>
            <a:endParaRPr lang="en-US" dirty="0"/>
          </a:p>
        </p:txBody>
      </p:sp>
      <p:sp>
        <p:nvSpPr>
          <p:cNvPr id="8" name="TextBox 7"/>
          <p:cNvSpPr txBox="1"/>
          <p:nvPr/>
        </p:nvSpPr>
        <p:spPr>
          <a:xfrm>
            <a:off x="6321668" y="1314655"/>
            <a:ext cx="2746132" cy="1200329"/>
          </a:xfrm>
          <a:prstGeom prst="rect">
            <a:avLst/>
          </a:prstGeom>
          <a:gradFill>
            <a:gsLst>
              <a:gs pos="0">
                <a:srgbClr val="00B050"/>
              </a:gs>
              <a:gs pos="50000">
                <a:schemeClr val="accent1">
                  <a:shade val="67500"/>
                  <a:satMod val="115000"/>
                </a:schemeClr>
              </a:gs>
              <a:gs pos="100000">
                <a:schemeClr val="accent1">
                  <a:shade val="100000"/>
                  <a:satMod val="115000"/>
                </a:schemeClr>
              </a:gs>
            </a:gsLst>
            <a:lin ang="5400000" scaled="0"/>
          </a:gradFill>
          <a:ln>
            <a:solidFill>
              <a:schemeClr val="tx1"/>
            </a:solidFill>
          </a:ln>
        </p:spPr>
        <p:txBody>
          <a:bodyPr wrap="square" rtlCol="0">
            <a:spAutoFit/>
          </a:bodyPr>
          <a:lstStyle/>
          <a:p>
            <a:pPr algn="r"/>
            <a:r>
              <a:rPr lang="en-US" dirty="0"/>
              <a:t>V</a:t>
            </a:r>
            <a:r>
              <a:rPr lang="en-US" dirty="0" smtClean="0"/>
              <a:t>o-tech training</a:t>
            </a:r>
          </a:p>
          <a:p>
            <a:pPr algn="r"/>
            <a:r>
              <a:rPr lang="en-US" dirty="0" smtClean="0"/>
              <a:t>needed to expand</a:t>
            </a:r>
          </a:p>
          <a:p>
            <a:pPr algn="r"/>
            <a:r>
              <a:rPr lang="en-US" dirty="0" smtClean="0"/>
              <a:t>skills in CBOs &amp; WUAs to fill new “desired” jobs.</a:t>
            </a:r>
            <a:endParaRPr lang="en-US" dirty="0"/>
          </a:p>
        </p:txBody>
      </p:sp>
      <p:sp>
        <p:nvSpPr>
          <p:cNvPr id="9" name="TextBox 8"/>
          <p:cNvSpPr txBox="1"/>
          <p:nvPr/>
        </p:nvSpPr>
        <p:spPr>
          <a:xfrm>
            <a:off x="228600" y="5334000"/>
            <a:ext cx="3211135" cy="1200329"/>
          </a:xfrm>
          <a:prstGeom prst="rect">
            <a:avLst/>
          </a:prstGeom>
          <a:gradFill>
            <a:gsLst>
              <a:gs pos="12000">
                <a:srgbClr val="00B050"/>
              </a:gs>
              <a:gs pos="44000">
                <a:schemeClr val="accent1">
                  <a:shade val="67500"/>
                  <a:satMod val="115000"/>
                </a:schemeClr>
              </a:gs>
              <a:gs pos="72000">
                <a:schemeClr val="accent1">
                  <a:shade val="100000"/>
                  <a:satMod val="115000"/>
                </a:schemeClr>
              </a:gs>
            </a:gsLst>
            <a:lin ang="5400000" scaled="0"/>
          </a:gradFill>
          <a:ln>
            <a:solidFill>
              <a:schemeClr val="tx1"/>
            </a:solidFill>
          </a:ln>
        </p:spPr>
        <p:txBody>
          <a:bodyPr wrap="square" rtlCol="0">
            <a:spAutoFit/>
          </a:bodyPr>
          <a:lstStyle/>
          <a:p>
            <a:r>
              <a:rPr lang="en-US" dirty="0" smtClean="0"/>
              <a:t>How to create  an acceptable commercial  mechanism to complement revolving loans under CBI?</a:t>
            </a:r>
            <a:endParaRPr lang="en-US" dirty="0"/>
          </a:p>
        </p:txBody>
      </p:sp>
      <p:sp>
        <p:nvSpPr>
          <p:cNvPr id="10" name="TextBox 9"/>
          <p:cNvSpPr txBox="1"/>
          <p:nvPr/>
        </p:nvSpPr>
        <p:spPr>
          <a:xfrm>
            <a:off x="6321668" y="5181600"/>
            <a:ext cx="2746132" cy="1477328"/>
          </a:xfrm>
          <a:prstGeom prst="rect">
            <a:avLst/>
          </a:prstGeom>
          <a:gradFill>
            <a:gsLst>
              <a:gs pos="0">
                <a:srgbClr val="00B050"/>
              </a:gs>
              <a:gs pos="50000">
                <a:schemeClr val="accent1">
                  <a:shade val="67500"/>
                  <a:satMod val="115000"/>
                </a:schemeClr>
              </a:gs>
              <a:gs pos="100000">
                <a:schemeClr val="accent1">
                  <a:shade val="100000"/>
                  <a:satMod val="115000"/>
                </a:schemeClr>
              </a:gs>
            </a:gsLst>
            <a:lin ang="5400000" scaled="0"/>
          </a:gradFill>
          <a:ln>
            <a:solidFill>
              <a:schemeClr val="tx1"/>
            </a:solidFill>
          </a:ln>
        </p:spPr>
        <p:txBody>
          <a:bodyPr wrap="square" rtlCol="0">
            <a:spAutoFit/>
          </a:bodyPr>
          <a:lstStyle/>
          <a:p>
            <a:pPr algn="r"/>
            <a:r>
              <a:rPr lang="en-US" dirty="0" smtClean="0"/>
              <a:t>NCARE and JVA </a:t>
            </a:r>
          </a:p>
          <a:p>
            <a:pPr algn="r"/>
            <a:r>
              <a:rPr lang="en-US" dirty="0" smtClean="0"/>
              <a:t>can be conveners</a:t>
            </a:r>
            <a:endParaRPr lang="en-US" dirty="0"/>
          </a:p>
          <a:p>
            <a:pPr algn="r"/>
            <a:r>
              <a:rPr lang="en-US" dirty="0" smtClean="0"/>
              <a:t>of events and WCA can “bring them along” by including them.</a:t>
            </a:r>
          </a:p>
        </p:txBody>
      </p:sp>
      <p:graphicFrame>
        <p:nvGraphicFramePr>
          <p:cNvPr id="11" name="Diagram 10"/>
          <p:cNvGraphicFramePr/>
          <p:nvPr>
            <p:extLst>
              <p:ext uri="{D42A27DB-BD31-4B8C-83A1-F6EECF244321}">
                <p14:modId xmlns:p14="http://schemas.microsoft.com/office/powerpoint/2010/main" val="4181019004"/>
              </p:ext>
            </p:extLst>
          </p:nvPr>
        </p:nvGraphicFramePr>
        <p:xfrm>
          <a:off x="990600" y="1371600"/>
          <a:ext cx="7239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5-Point Star 1"/>
          <p:cNvSpPr/>
          <p:nvPr/>
        </p:nvSpPr>
        <p:spPr bwMode="auto">
          <a:xfrm>
            <a:off x="6893169" y="2922814"/>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12" name="5-Point Star 11"/>
          <p:cNvSpPr/>
          <p:nvPr/>
        </p:nvSpPr>
        <p:spPr bwMode="auto">
          <a:xfrm>
            <a:off x="7045569" y="3075214"/>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13" name="5-Point Star 12"/>
          <p:cNvSpPr/>
          <p:nvPr/>
        </p:nvSpPr>
        <p:spPr bwMode="auto">
          <a:xfrm>
            <a:off x="7197969" y="3227614"/>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14" name="5-Point Star 13"/>
          <p:cNvSpPr/>
          <p:nvPr/>
        </p:nvSpPr>
        <p:spPr bwMode="auto">
          <a:xfrm>
            <a:off x="7350369" y="3380014"/>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28" name="5-Point Star 27"/>
          <p:cNvSpPr/>
          <p:nvPr/>
        </p:nvSpPr>
        <p:spPr bwMode="auto">
          <a:xfrm>
            <a:off x="4724400" y="1447800"/>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32" name="5-Point Star 31"/>
          <p:cNvSpPr/>
          <p:nvPr/>
        </p:nvSpPr>
        <p:spPr bwMode="auto">
          <a:xfrm>
            <a:off x="2209800" y="2925126"/>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33" name="5-Point Star 32"/>
          <p:cNvSpPr/>
          <p:nvPr/>
        </p:nvSpPr>
        <p:spPr bwMode="auto">
          <a:xfrm>
            <a:off x="4876800" y="1638300"/>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36" name="5-Point Star 35"/>
          <p:cNvSpPr/>
          <p:nvPr/>
        </p:nvSpPr>
        <p:spPr bwMode="auto">
          <a:xfrm>
            <a:off x="4572000" y="6096000"/>
            <a:ext cx="381000" cy="381000"/>
          </a:xfrm>
          <a:prstGeom prst="star5">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Tree>
    <p:extLst>
      <p:ext uri="{BB962C8B-B14F-4D97-AF65-F5344CB8AC3E}">
        <p14:creationId xmlns:p14="http://schemas.microsoft.com/office/powerpoint/2010/main" val="24469350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3FB00FF-802B-4184-9534-7E5FC46FD451}" type="slidenum">
              <a:rPr lang="en-US" smtClean="0">
                <a:solidFill>
                  <a:srgbClr val="000000"/>
                </a:solidFill>
              </a:rPr>
              <a:pPr>
                <a:defRPr/>
              </a:pPr>
              <a:t>12</a:t>
            </a:fld>
            <a:endParaRPr lang="en-US" dirty="0">
              <a:solidFill>
                <a:srgbClr val="000000"/>
              </a:solidFill>
            </a:endParaRPr>
          </a:p>
        </p:txBody>
      </p:sp>
      <p:pic>
        <p:nvPicPr>
          <p:cNvPr id="11266" name="Picture 2" descr="C:\Users\User\Documents\AMMAN\2013-06 AMMAN\IMG_53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03300" y="1587501"/>
            <a:ext cx="2946399"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User\Documents\AMMAN\2013-06 AMMAN\IMG_53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9725" y="1219200"/>
            <a:ext cx="3928535" cy="2946401"/>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3"/>
          <p:cNvSpPr txBox="1">
            <a:spLocks/>
          </p:cNvSpPr>
          <p:nvPr/>
        </p:nvSpPr>
        <p:spPr>
          <a:xfrm>
            <a:off x="5638800" y="152400"/>
            <a:ext cx="3429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Build on </a:t>
            </a:r>
          </a:p>
          <a:p>
            <a:pPr algn="ctr"/>
            <a:r>
              <a:rPr lang="en-US" kern="0" dirty="0" smtClean="0"/>
              <a:t>CBIWDM</a:t>
            </a:r>
            <a:endParaRPr lang="en-US" kern="0" dirty="0"/>
          </a:p>
        </p:txBody>
      </p:sp>
      <p:pic>
        <p:nvPicPr>
          <p:cNvPr id="14" name="Picture 2" descr="Description: E:\D Dell\Dell\ICARDA,Greywater\صور مادبا\صور للبلوكات\DSC0754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4461"/>
          <a:stretch/>
        </p:blipFill>
        <p:spPr bwMode="auto">
          <a:xfrm>
            <a:off x="4419600" y="3929207"/>
            <a:ext cx="3248660" cy="2852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D:\Oweis\PhotoAlbum\WH\Enhanced slides\18120302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1600" y="4267200"/>
            <a:ext cx="2934208" cy="2529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718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13</a:t>
            </a:fld>
            <a:endParaRPr lang="en-US" dirty="0">
              <a:solidFill>
                <a:srgbClr val="000000"/>
              </a:solidFill>
            </a:endParaRPr>
          </a:p>
        </p:txBody>
      </p:sp>
      <p:pic>
        <p:nvPicPr>
          <p:cNvPr id="4" name="Picture 4" descr="C:\Users\User\Documents\AMMAN\2013-06 AMMAN\IMG_534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38" t="1818" b="3546"/>
          <a:stretch/>
        </p:blipFill>
        <p:spPr bwMode="auto">
          <a:xfrm>
            <a:off x="160020" y="1600200"/>
            <a:ext cx="4995739" cy="396621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C:\Users\User\Documents\AMMAN\2013-06 AMMAN\IMG_53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5720" y="1600200"/>
            <a:ext cx="5288280" cy="396621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CBIWDM Community </a:t>
            </a:r>
            <a:r>
              <a:rPr lang="en-US" kern="0" dirty="0"/>
              <a:t>G</a:t>
            </a:r>
            <a:r>
              <a:rPr lang="en-US" kern="0" dirty="0" smtClean="0"/>
              <a:t>rant</a:t>
            </a:r>
            <a:endParaRPr lang="en-US" kern="0" dirty="0"/>
          </a:p>
        </p:txBody>
      </p:sp>
      <p:sp>
        <p:nvSpPr>
          <p:cNvPr id="5" name="TextBox 4"/>
          <p:cNvSpPr txBox="1"/>
          <p:nvPr/>
        </p:nvSpPr>
        <p:spPr>
          <a:xfrm>
            <a:off x="381000" y="5715000"/>
            <a:ext cx="8153400" cy="523220"/>
          </a:xfrm>
          <a:prstGeom prst="rect">
            <a:avLst/>
          </a:prstGeom>
          <a:noFill/>
        </p:spPr>
        <p:txBody>
          <a:bodyPr wrap="square" rtlCol="0">
            <a:spAutoFit/>
          </a:bodyPr>
          <a:lstStyle/>
          <a:p>
            <a:pPr algn="ctr"/>
            <a:r>
              <a:rPr lang="en-US" sz="2800" dirty="0" smtClean="0"/>
              <a:t>Roman Pond Rehab at Anaqeed al-Khair CBO</a:t>
            </a:r>
            <a:endParaRPr lang="en-US" sz="2800" dirty="0"/>
          </a:p>
        </p:txBody>
      </p:sp>
    </p:spTree>
    <p:extLst>
      <p:ext uri="{BB962C8B-B14F-4D97-AF65-F5344CB8AC3E}">
        <p14:creationId xmlns:p14="http://schemas.microsoft.com/office/powerpoint/2010/main" val="4265095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14</a:t>
            </a:fld>
            <a:endParaRPr lang="en-US" dirty="0">
              <a:solidFill>
                <a:srgbClr val="000000"/>
              </a:solidFill>
            </a:endParaRPr>
          </a:p>
        </p:txBody>
      </p:sp>
      <p:sp>
        <p:nvSpPr>
          <p:cNvPr id="8"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CBIWDM </a:t>
            </a:r>
          </a:p>
          <a:p>
            <a:pPr algn="ctr"/>
            <a:r>
              <a:rPr lang="en-US" kern="0" dirty="0" smtClean="0"/>
              <a:t>Summary of loans</a:t>
            </a:r>
            <a:endParaRPr lang="en-US" kern="0" dirty="0"/>
          </a:p>
        </p:txBody>
      </p:sp>
      <p:graphicFrame>
        <p:nvGraphicFramePr>
          <p:cNvPr id="7" name="Table 6"/>
          <p:cNvGraphicFramePr>
            <a:graphicFrameLocks noGrp="1"/>
          </p:cNvGraphicFramePr>
          <p:nvPr>
            <p:extLst>
              <p:ext uri="{D42A27DB-BD31-4B8C-83A1-F6EECF244321}">
                <p14:modId xmlns:p14="http://schemas.microsoft.com/office/powerpoint/2010/main" val="1532206972"/>
              </p:ext>
            </p:extLst>
          </p:nvPr>
        </p:nvGraphicFramePr>
        <p:xfrm>
          <a:off x="595184" y="1651635"/>
          <a:ext cx="8091616" cy="4520565"/>
        </p:xfrm>
        <a:graphic>
          <a:graphicData uri="http://schemas.openxmlformats.org/drawingml/2006/table">
            <a:tbl>
              <a:tblPr/>
              <a:tblGrid>
                <a:gridCol w="4648200"/>
                <a:gridCol w="2376616"/>
                <a:gridCol w="1066800"/>
              </a:tblGrid>
              <a:tr h="457200">
                <a:tc>
                  <a:txBody>
                    <a:bodyPr/>
                    <a:lstStyle/>
                    <a:p>
                      <a:pPr algn="l" fontAlgn="b"/>
                      <a:r>
                        <a:rPr lang="en-US" sz="2800" b="0" i="0" u="none" strike="noStrike" dirty="0">
                          <a:solidFill>
                            <a:srgbClr val="000000"/>
                          </a:solidFill>
                          <a:effectLst/>
                          <a:latin typeface="Calibri"/>
                        </a:rPr>
                        <a:t>Grants given to CBOs: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C00000"/>
                          </a:solidFill>
                          <a:effectLst/>
                          <a:latin typeface="Calibri"/>
                        </a:rPr>
                        <a:t>Total number of grants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193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C00000"/>
                          </a:solidFill>
                          <a:effectLst/>
                          <a:latin typeface="Calibri"/>
                        </a:rPr>
                        <a:t>Total amount of grants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C00000"/>
                          </a:solidFill>
                          <a:effectLst/>
                          <a:latin typeface="Calibri"/>
                        </a:rPr>
                        <a:t>USD 5,015,974</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000000"/>
                          </a:solidFill>
                          <a:effectLst/>
                          <a:latin typeface="Calibri"/>
                        </a:rPr>
                        <a:t>Loans given to beneficiaries: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C00000"/>
                          </a:solidFill>
                          <a:effectLst/>
                          <a:latin typeface="Calibri"/>
                        </a:rPr>
                        <a:t>Total number of loans given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9196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C00000"/>
                          </a:solidFill>
                          <a:effectLst/>
                          <a:latin typeface="Calibri"/>
                        </a:rPr>
                        <a:t> 1891</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C00000"/>
                          </a:solidFill>
                          <a:effectLst/>
                          <a:latin typeface="Calibri"/>
                        </a:rPr>
                        <a:t>Total amount of loans given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a:rPr>
                        <a:t> </a:t>
                      </a:r>
                      <a:r>
                        <a:rPr lang="en-US" sz="2800" b="0" i="0" u="none" strike="noStrike" dirty="0" smtClean="0">
                          <a:solidFill>
                            <a:srgbClr val="C00000"/>
                          </a:solidFill>
                          <a:effectLst/>
                          <a:latin typeface="Calibri"/>
                        </a:rPr>
                        <a:t>USD 8,990,748</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smtClean="0">
                          <a:solidFill>
                            <a:srgbClr val="C00000"/>
                          </a:solidFill>
                          <a:effectLst/>
                          <a:latin typeface="Calibri"/>
                        </a:rPr>
                        <a:t>Waiting List PI (883)+ PII (381)</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C00000"/>
                          </a:solidFill>
                          <a:effectLst/>
                          <a:latin typeface="Calibri"/>
                        </a:rPr>
                        <a:t>1264</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7200">
                <a:tc>
                  <a:txBody>
                    <a:bodyPr/>
                    <a:lstStyle/>
                    <a:p>
                      <a:pPr algn="l" fontAlgn="b"/>
                      <a:r>
                        <a:rPr lang="en-US" sz="2800" b="0" i="0" u="none" strike="noStrike" dirty="0">
                          <a:solidFill>
                            <a:srgbClr val="000000"/>
                          </a:solidFill>
                          <a:effectLst/>
                          <a:latin typeface="Calibri"/>
                        </a:rPr>
                        <a:t>Repayment rate: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57200">
                <a:tc>
                  <a:txBody>
                    <a:bodyPr/>
                    <a:lstStyle/>
                    <a:p>
                      <a:pPr algn="l" fontAlgn="b"/>
                      <a:r>
                        <a:rPr lang="en-US" sz="2800" b="0" i="0" u="none" strike="noStrike" dirty="0">
                          <a:solidFill>
                            <a:srgbClr val="C00000"/>
                          </a:solidFill>
                          <a:effectLst/>
                          <a:latin typeface="Calibri"/>
                        </a:rPr>
                        <a:t>Repayment </a:t>
                      </a:r>
                      <a:r>
                        <a:rPr lang="en-US" sz="2800" b="0" i="0" u="none" strike="noStrike" dirty="0" smtClean="0">
                          <a:solidFill>
                            <a:srgbClr val="C00000"/>
                          </a:solidFill>
                          <a:effectLst/>
                          <a:latin typeface="Calibri"/>
                        </a:rPr>
                        <a:t>of 193</a:t>
                      </a:r>
                      <a:r>
                        <a:rPr lang="en-US" sz="2800" b="0" i="0" u="none" strike="noStrike" baseline="0" dirty="0" smtClean="0">
                          <a:solidFill>
                            <a:srgbClr val="C00000"/>
                          </a:solidFill>
                          <a:effectLst/>
                          <a:latin typeface="Calibri"/>
                        </a:rPr>
                        <a:t> </a:t>
                      </a:r>
                      <a:r>
                        <a:rPr lang="en-US" sz="2800" b="0" i="0" u="none" strike="noStrike" dirty="0" smtClean="0">
                          <a:solidFill>
                            <a:srgbClr val="C00000"/>
                          </a:solidFill>
                          <a:effectLst/>
                          <a:latin typeface="Calibri"/>
                        </a:rPr>
                        <a:t>CBO grants &gt; member loans </a:t>
                      </a:r>
                      <a:endParaRPr lang="en-US" sz="2800" b="0" i="0" u="none" strike="noStrike" dirty="0">
                        <a:solidFill>
                          <a:srgbClr val="C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pic>
        <p:nvPicPr>
          <p:cNvPr id="17410" name="Picture 2" descr="C:\Users\schristiansen\AppData\Local\Microsoft\Windows\Temporary Internet Files\Content.IE5\Y3UUV8ZL\MC90015110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5692" y="3733800"/>
            <a:ext cx="205366"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50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15</a:t>
            </a:fld>
            <a:endParaRPr lang="en-US" dirty="0">
              <a:solidFill>
                <a:srgbClr val="000000"/>
              </a:solidFill>
            </a:endParaRPr>
          </a:p>
        </p:txBody>
      </p:sp>
      <p:sp>
        <p:nvSpPr>
          <p:cNvPr id="4"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CBIWDM </a:t>
            </a:r>
          </a:p>
          <a:p>
            <a:pPr algn="ctr"/>
            <a:r>
              <a:rPr lang="en-US" kern="0" dirty="0" smtClean="0"/>
              <a:t>Summary of loans</a:t>
            </a:r>
            <a:endParaRPr lang="en-US" kern="0" dirty="0"/>
          </a:p>
        </p:txBody>
      </p:sp>
      <p:graphicFrame>
        <p:nvGraphicFramePr>
          <p:cNvPr id="2" name="Table 1"/>
          <p:cNvGraphicFramePr>
            <a:graphicFrameLocks noGrp="1"/>
          </p:cNvGraphicFramePr>
          <p:nvPr>
            <p:extLst>
              <p:ext uri="{D42A27DB-BD31-4B8C-83A1-F6EECF244321}">
                <p14:modId xmlns:p14="http://schemas.microsoft.com/office/powerpoint/2010/main" val="852716965"/>
              </p:ext>
            </p:extLst>
          </p:nvPr>
        </p:nvGraphicFramePr>
        <p:xfrm>
          <a:off x="838200" y="1371600"/>
          <a:ext cx="7462743" cy="4953006"/>
        </p:xfrm>
        <a:graphic>
          <a:graphicData uri="http://schemas.openxmlformats.org/drawingml/2006/table">
            <a:tbl>
              <a:tblPr/>
              <a:tblGrid>
                <a:gridCol w="4138357"/>
                <a:gridCol w="1385052"/>
                <a:gridCol w="1939334"/>
              </a:tblGrid>
              <a:tr h="550334">
                <a:tc>
                  <a:txBody>
                    <a:bodyPr/>
                    <a:lstStyle/>
                    <a:p>
                      <a:pPr algn="l" fontAlgn="b"/>
                      <a:r>
                        <a:rPr lang="en-US" sz="2800" b="0" i="0" u="none" strike="noStrike" dirty="0">
                          <a:solidFill>
                            <a:srgbClr val="000000"/>
                          </a:solidFill>
                          <a:effectLst/>
                          <a:latin typeface="Calibri"/>
                        </a:rPr>
                        <a:t>Type of projects: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a:rPr>
                        <a:t>No.</a:t>
                      </a:r>
                      <a:r>
                        <a:rPr lang="en-US" sz="28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USD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C00000"/>
                          </a:solidFill>
                          <a:effectLst/>
                          <a:latin typeface="Calibri"/>
                        </a:rPr>
                        <a:t>Cisterns &amp; reservoirs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4755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6,045,056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C00000"/>
                          </a:solidFill>
                          <a:effectLst/>
                          <a:latin typeface="Calibri"/>
                        </a:rPr>
                        <a:t>Residential network maint.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1539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1,038,658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C00000"/>
                          </a:solidFill>
                          <a:effectLst/>
                          <a:latin typeface="Calibri"/>
                        </a:rPr>
                        <a:t>Water tanks only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1349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467,909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C00000"/>
                          </a:solidFill>
                          <a:effectLst/>
                          <a:latin typeface="Calibri"/>
                        </a:rPr>
                        <a:t>Drip irrigation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925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C00000"/>
                          </a:solidFill>
                          <a:effectLst/>
                          <a:latin typeface="Calibri"/>
                        </a:rPr>
                        <a:t>937,288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000000"/>
                          </a:solidFill>
                          <a:effectLst/>
                          <a:latin typeface="Calibri"/>
                        </a:rPr>
                        <a:t>Grey Water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137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123,870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000000"/>
                          </a:solidFill>
                          <a:effectLst/>
                          <a:latin typeface="Calibri"/>
                        </a:rPr>
                        <a:t>Solar water heaters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416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342,797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000000"/>
                          </a:solidFill>
                          <a:effectLst/>
                          <a:latin typeface="Calibri"/>
                        </a:rPr>
                        <a:t>Other projects types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35,169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0334">
                <a:tc>
                  <a:txBody>
                    <a:bodyPr/>
                    <a:lstStyle/>
                    <a:p>
                      <a:pPr algn="l" fontAlgn="b"/>
                      <a:r>
                        <a:rPr lang="en-US" sz="2800" b="0" i="0" u="none" strike="noStrike" dirty="0">
                          <a:solidFill>
                            <a:srgbClr val="000000"/>
                          </a:solidFill>
                          <a:effectLst/>
                          <a:latin typeface="Calibri"/>
                        </a:rPr>
                        <a:t> </a:t>
                      </a:r>
                      <a:r>
                        <a:rPr lang="en-US" sz="2800" b="0" i="0" u="none" strike="noStrike" dirty="0" smtClean="0">
                          <a:solidFill>
                            <a:srgbClr val="000000"/>
                          </a:solidFill>
                          <a:effectLst/>
                          <a:latin typeface="Calibri"/>
                        </a:rPr>
                        <a:t>SUM</a:t>
                      </a:r>
                      <a:endParaRPr lang="en-US" sz="28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9196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a:rPr>
                        <a:t>8,990,747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45664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16</a:t>
            </a:fld>
            <a:endParaRPr lang="en-US" dirty="0">
              <a:solidFill>
                <a:srgbClr val="000000"/>
              </a:solidFill>
            </a:endParaRPr>
          </a:p>
        </p:txBody>
      </p:sp>
      <p:pic>
        <p:nvPicPr>
          <p:cNvPr id="7172" name="Picture 4" descr="C:\Users\User\Documents\AMMAN\2013-04 AMMAN GERMANY WBG ISR\IMG_485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232" t="1777" r="26258"/>
          <a:stretch/>
        </p:blipFill>
        <p:spPr bwMode="auto">
          <a:xfrm>
            <a:off x="4114800" y="1356358"/>
            <a:ext cx="2359152" cy="2960577"/>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User\Documents\AMMAN\2014-10 AMMAN CRETE\IMG_930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768" t="14475" r="51258" b="51688"/>
          <a:stretch/>
        </p:blipFill>
        <p:spPr bwMode="auto">
          <a:xfrm>
            <a:off x="2514600" y="4373501"/>
            <a:ext cx="1780032" cy="226639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User\Documents\AMMAN\2013-04 AMMAN GERMANY WBG ISR\IMG_488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969" r="57500" b="14313"/>
          <a:stretch/>
        </p:blipFill>
        <p:spPr bwMode="auto">
          <a:xfrm>
            <a:off x="6705599" y="1356626"/>
            <a:ext cx="2228691" cy="528326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3"/>
          <p:cNvSpPr txBox="1">
            <a:spLocks/>
          </p:cNvSpPr>
          <p:nvPr/>
        </p:nvSpPr>
        <p:spPr>
          <a:xfrm>
            <a:off x="5791200" y="152400"/>
            <a:ext cx="32766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Partner with Experience </a:t>
            </a:r>
            <a:endParaRPr lang="en-US" kern="0" dirty="0"/>
          </a:p>
        </p:txBody>
      </p:sp>
      <p:pic>
        <p:nvPicPr>
          <p:cNvPr id="17410" name="Picture 2" descr="C:\Users\schristiansen\Downloads\photo 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204" t="12795" r="15148"/>
          <a:stretch/>
        </p:blipFill>
        <p:spPr bwMode="auto">
          <a:xfrm>
            <a:off x="228600" y="1330958"/>
            <a:ext cx="1756262" cy="297581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78000"/>
                    </a14:imgEffect>
                    <a14:imgEffect>
                      <a14:brightnessContrast bright="-7000" contrast="29000"/>
                    </a14:imgEffect>
                  </a14:imgLayer>
                </a14:imgProps>
              </a:ext>
              <a:ext uri="{28A0092B-C50C-407E-A947-70E740481C1C}">
                <a14:useLocalDpi xmlns:a14="http://schemas.microsoft.com/office/drawing/2010/main" val="0"/>
              </a:ext>
            </a:extLst>
          </a:blip>
          <a:srcRect/>
          <a:stretch>
            <a:fillRect/>
          </a:stretch>
        </p:blipFill>
        <p:spPr bwMode="auto">
          <a:xfrm>
            <a:off x="2133600" y="1356626"/>
            <a:ext cx="1828800" cy="296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600" y="4390653"/>
            <a:ext cx="2161769" cy="2249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1652" t="3516" r="8887" b="26900"/>
          <a:stretch/>
        </p:blipFill>
        <p:spPr bwMode="auto">
          <a:xfrm>
            <a:off x="4419600" y="4373502"/>
            <a:ext cx="2039112" cy="2266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64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17</a:t>
            </a:fld>
            <a:endParaRPr lang="en-US" dirty="0">
              <a:solidFill>
                <a:srgbClr val="0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936698237"/>
              </p:ext>
            </p:extLst>
          </p:nvPr>
        </p:nvGraphicFramePr>
        <p:xfrm>
          <a:off x="304800" y="1295400"/>
          <a:ext cx="8610602" cy="5163566"/>
        </p:xfrm>
        <a:graphic>
          <a:graphicData uri="http://schemas.openxmlformats.org/drawingml/2006/table">
            <a:tbl>
              <a:tblPr firstRow="1" firstCol="1" bandRow="1"/>
              <a:tblGrid>
                <a:gridCol w="3198224"/>
                <a:gridCol w="1678577"/>
                <a:gridCol w="1905000"/>
                <a:gridCol w="1828801"/>
              </a:tblGrid>
              <a:tr h="457200">
                <a:tc>
                  <a:txBody>
                    <a:bodyPr/>
                    <a:lstStyle/>
                    <a:p>
                      <a:pPr marL="0" marR="0" algn="l" rtl="0">
                        <a:lnSpc>
                          <a:spcPct val="115000"/>
                        </a:lnSpc>
                        <a:spcBef>
                          <a:spcPts val="0"/>
                        </a:spcBef>
                        <a:spcAft>
                          <a:spcPts val="1000"/>
                        </a:spcAft>
                      </a:pPr>
                      <a:r>
                        <a:rPr lang="en-US" sz="2200" b="1" dirty="0" smtClean="0">
                          <a:effectLst/>
                          <a:latin typeface="Calibri" panose="020F0502020204030204" pitchFamily="34" charset="0"/>
                          <a:ea typeface="Calibri"/>
                          <a:cs typeface="Arial"/>
                        </a:rPr>
                        <a:t>Lettuce</a:t>
                      </a:r>
                      <a:r>
                        <a:rPr lang="en-US" sz="2200" b="1" baseline="0" dirty="0" smtClean="0">
                          <a:effectLst/>
                          <a:latin typeface="Calibri" panose="020F0502020204030204" pitchFamily="34" charset="0"/>
                          <a:ea typeface="Calibri"/>
                          <a:cs typeface="Arial"/>
                        </a:rPr>
                        <a:t> description</a:t>
                      </a:r>
                      <a:endParaRPr lang="en-US" sz="2200" b="1"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Open Field</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Net House</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Hydroponic</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4350">
                <a:tc>
                  <a:txBody>
                    <a:bodyPr/>
                    <a:lstStyle/>
                    <a:p>
                      <a:pPr marL="0" marR="0" algn="l" rtl="0">
                        <a:lnSpc>
                          <a:spcPct val="115000"/>
                        </a:lnSpc>
                        <a:spcBef>
                          <a:spcPts val="0"/>
                        </a:spcBef>
                        <a:spcAft>
                          <a:spcPts val="1000"/>
                        </a:spcAft>
                      </a:pPr>
                      <a:r>
                        <a:rPr lang="en-US" sz="2200" dirty="0">
                          <a:effectLst/>
                          <a:latin typeface="Calibri" panose="020F0502020204030204" pitchFamily="34" charset="0"/>
                          <a:ea typeface="Calibri"/>
                          <a:cs typeface="Arial"/>
                        </a:rPr>
                        <a:t>Lettuce </a:t>
                      </a:r>
                      <a:r>
                        <a:rPr lang="en-US" sz="2200" dirty="0" smtClean="0">
                          <a:effectLst/>
                          <a:latin typeface="Calibri" panose="020F0502020204030204" pitchFamily="34" charset="0"/>
                          <a:ea typeface="Calibri"/>
                          <a:cs typeface="Arial"/>
                        </a:rPr>
                        <a:t>average </a:t>
                      </a:r>
                      <a:r>
                        <a:rPr lang="en-US" sz="2200" dirty="0">
                          <a:effectLst/>
                          <a:latin typeface="Calibri" panose="020F0502020204030204" pitchFamily="34" charset="0"/>
                          <a:ea typeface="Calibri"/>
                          <a:cs typeface="Arial"/>
                        </a:rPr>
                        <a:t>weight</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360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400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160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4350">
                <a:tc>
                  <a:txBody>
                    <a:bodyPr/>
                    <a:lstStyle/>
                    <a:p>
                      <a:pPr marL="0" marR="0" algn="l" rtl="0">
                        <a:lnSpc>
                          <a:spcPct val="115000"/>
                        </a:lnSpc>
                        <a:spcBef>
                          <a:spcPts val="0"/>
                        </a:spcBef>
                        <a:spcAft>
                          <a:spcPts val="1000"/>
                        </a:spcAft>
                      </a:pPr>
                      <a:r>
                        <a:rPr lang="en-US" sz="2200" dirty="0" smtClean="0">
                          <a:effectLst/>
                          <a:latin typeface="Calibri" panose="020F0502020204030204" pitchFamily="34" charset="0"/>
                          <a:ea typeface="Calibri"/>
                          <a:cs typeface="Arial"/>
                        </a:rPr>
                        <a:t>Weight minus waste</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320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370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160 gram</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82600">
                <a:tc>
                  <a:txBody>
                    <a:bodyPr/>
                    <a:lstStyle/>
                    <a:p>
                      <a:pPr marL="0" marR="0" algn="l" rtl="0">
                        <a:lnSpc>
                          <a:spcPct val="115000"/>
                        </a:lnSpc>
                        <a:spcBef>
                          <a:spcPts val="0"/>
                        </a:spcBef>
                        <a:spcAft>
                          <a:spcPts val="1000"/>
                        </a:spcAft>
                      </a:pPr>
                      <a:r>
                        <a:rPr lang="en-US" sz="2200" b="1" dirty="0">
                          <a:effectLst/>
                          <a:latin typeface="Calibri" panose="020F0502020204030204" pitchFamily="34" charset="0"/>
                          <a:ea typeface="Calibri"/>
                          <a:cs typeface="Arial"/>
                        </a:rPr>
                        <a:t>Lettuce </a:t>
                      </a:r>
                      <a:r>
                        <a:rPr lang="en-US" sz="2200" b="1" dirty="0" smtClean="0">
                          <a:effectLst/>
                          <a:latin typeface="Calibri" panose="020F0502020204030204" pitchFamily="34" charset="0"/>
                          <a:ea typeface="Calibri"/>
                          <a:cs typeface="Arial"/>
                        </a:rPr>
                        <a:t>head/ha/</a:t>
                      </a:r>
                      <a:r>
                        <a:rPr lang="en-US" sz="2200" b="1" baseline="0" dirty="0" smtClean="0">
                          <a:effectLst/>
                          <a:latin typeface="Calibri" panose="020F0502020204030204" pitchFamily="34" charset="0"/>
                          <a:ea typeface="Calibri"/>
                          <a:cs typeface="Arial"/>
                        </a:rPr>
                        <a:t>year</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400,000</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540,000</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solidFill>
                            <a:srgbClr val="C00000"/>
                          </a:solidFill>
                          <a:effectLst/>
                          <a:latin typeface="Calibri" panose="020F0502020204030204" pitchFamily="34" charset="0"/>
                          <a:ea typeface="Calibri"/>
                          <a:cs typeface="Arial"/>
                        </a:rPr>
                        <a:t>2,200,000</a:t>
                      </a:r>
                      <a:endParaRPr lang="en-US" sz="2200" dirty="0">
                        <a:solidFill>
                          <a:srgbClr val="C00000"/>
                        </a:solidFill>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91668">
                <a:tc>
                  <a:txBody>
                    <a:bodyPr/>
                    <a:lstStyle/>
                    <a:p>
                      <a:pPr marL="0" marR="0" algn="l" rtl="0">
                        <a:lnSpc>
                          <a:spcPct val="115000"/>
                        </a:lnSpc>
                        <a:spcBef>
                          <a:spcPts val="0"/>
                        </a:spcBef>
                        <a:spcAft>
                          <a:spcPts val="1000"/>
                        </a:spcAft>
                      </a:pPr>
                      <a:r>
                        <a:rPr lang="en-US" sz="2200" b="1" dirty="0">
                          <a:effectLst/>
                          <a:latin typeface="Calibri" panose="020F0502020204030204" pitchFamily="34" charset="0"/>
                          <a:ea typeface="Calibri"/>
                          <a:cs typeface="Arial"/>
                        </a:rPr>
                        <a:t>Grade A</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70%</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85%</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solidFill>
                            <a:srgbClr val="C00000"/>
                          </a:solidFill>
                          <a:effectLst/>
                          <a:latin typeface="Calibri" panose="020F0502020204030204" pitchFamily="34" charset="0"/>
                          <a:ea typeface="Calibri"/>
                          <a:cs typeface="Arial"/>
                        </a:rPr>
                        <a:t>99%</a:t>
                      </a:r>
                      <a:endParaRPr lang="en-US" sz="2200" dirty="0">
                        <a:solidFill>
                          <a:srgbClr val="C00000"/>
                        </a:solidFill>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4350">
                <a:tc>
                  <a:txBody>
                    <a:bodyPr/>
                    <a:lstStyle/>
                    <a:p>
                      <a:pPr marL="0" marR="0" algn="l" rtl="0">
                        <a:lnSpc>
                          <a:spcPct val="115000"/>
                        </a:lnSpc>
                        <a:spcBef>
                          <a:spcPts val="0"/>
                        </a:spcBef>
                        <a:spcAft>
                          <a:spcPts val="1000"/>
                        </a:spcAft>
                      </a:pPr>
                      <a:r>
                        <a:rPr lang="en-US" sz="2200" b="1" dirty="0" smtClean="0">
                          <a:effectLst/>
                          <a:latin typeface="Calibri" panose="020F0502020204030204" pitchFamily="34" charset="0"/>
                          <a:ea typeface="Calibri"/>
                          <a:cs typeface="Arial"/>
                        </a:rPr>
                        <a:t>Useful </a:t>
                      </a:r>
                      <a:r>
                        <a:rPr lang="en-US" sz="2200" b="1" dirty="0">
                          <a:effectLst/>
                          <a:latin typeface="Calibri" panose="020F0502020204030204" pitchFamily="34" charset="0"/>
                          <a:ea typeface="Calibri"/>
                          <a:cs typeface="Arial"/>
                        </a:rPr>
                        <a:t>Grade </a:t>
                      </a:r>
                      <a:r>
                        <a:rPr lang="en-US" sz="2200" b="1" dirty="0" smtClean="0">
                          <a:effectLst/>
                          <a:latin typeface="Calibri" panose="020F0502020204030204" pitchFamily="34" charset="0"/>
                          <a:ea typeface="Calibri"/>
                          <a:cs typeface="Arial"/>
                        </a:rPr>
                        <a:t>A/ha/year</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 70 Ton</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 170 Ton</a:t>
                      </a:r>
                      <a:endParaRPr lang="en-US" sz="2200"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solidFill>
                            <a:srgbClr val="C00000"/>
                          </a:solidFill>
                          <a:effectLst/>
                          <a:latin typeface="Calibri" panose="020F0502020204030204" pitchFamily="34" charset="0"/>
                          <a:ea typeface="Calibri"/>
                          <a:cs typeface="Arial"/>
                        </a:rPr>
                        <a:t>~ 350 Ton</a:t>
                      </a:r>
                      <a:endParaRPr lang="en-US" sz="2200" dirty="0">
                        <a:solidFill>
                          <a:srgbClr val="C00000"/>
                        </a:solidFill>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88620">
                <a:tc>
                  <a:txBody>
                    <a:bodyPr/>
                    <a:lstStyle/>
                    <a:p>
                      <a:pPr marL="0" marR="0" algn="l" rtl="0">
                        <a:lnSpc>
                          <a:spcPct val="115000"/>
                        </a:lnSpc>
                        <a:spcBef>
                          <a:spcPts val="0"/>
                        </a:spcBef>
                        <a:spcAft>
                          <a:spcPts val="1000"/>
                        </a:spcAft>
                      </a:pPr>
                      <a:r>
                        <a:rPr lang="en-US" sz="2200" dirty="0">
                          <a:effectLst/>
                          <a:latin typeface="Calibri" panose="020F0502020204030204" pitchFamily="34" charset="0"/>
                          <a:ea typeface="Calibri"/>
                          <a:cs typeface="Arial"/>
                        </a:rPr>
                        <a:t>Cycles / harvest</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4-5 / 9 month</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6 / 12 month</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smtClean="0">
                          <a:solidFill>
                            <a:schemeClr val="tx1"/>
                          </a:solidFill>
                          <a:effectLst/>
                          <a:latin typeface="Calibri" panose="020F0502020204030204" pitchFamily="34" charset="0"/>
                          <a:ea typeface="Calibri"/>
                          <a:cs typeface="Arial"/>
                        </a:rPr>
                        <a:t>365 </a:t>
                      </a:r>
                      <a:r>
                        <a:rPr lang="en-US" sz="2200" dirty="0">
                          <a:solidFill>
                            <a:schemeClr val="tx1"/>
                          </a:solidFill>
                          <a:effectLst/>
                          <a:latin typeface="Calibri" panose="020F0502020204030204" pitchFamily="34" charset="0"/>
                          <a:ea typeface="Calibri"/>
                          <a:cs typeface="Arial"/>
                        </a:rPr>
                        <a:t>days</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4350">
                <a:tc>
                  <a:txBody>
                    <a:bodyPr/>
                    <a:lstStyle/>
                    <a:p>
                      <a:pPr marL="0" marR="0" algn="l" rtl="0">
                        <a:lnSpc>
                          <a:spcPct val="115000"/>
                        </a:lnSpc>
                        <a:spcBef>
                          <a:spcPts val="0"/>
                        </a:spcBef>
                        <a:spcAft>
                          <a:spcPts val="1000"/>
                        </a:spcAft>
                      </a:pPr>
                      <a:r>
                        <a:rPr lang="en-US" sz="2200" b="1" dirty="0">
                          <a:effectLst/>
                          <a:latin typeface="Calibri" panose="020F0502020204030204" pitchFamily="34" charset="0"/>
                          <a:ea typeface="Calibri"/>
                          <a:cs typeface="Arial"/>
                        </a:rPr>
                        <a:t>Water </a:t>
                      </a:r>
                      <a:r>
                        <a:rPr lang="en-US" sz="2200" b="1" dirty="0" smtClean="0">
                          <a:effectLst/>
                          <a:latin typeface="Calibri" panose="020F0502020204030204" pitchFamily="34" charset="0"/>
                          <a:ea typeface="Calibri"/>
                          <a:cs typeface="Arial"/>
                        </a:rPr>
                        <a:t>consumed (m3/ha)</a:t>
                      </a:r>
                      <a:endParaRPr lang="en-US" sz="2200" b="1" dirty="0">
                        <a:effectLst/>
                        <a:latin typeface="Calibri" panose="020F0502020204030204" pitchFamily="34" charset="0"/>
                        <a:ea typeface="Calibri"/>
                        <a:cs typeface="Arial"/>
                      </a:endParaRP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21,000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17,000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solidFill>
                            <a:srgbClr val="C00000"/>
                          </a:solidFill>
                          <a:effectLst/>
                          <a:latin typeface="Calibri" panose="020F0502020204030204" pitchFamily="34" charset="0"/>
                          <a:ea typeface="Calibri"/>
                          <a:cs typeface="Arial"/>
                        </a:rPr>
                        <a:t>6,000 – 7,000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61772">
                <a:tc>
                  <a:txBody>
                    <a:bodyPr/>
                    <a:lstStyle/>
                    <a:p>
                      <a:pPr marL="0" marR="0" algn="l" rtl="0">
                        <a:lnSpc>
                          <a:spcPct val="115000"/>
                        </a:lnSpc>
                        <a:spcBef>
                          <a:spcPts val="0"/>
                        </a:spcBef>
                        <a:spcAft>
                          <a:spcPts val="1000"/>
                        </a:spcAft>
                      </a:pPr>
                      <a:r>
                        <a:rPr lang="en-US" sz="2200" dirty="0">
                          <a:effectLst/>
                          <a:latin typeface="Calibri" panose="020F0502020204030204" pitchFamily="34" charset="0"/>
                          <a:ea typeface="Calibri"/>
                          <a:cs typeface="Arial"/>
                        </a:rPr>
                        <a:t>Fertilizers (%)</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100%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120%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65%</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09956">
                <a:tc>
                  <a:txBody>
                    <a:bodyPr/>
                    <a:lstStyle/>
                    <a:p>
                      <a:pPr marL="0" marR="0" algn="l" rtl="0">
                        <a:lnSpc>
                          <a:spcPct val="115000"/>
                        </a:lnSpc>
                        <a:spcBef>
                          <a:spcPts val="0"/>
                        </a:spcBef>
                        <a:spcAft>
                          <a:spcPts val="1000"/>
                        </a:spcAft>
                      </a:pPr>
                      <a:r>
                        <a:rPr lang="en-US" sz="2200" dirty="0">
                          <a:effectLst/>
                          <a:latin typeface="Calibri" panose="020F0502020204030204" pitchFamily="34" charset="0"/>
                          <a:ea typeface="Calibri"/>
                          <a:cs typeface="Arial"/>
                        </a:rPr>
                        <a:t>Pesticide (%)</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100%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60%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dirty="0">
                          <a:effectLst/>
                          <a:latin typeface="Calibri" panose="020F0502020204030204" pitchFamily="34" charset="0"/>
                          <a:ea typeface="Calibri"/>
                          <a:cs typeface="Arial"/>
                        </a:rPr>
                        <a:t>0 – 45%</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4350">
                <a:tc>
                  <a:txBody>
                    <a:bodyPr/>
                    <a:lstStyle/>
                    <a:p>
                      <a:pPr marL="0" marR="0" algn="l" rtl="0">
                        <a:lnSpc>
                          <a:spcPct val="115000"/>
                        </a:lnSpc>
                        <a:spcBef>
                          <a:spcPts val="0"/>
                        </a:spcBef>
                        <a:spcAft>
                          <a:spcPts val="1000"/>
                        </a:spcAft>
                      </a:pPr>
                      <a:r>
                        <a:rPr lang="en-US" sz="2200" b="1" dirty="0" smtClean="0">
                          <a:effectLst/>
                          <a:latin typeface="Calibri" panose="020F0502020204030204" pitchFamily="34" charset="0"/>
                          <a:ea typeface="Calibri"/>
                          <a:cs typeface="Arial"/>
                        </a:rPr>
                        <a:t>Work/ha/year </a:t>
                      </a:r>
                      <a:r>
                        <a:rPr lang="en-US" sz="2200" b="1" dirty="0">
                          <a:effectLst/>
                          <a:latin typeface="Calibri" panose="020F0502020204030204" pitchFamily="34" charset="0"/>
                          <a:ea typeface="Calibri"/>
                          <a:cs typeface="Arial"/>
                        </a:rPr>
                        <a:t>(days)</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425</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effectLst/>
                          <a:latin typeface="Calibri" panose="020F0502020204030204" pitchFamily="34" charset="0"/>
                          <a:ea typeface="Calibri"/>
                          <a:cs typeface="Arial"/>
                        </a:rPr>
                        <a:t>510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0">
                        <a:lnSpc>
                          <a:spcPct val="115000"/>
                        </a:lnSpc>
                        <a:spcBef>
                          <a:spcPts val="0"/>
                        </a:spcBef>
                        <a:spcAft>
                          <a:spcPts val="1000"/>
                        </a:spcAft>
                      </a:pPr>
                      <a:r>
                        <a:rPr lang="en-US" sz="2200" b="1" dirty="0">
                          <a:solidFill>
                            <a:srgbClr val="C00000"/>
                          </a:solidFill>
                          <a:effectLst/>
                          <a:latin typeface="Calibri" panose="020F0502020204030204" pitchFamily="34" charset="0"/>
                          <a:ea typeface="Calibri"/>
                          <a:cs typeface="Arial"/>
                        </a:rPr>
                        <a:t>1,000</a:t>
                      </a:r>
                    </a:p>
                  </a:txBody>
                  <a:tcPr marL="55908" marR="559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2" name="TextBox 1"/>
          <p:cNvSpPr txBox="1"/>
          <p:nvPr/>
        </p:nvSpPr>
        <p:spPr>
          <a:xfrm>
            <a:off x="6172200" y="26163"/>
            <a:ext cx="2462534" cy="1077218"/>
          </a:xfrm>
          <a:prstGeom prst="rect">
            <a:avLst/>
          </a:prstGeom>
          <a:noFill/>
        </p:spPr>
        <p:txBody>
          <a:bodyPr wrap="none" rtlCol="0">
            <a:spAutoFit/>
          </a:bodyPr>
          <a:lstStyle/>
          <a:p>
            <a:pPr algn="ctr"/>
            <a:r>
              <a:rPr lang="en-US" sz="3200" dirty="0" smtClean="0"/>
              <a:t>Scale up </a:t>
            </a:r>
          </a:p>
          <a:p>
            <a:pPr algn="ctr"/>
            <a:r>
              <a:rPr lang="en-US" sz="3200" dirty="0" smtClean="0"/>
              <a:t>Hydroponics</a:t>
            </a:r>
            <a:endParaRPr lang="en-US" sz="3200" dirty="0"/>
          </a:p>
        </p:txBody>
      </p:sp>
    </p:spTree>
    <p:extLst>
      <p:ext uri="{BB962C8B-B14F-4D97-AF65-F5344CB8AC3E}">
        <p14:creationId xmlns:p14="http://schemas.microsoft.com/office/powerpoint/2010/main" val="2081419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3FB00FF-802B-4184-9534-7E5FC46FD451}" type="slidenum">
              <a:rPr lang="en-US" smtClean="0">
                <a:solidFill>
                  <a:srgbClr val="000000"/>
                </a:solidFill>
              </a:rPr>
              <a:pPr>
                <a:defRPr/>
              </a:pPr>
              <a:t>18</a:t>
            </a:fld>
            <a:endParaRPr lang="en-US" dirty="0">
              <a:solidFill>
                <a:srgbClr val="000000"/>
              </a:solidFill>
            </a:endParaRPr>
          </a:p>
        </p:txBody>
      </p:sp>
      <p:pic>
        <p:nvPicPr>
          <p:cNvPr id="5124" name="Picture 4" descr="C:\Users\User\Documents\AMMAN\2013-04 AMMAN GERMANY WBG ISR\IMG_509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05" t="8337" r="13185" b="21862"/>
          <a:stretch/>
        </p:blipFill>
        <p:spPr bwMode="auto">
          <a:xfrm>
            <a:off x="2477797" y="4876800"/>
            <a:ext cx="2094203" cy="161794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User\Documents\AMMAN\2013-04 AMMAN GERMANY WBG ISR\IMG_484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375" r="17094" b="16250"/>
          <a:stretch/>
        </p:blipFill>
        <p:spPr bwMode="auto">
          <a:xfrm>
            <a:off x="381000" y="4648200"/>
            <a:ext cx="1981200" cy="206021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2353" t="20753" r="21569" b="32493"/>
          <a:stretch/>
        </p:blipFill>
        <p:spPr bwMode="auto">
          <a:xfrm>
            <a:off x="4724400" y="1331844"/>
            <a:ext cx="2072721" cy="213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descr="C:\Users\User\Documents\AMMAN\2013-04 AMMAN GERMANY WBG ISR\IMG_491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108" t="51118" r="54423" b="14972"/>
          <a:stretch/>
        </p:blipFill>
        <p:spPr bwMode="auto">
          <a:xfrm>
            <a:off x="6927742" y="1331844"/>
            <a:ext cx="1988820" cy="213095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High value per m3 of water</a:t>
            </a:r>
            <a:endParaRPr lang="en-US" kern="0" dirty="0"/>
          </a:p>
        </p:txBody>
      </p:sp>
      <p:pic>
        <p:nvPicPr>
          <p:cNvPr id="5128" name="Picture 8" descr="C:\Users\User\Documents\AMMAN\2013-11 AMMAN\IMG_639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 y="1371600"/>
            <a:ext cx="4198951" cy="314921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exp3b-1"/>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3200"/>
          <a:stretch/>
        </p:blipFill>
        <p:spPr bwMode="auto">
          <a:xfrm>
            <a:off x="4735830" y="3546879"/>
            <a:ext cx="4180732" cy="316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146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19</a:t>
            </a:fld>
            <a:endParaRPr lang="en-US" dirty="0">
              <a:solidFill>
                <a:srgbClr val="000000"/>
              </a:solidFill>
            </a:endParaRPr>
          </a:p>
        </p:txBody>
      </p:sp>
      <p:pic>
        <p:nvPicPr>
          <p:cNvPr id="8195" name="Picture 3" descr="C:\Users\User\Documents\AMMAN\2013-04 AMMAN GERMANY WBG ISR\IMG_506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511"/>
          <a:stretch/>
        </p:blipFill>
        <p:spPr bwMode="auto">
          <a:xfrm>
            <a:off x="4800600" y="1228725"/>
            <a:ext cx="3733800" cy="264604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User\Documents\AMMAN\2014-10 AMMAN CRETE\IMG_932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149"/>
          <a:stretch/>
        </p:blipFill>
        <p:spPr bwMode="auto">
          <a:xfrm>
            <a:off x="889000" y="1228725"/>
            <a:ext cx="3759200" cy="264604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a:t>High value per m3 of water</a:t>
            </a:r>
          </a:p>
        </p:txBody>
      </p:sp>
      <p:pic>
        <p:nvPicPr>
          <p:cNvPr id="9" name="Picture 5" descr="C:\Users\User\Documents\AMMAN\2013-04 AMMAN GERMANY WBG ISR\IMG_503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3962399"/>
            <a:ext cx="3746500" cy="28098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User\Documents\AMMAN\2013-11 AMMAN\IMG_643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672" t="21312" r="15828" b="4875"/>
          <a:stretch/>
        </p:blipFill>
        <p:spPr bwMode="auto">
          <a:xfrm>
            <a:off x="889000" y="3921754"/>
            <a:ext cx="3759200" cy="28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685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a:t>
            </a:fld>
            <a:endParaRPr lang="en-US" dirty="0">
              <a:solidFill>
                <a:srgbClr val="000000"/>
              </a:solidFill>
            </a:endParaRPr>
          </a:p>
        </p:txBody>
      </p:sp>
      <p:sp>
        <p:nvSpPr>
          <p:cNvPr id="6" name="Title 3"/>
          <p:cNvSpPr txBox="1">
            <a:spLocks/>
          </p:cNvSpPr>
          <p:nvPr/>
        </p:nvSpPr>
        <p:spPr>
          <a:xfrm>
            <a:off x="6019800" y="228600"/>
            <a:ext cx="3048000" cy="609600"/>
          </a:xfrm>
          <a:prstGeom prst="rect">
            <a:avLst/>
          </a:prstGeom>
          <a:solidFill>
            <a:schemeClr val="accent1"/>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chemeClr val="accent6">
                    <a:lumMod val="75000"/>
                  </a:schemeClr>
                </a:solidFill>
              </a:rPr>
              <a:t>Objective</a:t>
            </a:r>
            <a:endParaRPr lang="en-US" sz="2800" kern="0" dirty="0">
              <a:solidFill>
                <a:schemeClr val="accent6">
                  <a:lumMod val="75000"/>
                </a:schemeClr>
              </a:solidFill>
            </a:endParaRPr>
          </a:p>
        </p:txBody>
      </p:sp>
      <p:sp>
        <p:nvSpPr>
          <p:cNvPr id="4" name="Rectangle 3"/>
          <p:cNvSpPr/>
          <p:nvPr/>
        </p:nvSpPr>
        <p:spPr>
          <a:xfrm>
            <a:off x="533400" y="1720840"/>
            <a:ext cx="8001000" cy="3539430"/>
          </a:xfrm>
          <a:prstGeom prst="rect">
            <a:avLst/>
          </a:prstGeom>
        </p:spPr>
        <p:txBody>
          <a:bodyPr wrap="square">
            <a:spAutoFit/>
          </a:bodyPr>
          <a:lstStyle/>
          <a:p>
            <a:pPr marL="457200" indent="-457200">
              <a:buFont typeface="Arial" pitchFamily="34" charset="0"/>
              <a:buChar char="•"/>
            </a:pPr>
            <a:r>
              <a:rPr lang="en-US" sz="2800" dirty="0" smtClean="0"/>
              <a:t>Provide a clear understanding of the WCA, background information, purpose, and lessons learned in this program area</a:t>
            </a:r>
          </a:p>
          <a:p>
            <a:pPr marL="457200" indent="-457200">
              <a:buFont typeface="Arial" pitchFamily="34" charset="0"/>
              <a:buChar char="•"/>
            </a:pPr>
            <a:r>
              <a:rPr lang="en-US" sz="2800" dirty="0" smtClean="0"/>
              <a:t>Familiarize Applicants with the technical and cost requirements</a:t>
            </a:r>
          </a:p>
          <a:p>
            <a:pPr marL="457200" indent="-457200">
              <a:buFont typeface="Arial" pitchFamily="34" charset="0"/>
              <a:buChar char="•"/>
            </a:pPr>
            <a:r>
              <a:rPr lang="en-US" sz="2800" dirty="0" smtClean="0"/>
              <a:t>Highlight important aspects in the application process</a:t>
            </a:r>
          </a:p>
          <a:p>
            <a:pPr marL="457200" indent="-457200" fontAlgn="auto">
              <a:spcAft>
                <a:spcPts val="0"/>
              </a:spcAft>
              <a:buFont typeface="Arial" pitchFamily="34" charset="0"/>
              <a:buChar char="•"/>
              <a:defRPr/>
            </a:pPr>
            <a:r>
              <a:rPr lang="en-US" sz="2800" dirty="0" smtClean="0"/>
              <a:t>Questions and Answers </a:t>
            </a:r>
            <a:endParaRPr lang="en-US" sz="2800" dirty="0">
              <a:solidFill>
                <a:srgbClr val="003366"/>
              </a:solidFill>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20</a:t>
            </a:fld>
            <a:endParaRPr lang="en-US" dirty="0">
              <a:solidFill>
                <a:srgbClr val="000000"/>
              </a:solidFill>
            </a:endParaRPr>
          </a:p>
        </p:txBody>
      </p:sp>
      <p:pic>
        <p:nvPicPr>
          <p:cNvPr id="4099" name="Picture 3" descr="C:\Users\User\Documents\AMMAN\2014-10 AMMAN CRETE\IMG_930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282" t="5750" b="29938"/>
          <a:stretch/>
        </p:blipFill>
        <p:spPr bwMode="auto">
          <a:xfrm>
            <a:off x="762000" y="1287778"/>
            <a:ext cx="7908251" cy="497205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p:cNvSpPr txBox="1">
            <a:spLocks/>
          </p:cNvSpPr>
          <p:nvPr/>
        </p:nvSpPr>
        <p:spPr>
          <a:xfrm>
            <a:off x="5715000" y="152400"/>
            <a:ext cx="33528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r>
              <a:rPr lang="en-US" kern="0" dirty="0" smtClean="0"/>
              <a:t>High tech nutrient mgmt/desalinization</a:t>
            </a:r>
            <a:endParaRPr lang="en-US" kern="0" dirty="0"/>
          </a:p>
        </p:txBody>
      </p:sp>
    </p:spTree>
    <p:extLst>
      <p:ext uri="{BB962C8B-B14F-4D97-AF65-F5344CB8AC3E}">
        <p14:creationId xmlns:p14="http://schemas.microsoft.com/office/powerpoint/2010/main" val="2196081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21</a:t>
            </a:fld>
            <a:endParaRPr lang="en-US" dirty="0">
              <a:solidFill>
                <a:srgbClr val="000000"/>
              </a:solidFill>
            </a:endParaRPr>
          </a:p>
        </p:txBody>
      </p:sp>
      <p:pic>
        <p:nvPicPr>
          <p:cNvPr id="14338" name="Picture 2" descr="C:\Users\User\Documents\AMMAN\2014-10 AMMAN CRETE\IMG_931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38" t="20941" b="23652"/>
          <a:stretch/>
        </p:blipFill>
        <p:spPr bwMode="auto">
          <a:xfrm>
            <a:off x="152400" y="1219200"/>
            <a:ext cx="8991600" cy="446564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Highlands water </a:t>
            </a:r>
          </a:p>
          <a:p>
            <a:pPr algn="ctr"/>
            <a:r>
              <a:rPr lang="en-US" kern="0" dirty="0" smtClean="0"/>
              <a:t>harvesting  </a:t>
            </a:r>
            <a:endParaRPr lang="en-US" kern="0" dirty="0"/>
          </a:p>
        </p:txBody>
      </p:sp>
      <p:sp>
        <p:nvSpPr>
          <p:cNvPr id="2" name="TextBox 1"/>
          <p:cNvSpPr txBox="1"/>
          <p:nvPr/>
        </p:nvSpPr>
        <p:spPr>
          <a:xfrm>
            <a:off x="2329543" y="5974024"/>
            <a:ext cx="5248161" cy="461665"/>
          </a:xfrm>
          <a:prstGeom prst="rect">
            <a:avLst/>
          </a:prstGeom>
          <a:noFill/>
        </p:spPr>
        <p:txBody>
          <a:bodyPr wrap="square" rtlCol="0">
            <a:spAutoFit/>
          </a:bodyPr>
          <a:lstStyle/>
          <a:p>
            <a:pPr algn="ctr"/>
            <a:r>
              <a:rPr lang="en-US" sz="2400" dirty="0" smtClean="0"/>
              <a:t>Husam Al-Nimer Farms in Madaba</a:t>
            </a:r>
            <a:endParaRPr lang="en-US" sz="2400" dirty="0"/>
          </a:p>
        </p:txBody>
      </p:sp>
    </p:spTree>
    <p:extLst>
      <p:ext uri="{BB962C8B-B14F-4D97-AF65-F5344CB8AC3E}">
        <p14:creationId xmlns:p14="http://schemas.microsoft.com/office/powerpoint/2010/main" val="8891821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15000" y="76200"/>
            <a:ext cx="3429000" cy="990600"/>
          </a:xfrm>
        </p:spPr>
        <p:txBody>
          <a:bodyPr/>
          <a:lstStyle/>
          <a:p>
            <a:pPr algn="ctr"/>
            <a:r>
              <a:rPr lang="en-US" dirty="0" smtClean="0"/>
              <a:t>Women should be managers </a:t>
            </a:r>
            <a:endParaRPr lang="en-US" dirty="0"/>
          </a:p>
        </p:txBody>
      </p:sp>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22</a:t>
            </a:fld>
            <a:endParaRPr lang="en-US" dirty="0">
              <a:solidFill>
                <a:srgbClr val="000000"/>
              </a:solidFill>
            </a:endParaRPr>
          </a:p>
        </p:txBody>
      </p:sp>
      <p:pic>
        <p:nvPicPr>
          <p:cNvPr id="6146" name="Picture 2" descr="C:\Users\User\Documents\AMMAN\2013-04 AMMAN GERMANY WBG ISR\IMG_491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250"/>
          <a:stretch/>
        </p:blipFill>
        <p:spPr bwMode="auto">
          <a:xfrm>
            <a:off x="434340" y="1373505"/>
            <a:ext cx="4140201"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User\Documents\AMMAN\2014-10 AMMAN CRETE\IMG_93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0341"/>
          <a:stretch/>
        </p:blipFill>
        <p:spPr bwMode="auto">
          <a:xfrm>
            <a:off x="4724400" y="1412557"/>
            <a:ext cx="4168140" cy="2700338"/>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3" descr="PICT0012.JPG"/>
          <p:cNvPicPr>
            <a:picLocks noGrp="1" noChangeAspect="1"/>
          </p:cNvPicPr>
          <p:nvPr>
            <p:ph idx="1"/>
          </p:nvPr>
        </p:nvPicPr>
        <p:blipFill>
          <a:blip r:embed="rId5" cstate="print">
            <a:extLst>
              <a:ext uri="{28A0092B-C50C-407E-A947-70E740481C1C}">
                <a14:useLocalDpi xmlns:a14="http://schemas.microsoft.com/office/drawing/2010/main" val="0"/>
              </a:ext>
            </a:extLst>
          </a:blip>
          <a:srcRect t="13336" b="13336"/>
          <a:stretch>
            <a:fillRect/>
          </a:stretch>
        </p:blipFill>
        <p:spPr>
          <a:xfrm>
            <a:off x="434339" y="4267200"/>
            <a:ext cx="4140201" cy="2452687"/>
          </a:xfrm>
        </p:spPr>
      </p:pic>
      <p:pic>
        <p:nvPicPr>
          <p:cNvPr id="13" name="Content Placeholder 3" descr="Screen Shot 2013-06-04 at 2.03.44 PM.png"/>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l="6528" t="11479" r="7917" b="16458"/>
          <a:stretch/>
        </p:blipFill>
        <p:spPr>
          <a:xfrm>
            <a:off x="4724400" y="4283392"/>
            <a:ext cx="4169395" cy="2506980"/>
          </a:xfrm>
        </p:spPr>
      </p:pic>
      <p:pic>
        <p:nvPicPr>
          <p:cNvPr id="14" name="Picture 2"/>
          <p:cNvPicPr>
            <a:picLocks noGrp="1" noChangeAspect="1" noChangeArrowheads="1"/>
          </p:cNvPicPr>
          <p:nvPr>
            <p:ph sz="quarter" idx="2"/>
          </p:nvPr>
        </p:nvPicPr>
        <p:blipFill rotWithShape="1">
          <a:blip r:embed="rId7" cstate="print">
            <a:extLst>
              <a:ext uri="{28A0092B-C50C-407E-A947-70E740481C1C}">
                <a14:useLocalDpi xmlns:a14="http://schemas.microsoft.com/office/drawing/2010/main" val="0"/>
              </a:ext>
            </a:extLst>
          </a:blip>
          <a:srcRect r="40466"/>
          <a:stretch/>
        </p:blipFill>
        <p:spPr bwMode="auto">
          <a:xfrm>
            <a:off x="434340" y="4267200"/>
            <a:ext cx="1623060" cy="2438399"/>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19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534400" cy="5257800"/>
          </a:xfrm>
        </p:spPr>
        <p:txBody>
          <a:bodyPr/>
          <a:lstStyle/>
          <a:p>
            <a:r>
              <a:rPr lang="en-US" sz="2800" dirty="0" smtClean="0"/>
              <a:t>Cone-tainers provide consistent quality seedlings.</a:t>
            </a:r>
          </a:p>
          <a:p>
            <a:r>
              <a:rPr lang="en-US" sz="2800" dirty="0" smtClean="0"/>
              <a:t>Practical to handle and distribute to communities. </a:t>
            </a:r>
          </a:p>
          <a:p>
            <a:r>
              <a:rPr lang="en-US" sz="2800" dirty="0" smtClean="0"/>
              <a:t>Easy to transplant.</a:t>
            </a:r>
          </a:p>
          <a:p>
            <a:r>
              <a:rPr lang="en-US" sz="2800" dirty="0"/>
              <a:t>D</a:t>
            </a:r>
            <a:r>
              <a:rPr lang="en-US" sz="2800" dirty="0" smtClean="0"/>
              <a:t>istribute cone-tainers to </a:t>
            </a:r>
            <a:r>
              <a:rPr lang="en-US" sz="2800" dirty="0"/>
              <a:t>community </a:t>
            </a:r>
            <a:r>
              <a:rPr lang="en-US" sz="2800" dirty="0" smtClean="0"/>
              <a:t>nurseries and let the GOJ (MOA and BRP) supervise.</a:t>
            </a:r>
          </a:p>
          <a:p>
            <a:r>
              <a:rPr lang="en-US" sz="2800" dirty="0" smtClean="0"/>
              <a:t>Requires workers i.e. jobs and revenue for the community if they take over the role of seedling production.</a:t>
            </a:r>
            <a:endParaRPr lang="en-US" sz="2800" dirty="0"/>
          </a:p>
          <a:p>
            <a:endParaRPr lang="en-US" sz="2800" dirty="0"/>
          </a:p>
        </p:txBody>
      </p:sp>
      <p:sp>
        <p:nvSpPr>
          <p:cNvPr id="4"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Seedlings for Range Rehab </a:t>
            </a:r>
            <a:endParaRPr lang="en-US" kern="0" dirty="0"/>
          </a:p>
        </p:txBody>
      </p:sp>
    </p:spTree>
    <p:extLst>
      <p:ext uri="{BB962C8B-B14F-4D97-AF65-F5344CB8AC3E}">
        <p14:creationId xmlns:p14="http://schemas.microsoft.com/office/powerpoint/2010/main" val="844090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7" descr="2013-06-16 14.43.15.jp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7000"/>
                    </a14:imgEffect>
                  </a14:imgLayer>
                </a14:imgProps>
              </a:ext>
              <a:ext uri="{28A0092B-C50C-407E-A947-70E740481C1C}">
                <a14:useLocalDpi xmlns:a14="http://schemas.microsoft.com/office/drawing/2010/main" val="0"/>
              </a:ext>
            </a:extLst>
          </a:blip>
          <a:srcRect t="47040" r="66423" b="1479"/>
          <a:stretch/>
        </p:blipFill>
        <p:spPr>
          <a:xfrm>
            <a:off x="506546" y="1306450"/>
            <a:ext cx="4675054" cy="5375935"/>
          </a:xfrm>
          <a:prstGeom prst="rect">
            <a:avLst/>
          </a:prstGeom>
        </p:spPr>
      </p:pic>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24</a:t>
            </a:fld>
            <a:endParaRPr lang="en-US" dirty="0">
              <a:solidFill>
                <a:srgbClr val="000000"/>
              </a:solidFill>
            </a:endParaRPr>
          </a:p>
        </p:txBody>
      </p:sp>
      <p:sp>
        <p:nvSpPr>
          <p:cNvPr id="6"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Reduce soil weight; improve root vigor!</a:t>
            </a:r>
            <a:endParaRPr lang="en-US" kern="0" dirty="0"/>
          </a:p>
        </p:txBody>
      </p:sp>
      <p:pic>
        <p:nvPicPr>
          <p:cNvPr id="19459"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7000" contrast="-21000"/>
                    </a14:imgEffect>
                  </a14:imgLayer>
                </a14:imgProps>
              </a:ext>
              <a:ext uri="{28A0092B-C50C-407E-A947-70E740481C1C}">
                <a14:useLocalDpi xmlns:a14="http://schemas.microsoft.com/office/drawing/2010/main" val="0"/>
              </a:ext>
            </a:extLst>
          </a:blip>
          <a:srcRect/>
          <a:stretch>
            <a:fillRect/>
          </a:stretch>
        </p:blipFill>
        <p:spPr bwMode="auto">
          <a:xfrm>
            <a:off x="5334000" y="1306450"/>
            <a:ext cx="2819400" cy="5434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2185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3FB00FF-802B-4184-9534-7E5FC46FD451}" type="slidenum">
              <a:rPr lang="en-US" smtClean="0">
                <a:solidFill>
                  <a:srgbClr val="000000"/>
                </a:solidFill>
              </a:rPr>
              <a:pPr>
                <a:defRPr/>
              </a:pPr>
              <a:t>25</a:t>
            </a:fld>
            <a:endParaRPr lang="en-US" dirty="0">
              <a:solidFill>
                <a:srgbClr val="000000"/>
              </a:solidFill>
            </a:endParaRPr>
          </a:p>
        </p:txBody>
      </p:sp>
      <p:sp>
        <p:nvSpPr>
          <p:cNvPr id="7"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Transport cost is a big factor</a:t>
            </a:r>
            <a:endParaRPr lang="en-US" kern="0" dirty="0"/>
          </a:p>
        </p:txBody>
      </p:sp>
      <p:pic>
        <p:nvPicPr>
          <p:cNvPr id="8" name="Content Placeholder 3" descr="PICT1033-1.JPG"/>
          <p:cNvPicPr>
            <a:picLocks noChangeAspect="1"/>
          </p:cNvPicPr>
          <p:nvPr/>
        </p:nvPicPr>
        <p:blipFill>
          <a:blip r:embed="rId3" cstate="print">
            <a:extLst>
              <a:ext uri="{28A0092B-C50C-407E-A947-70E740481C1C}">
                <a14:useLocalDpi xmlns:a14="http://schemas.microsoft.com/office/drawing/2010/main" val="0"/>
              </a:ext>
            </a:extLst>
          </a:blip>
          <a:srcRect t="13336" b="13336"/>
          <a:stretch>
            <a:fillRect/>
          </a:stretch>
        </p:blipFill>
        <p:spPr>
          <a:xfrm>
            <a:off x="457200" y="1600200"/>
            <a:ext cx="8229600" cy="4525963"/>
          </a:xfrm>
          <a:prstGeom prst="rect">
            <a:avLst/>
          </a:prstGeom>
        </p:spPr>
      </p:pic>
    </p:spTree>
    <p:extLst>
      <p:ext uri="{BB962C8B-B14F-4D97-AF65-F5344CB8AC3E}">
        <p14:creationId xmlns:p14="http://schemas.microsoft.com/office/powerpoint/2010/main" val="22170223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3965" y="3352801"/>
            <a:ext cx="7162800" cy="533400"/>
          </a:xfrm>
        </p:spPr>
        <p:txBody>
          <a:bodyPr>
            <a:normAutofit/>
          </a:bodyPr>
          <a:lstStyle/>
          <a:p>
            <a:r>
              <a:rPr lang="en-US" u="sng" dirty="0" smtClean="0"/>
              <a:t>Flatbed trucks needed  for transportation</a:t>
            </a:r>
            <a:endParaRPr lang="en-US" u="sng" dirty="0"/>
          </a:p>
        </p:txBody>
      </p:sp>
      <p:sp>
        <p:nvSpPr>
          <p:cNvPr id="3" name="Content Placeholder 2"/>
          <p:cNvSpPr>
            <a:spLocks noGrp="1"/>
          </p:cNvSpPr>
          <p:nvPr>
            <p:ph idx="1"/>
          </p:nvPr>
        </p:nvSpPr>
        <p:spPr>
          <a:xfrm>
            <a:off x="228600" y="3962400"/>
            <a:ext cx="8610600" cy="1143000"/>
          </a:xfrm>
        </p:spPr>
        <p:txBody>
          <a:bodyPr>
            <a:normAutofit/>
          </a:bodyPr>
          <a:lstStyle/>
          <a:p>
            <a:r>
              <a:rPr lang="en-US" dirty="0" smtClean="0"/>
              <a:t>Current system – 1,875 seedlings per truck =  </a:t>
            </a:r>
            <a:r>
              <a:rPr lang="en-US" b="1" dirty="0" smtClean="0">
                <a:solidFill>
                  <a:srgbClr val="FF0000"/>
                </a:solidFill>
              </a:rPr>
              <a:t>933 trucks</a:t>
            </a:r>
            <a:r>
              <a:rPr lang="en-US" dirty="0" smtClean="0">
                <a:solidFill>
                  <a:srgbClr val="FF0000"/>
                </a:solidFill>
              </a:rPr>
              <a:t> </a:t>
            </a:r>
          </a:p>
          <a:p>
            <a:r>
              <a:rPr lang="en-US" dirty="0" smtClean="0"/>
              <a:t>Lightweight plugs in trays stacked 10 high = </a:t>
            </a:r>
            <a:r>
              <a:rPr lang="en-US" b="1" dirty="0" smtClean="0">
                <a:solidFill>
                  <a:srgbClr val="FF0000"/>
                </a:solidFill>
              </a:rPr>
              <a:t>20 trucks</a:t>
            </a:r>
            <a:r>
              <a:rPr lang="en-US" dirty="0" smtClean="0"/>
              <a:t>)</a:t>
            </a:r>
            <a:endParaRPr lang="en-US" dirty="0"/>
          </a:p>
        </p:txBody>
      </p:sp>
      <p:sp>
        <p:nvSpPr>
          <p:cNvPr id="4"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Example from Australia</a:t>
            </a:r>
            <a:endParaRPr lang="en-US" kern="0" dirty="0"/>
          </a:p>
        </p:txBody>
      </p:sp>
      <p:sp>
        <p:nvSpPr>
          <p:cNvPr id="5" name="Title 1"/>
          <p:cNvSpPr txBox="1">
            <a:spLocks/>
          </p:cNvSpPr>
          <p:nvPr/>
        </p:nvSpPr>
        <p:spPr bwMode="auto">
          <a:xfrm>
            <a:off x="1066800" y="1398270"/>
            <a:ext cx="7517130" cy="58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r>
              <a:rPr lang="en-US" u="sng" kern="0" dirty="0" smtClean="0"/>
              <a:t>Quantity of potting mix needed for propagation</a:t>
            </a:r>
            <a:endParaRPr lang="en-US" u="sng" kern="0" dirty="0"/>
          </a:p>
        </p:txBody>
      </p:sp>
      <p:sp>
        <p:nvSpPr>
          <p:cNvPr id="6" name="Content Placeholder 2"/>
          <p:cNvSpPr txBox="1">
            <a:spLocks/>
          </p:cNvSpPr>
          <p:nvPr/>
        </p:nvSpPr>
        <p:spPr bwMode="auto">
          <a:xfrm>
            <a:off x="228600" y="1981200"/>
            <a:ext cx="8839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kern="0" dirty="0" smtClean="0"/>
              <a:t>Current System – </a:t>
            </a:r>
            <a:r>
              <a:rPr lang="en-US" b="1" kern="0" dirty="0" smtClean="0"/>
              <a:t>3,500</a:t>
            </a:r>
            <a:r>
              <a:rPr lang="en-US" kern="0" dirty="0" smtClean="0"/>
              <a:t> cubic metres or </a:t>
            </a:r>
            <a:r>
              <a:rPr lang="en-US" b="1" kern="0" dirty="0" smtClean="0">
                <a:solidFill>
                  <a:srgbClr val="FF0000"/>
                </a:solidFill>
              </a:rPr>
              <a:t>350 truck loads</a:t>
            </a:r>
          </a:p>
          <a:p>
            <a:r>
              <a:rPr lang="en-US" kern="0" dirty="0" smtClean="0"/>
              <a:t>Australian plug system – </a:t>
            </a:r>
            <a:r>
              <a:rPr lang="en-US" b="1" kern="0" dirty="0" smtClean="0"/>
              <a:t>80</a:t>
            </a:r>
            <a:r>
              <a:rPr lang="en-US" kern="0" dirty="0" smtClean="0"/>
              <a:t> cubic metres or </a:t>
            </a:r>
            <a:r>
              <a:rPr lang="en-US" b="1" kern="0" dirty="0" smtClean="0">
                <a:solidFill>
                  <a:srgbClr val="FF0000"/>
                </a:solidFill>
              </a:rPr>
              <a:t>8 truck loads</a:t>
            </a:r>
            <a:r>
              <a:rPr lang="en-US" kern="0" dirty="0" smtClean="0">
                <a:solidFill>
                  <a:srgbClr val="FF0000"/>
                </a:solidFill>
              </a:rPr>
              <a:t>.</a:t>
            </a:r>
            <a:endParaRPr lang="en-US" kern="0" dirty="0">
              <a:solidFill>
                <a:srgbClr val="FF0000"/>
              </a:solidFill>
            </a:endParaRPr>
          </a:p>
        </p:txBody>
      </p:sp>
    </p:spTree>
    <p:extLst>
      <p:ext uri="{BB962C8B-B14F-4D97-AF65-F5344CB8AC3E}">
        <p14:creationId xmlns:p14="http://schemas.microsoft.com/office/powerpoint/2010/main" val="8178809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27</a:t>
            </a:fld>
            <a:endParaRPr lang="en-US" dirty="0">
              <a:solidFill>
                <a:srgbClr val="000000"/>
              </a:solidFill>
            </a:endParaRPr>
          </a:p>
        </p:txBody>
      </p:sp>
      <p:pic>
        <p:nvPicPr>
          <p:cNvPr id="5" name="Picture 14" descr="100_16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1219200"/>
            <a:ext cx="4724399"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descr="D:\OLYMPUS PhotoAlbum\Selection\Mharib vallerani a.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832"/>
          <a:stretch/>
        </p:blipFill>
        <p:spPr bwMode="auto">
          <a:xfrm>
            <a:off x="152400" y="1219200"/>
            <a:ext cx="4876800" cy="33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6"/>
          <p:cNvGraphicFramePr>
            <a:graphicFrameLocks noChangeAspect="1"/>
          </p:cNvGraphicFramePr>
          <p:nvPr>
            <p:extLst>
              <p:ext uri="{D42A27DB-BD31-4B8C-83A1-F6EECF244321}">
                <p14:modId xmlns:p14="http://schemas.microsoft.com/office/powerpoint/2010/main" val="3883681436"/>
              </p:ext>
            </p:extLst>
          </p:nvPr>
        </p:nvGraphicFramePr>
        <p:xfrm>
          <a:off x="137161" y="3200400"/>
          <a:ext cx="4892040" cy="3669030"/>
        </p:xfrm>
        <a:graphic>
          <a:graphicData uri="http://schemas.openxmlformats.org/presentationml/2006/ole">
            <mc:AlternateContent xmlns:mc="http://schemas.openxmlformats.org/markup-compatibility/2006">
              <mc:Choice xmlns:v="urn:schemas-microsoft-com:vml" Requires="v">
                <p:oleObj spid="_x0000_s16498" name="Slide" r:id="rId6" imgW="4524904" imgH="3392457" progId="PowerPoint.Slide.12">
                  <p:embed/>
                </p:oleObj>
              </mc:Choice>
              <mc:Fallback>
                <p:oleObj name="Slide" r:id="rId6" imgW="4524904" imgH="3392457" progId="PowerPoint.Slide.12">
                  <p:embed/>
                  <p:pic>
                    <p:nvPicPr>
                      <p:cNvPr id="0" name="Picture 8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1" y="3200400"/>
                        <a:ext cx="4892040" cy="36690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itle 3"/>
          <p:cNvSpPr txBox="1">
            <a:spLocks/>
          </p:cNvSpPr>
          <p:nvPr/>
        </p:nvSpPr>
        <p:spPr>
          <a:xfrm>
            <a:off x="6019800" y="152400"/>
            <a:ext cx="3048000" cy="914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t>Correct technique  is a must</a:t>
            </a:r>
            <a:endParaRPr lang="en-US" kern="0" dirty="0"/>
          </a:p>
        </p:txBody>
      </p:sp>
      <p:sp>
        <p:nvSpPr>
          <p:cNvPr id="2" name="Right Arrow 1"/>
          <p:cNvSpPr/>
          <p:nvPr/>
        </p:nvSpPr>
        <p:spPr bwMode="auto">
          <a:xfrm rot="1278078">
            <a:off x="5682997" y="4344125"/>
            <a:ext cx="978408" cy="326089"/>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9" name="Right Arrow 8"/>
          <p:cNvSpPr/>
          <p:nvPr/>
        </p:nvSpPr>
        <p:spPr bwMode="auto">
          <a:xfrm rot="1278078">
            <a:off x="5735073" y="3382956"/>
            <a:ext cx="569454" cy="217459"/>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10" name="Multiply 9"/>
          <p:cNvSpPr/>
          <p:nvPr/>
        </p:nvSpPr>
        <p:spPr bwMode="auto">
          <a:xfrm>
            <a:off x="6438899" y="5969508"/>
            <a:ext cx="685800" cy="612648"/>
          </a:xfrm>
          <a:prstGeom prst="mathMultiply">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charset="0"/>
            </a:endParaRPr>
          </a:p>
        </p:txBody>
      </p:sp>
      <p:sp>
        <p:nvSpPr>
          <p:cNvPr id="11" name="TextBox 10"/>
          <p:cNvSpPr txBox="1"/>
          <p:nvPr/>
        </p:nvSpPr>
        <p:spPr>
          <a:xfrm>
            <a:off x="5808727" y="3822654"/>
            <a:ext cx="550137" cy="369332"/>
          </a:xfrm>
          <a:prstGeom prst="rect">
            <a:avLst/>
          </a:prstGeom>
          <a:noFill/>
        </p:spPr>
        <p:txBody>
          <a:bodyPr wrap="square" rtlCol="0">
            <a:spAutoFit/>
          </a:bodyPr>
          <a:lstStyle/>
          <a:p>
            <a:r>
              <a:rPr lang="en-US" b="1" dirty="0" smtClean="0"/>
              <a:t>OK</a:t>
            </a:r>
            <a:endParaRPr lang="en-US" b="1" dirty="0"/>
          </a:p>
        </p:txBody>
      </p:sp>
      <p:sp>
        <p:nvSpPr>
          <p:cNvPr id="13" name="TextBox 12"/>
          <p:cNvSpPr txBox="1"/>
          <p:nvPr/>
        </p:nvSpPr>
        <p:spPr>
          <a:xfrm>
            <a:off x="5431537" y="6091166"/>
            <a:ext cx="1007362" cy="369332"/>
          </a:xfrm>
          <a:prstGeom prst="rect">
            <a:avLst/>
          </a:prstGeom>
          <a:noFill/>
        </p:spPr>
        <p:txBody>
          <a:bodyPr wrap="square" rtlCol="0">
            <a:spAutoFit/>
          </a:bodyPr>
          <a:lstStyle/>
          <a:p>
            <a:pPr algn="ctr"/>
            <a:r>
              <a:rPr lang="en-US" b="1" dirty="0" smtClean="0"/>
              <a:t>Not OK</a:t>
            </a:r>
            <a:endParaRPr lang="en-US" b="1" dirty="0"/>
          </a:p>
        </p:txBody>
      </p:sp>
    </p:spTree>
    <p:extLst>
      <p:ext uri="{BB962C8B-B14F-4D97-AF65-F5344CB8AC3E}">
        <p14:creationId xmlns:p14="http://schemas.microsoft.com/office/powerpoint/2010/main" val="424821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219200"/>
            <a:ext cx="8382000" cy="5334000"/>
          </a:xfrm>
        </p:spPr>
        <p:txBody>
          <a:bodyPr/>
          <a:lstStyle/>
          <a:p>
            <a:pPr marL="0" indent="0">
              <a:buNone/>
            </a:pPr>
            <a:r>
              <a:rPr lang="en-US" sz="2800" i="1" u="sng" dirty="0" smtClean="0"/>
              <a:t>Conserve </a:t>
            </a:r>
            <a:r>
              <a:rPr lang="en-US" sz="2800" i="1" u="sng" dirty="0"/>
              <a:t>water </a:t>
            </a:r>
            <a:r>
              <a:rPr lang="en-US" sz="2800" i="1" u="sng" dirty="0" smtClean="0"/>
              <a:t>in </a:t>
            </a:r>
            <a:r>
              <a:rPr lang="en-US" sz="2800" i="1" u="sng" dirty="0"/>
              <a:t>the </a:t>
            </a:r>
            <a:r>
              <a:rPr lang="en-US" sz="2800" i="1" u="sng" dirty="0" smtClean="0"/>
              <a:t>JV, Highlands </a:t>
            </a:r>
            <a:r>
              <a:rPr lang="en-US" sz="2800" i="1" u="sng" dirty="0"/>
              <a:t>and </a:t>
            </a:r>
            <a:r>
              <a:rPr lang="en-US" sz="2800" i="1" u="sng" dirty="0" smtClean="0"/>
              <a:t>Badia</a:t>
            </a:r>
            <a:r>
              <a:rPr lang="en-US" sz="2800" dirty="0"/>
              <a:t>. </a:t>
            </a:r>
            <a:endParaRPr lang="en-US" sz="2800" dirty="0" smtClean="0"/>
          </a:p>
          <a:p>
            <a:endParaRPr lang="en-US" sz="2800" dirty="0" smtClean="0"/>
          </a:p>
          <a:p>
            <a:r>
              <a:rPr lang="en-US" sz="2800" dirty="0" smtClean="0"/>
              <a:t>For households, carry </a:t>
            </a:r>
            <a:r>
              <a:rPr lang="en-US" sz="2800" dirty="0"/>
              <a:t>on with the successful water-saving interventions with </a:t>
            </a:r>
            <a:r>
              <a:rPr lang="en-US" sz="2800" dirty="0" smtClean="0"/>
              <a:t>CBOs. </a:t>
            </a:r>
          </a:p>
          <a:p>
            <a:r>
              <a:rPr lang="en-US" sz="2800" dirty="0" smtClean="0"/>
              <a:t>For agriculture: promote rainwater harvesting for water storage and hydroponic crops </a:t>
            </a:r>
            <a:r>
              <a:rPr lang="en-US" sz="2800" dirty="0"/>
              <a:t>that maximize economic </a:t>
            </a:r>
            <a:r>
              <a:rPr lang="en-US" sz="2800" dirty="0" smtClean="0"/>
              <a:t>return / m3 of water. </a:t>
            </a:r>
          </a:p>
        </p:txBody>
      </p:sp>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28</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t>Summary</a:t>
            </a:r>
            <a:endParaRPr lang="en-US" sz="2800" kern="0" dirty="0"/>
          </a:p>
        </p:txBody>
      </p:sp>
    </p:spTree>
    <p:extLst>
      <p:ext uri="{BB962C8B-B14F-4D97-AF65-F5344CB8AC3E}">
        <p14:creationId xmlns:p14="http://schemas.microsoft.com/office/powerpoint/2010/main" val="747434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1219200"/>
            <a:ext cx="8839200" cy="5410200"/>
          </a:xfrm>
        </p:spPr>
        <p:txBody>
          <a:bodyPr/>
          <a:lstStyle/>
          <a:p>
            <a:pPr marL="0" indent="0">
              <a:buNone/>
            </a:pPr>
            <a:r>
              <a:rPr lang="en-US" sz="2800" i="1" u="sng" dirty="0"/>
              <a:t>Conserve water in the JV, Highlands and Badia</a:t>
            </a:r>
            <a:endParaRPr lang="en-US" sz="2800" dirty="0" smtClean="0"/>
          </a:p>
          <a:p>
            <a:endParaRPr lang="en-US" sz="2800" dirty="0" smtClean="0"/>
          </a:p>
          <a:p>
            <a:r>
              <a:rPr lang="en-US" sz="2800" dirty="0" smtClean="0"/>
              <a:t>In </a:t>
            </a:r>
            <a:r>
              <a:rPr lang="en-US" sz="2800" dirty="0"/>
              <a:t>the </a:t>
            </a:r>
            <a:r>
              <a:rPr lang="en-US" sz="2800" dirty="0" smtClean="0"/>
              <a:t>arable Highlands convince </a:t>
            </a:r>
            <a:r>
              <a:rPr lang="en-US" sz="2800" dirty="0"/>
              <a:t>the farmers who use the most water, such as those cultivating olives, to convert to hydroponic </a:t>
            </a:r>
            <a:r>
              <a:rPr lang="en-US" sz="2800" dirty="0" smtClean="0"/>
              <a:t>production.</a:t>
            </a:r>
          </a:p>
          <a:p>
            <a:r>
              <a:rPr lang="en-US" sz="2800" dirty="0" smtClean="0"/>
              <a:t>In </a:t>
            </a:r>
            <a:r>
              <a:rPr lang="en-US" sz="2800" dirty="0"/>
              <a:t>the </a:t>
            </a:r>
            <a:r>
              <a:rPr lang="en-US" sz="2800" dirty="0" smtClean="0"/>
              <a:t>Badia, add hydroponic </a:t>
            </a:r>
            <a:r>
              <a:rPr lang="en-US" sz="2800" dirty="0"/>
              <a:t>fodder </a:t>
            </a:r>
            <a:r>
              <a:rPr lang="en-US" sz="2800" dirty="0" smtClean="0"/>
              <a:t>production, feed blocks and milk processing to barley based feeding schemes as a </a:t>
            </a:r>
            <a:r>
              <a:rPr lang="en-US" sz="2800" i="1" dirty="0" smtClean="0"/>
              <a:t>quid pro quo</a:t>
            </a:r>
            <a:r>
              <a:rPr lang="en-US" sz="2800" dirty="0" smtClean="0"/>
              <a:t> to control grazing pressure on new plantations.</a:t>
            </a:r>
            <a:endParaRPr lang="en-US" sz="2800" dirty="0"/>
          </a:p>
          <a:p>
            <a:endParaRPr lang="en-US" dirty="0"/>
          </a:p>
        </p:txBody>
      </p:sp>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29</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t>Summary</a:t>
            </a:r>
            <a:endParaRPr lang="en-US" sz="2800" kern="0" dirty="0"/>
          </a:p>
        </p:txBody>
      </p:sp>
    </p:spTree>
    <p:extLst>
      <p:ext uri="{BB962C8B-B14F-4D97-AF65-F5344CB8AC3E}">
        <p14:creationId xmlns:p14="http://schemas.microsoft.com/office/powerpoint/2010/main" val="3289457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solidFill>
                <a:srgbClr val="000000"/>
              </a:solidFill>
            </a:endParaRPr>
          </a:p>
        </p:txBody>
      </p:sp>
      <p:sp>
        <p:nvSpPr>
          <p:cNvPr id="113666" name="Rectangle 2"/>
          <p:cNvSpPr>
            <a:spLocks noChangeArrowheads="1"/>
          </p:cNvSpPr>
          <p:nvPr/>
        </p:nvSpPr>
        <p:spPr bwMode="auto">
          <a:xfrm>
            <a:off x="457200" y="2887161"/>
            <a:ext cx="89154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6172200" y="304800"/>
            <a:ext cx="2614520" cy="523220"/>
          </a:xfrm>
          <a:prstGeom prst="rect">
            <a:avLst/>
          </a:prstGeom>
          <a:solidFill>
            <a:schemeClr val="accent1"/>
          </a:solidFill>
        </p:spPr>
        <p:txBody>
          <a:bodyPr wrap="square">
            <a:spAutoFit/>
          </a:bodyPr>
          <a:lstStyle/>
          <a:p>
            <a:pPr lvl="0" indent="457200" fontAlgn="base">
              <a:spcBef>
                <a:spcPct val="0"/>
              </a:spcBef>
              <a:spcAft>
                <a:spcPct val="0"/>
              </a:spcAft>
            </a:pPr>
            <a:r>
              <a:rPr lang="en-US" sz="2800" b="1" dirty="0" smtClean="0">
                <a:solidFill>
                  <a:schemeClr val="accent6">
                    <a:lumMod val="75000"/>
                  </a:schemeClr>
                </a:solidFill>
                <a:latin typeface="Arial" pitchFamily="34" charset="0"/>
                <a:ea typeface="Times New Roman" pitchFamily="18" charset="0"/>
                <a:cs typeface="Arial" pitchFamily="34" charset="0"/>
              </a:rPr>
              <a:t>Agenda</a:t>
            </a:r>
            <a:endParaRPr lang="en-US" sz="2800" dirty="0" smtClean="0">
              <a:solidFill>
                <a:schemeClr val="accent6">
                  <a:lumMod val="75000"/>
                </a:schemeClr>
              </a:solidFill>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379617820"/>
              </p:ext>
            </p:extLst>
          </p:nvPr>
        </p:nvGraphicFramePr>
        <p:xfrm>
          <a:off x="914400" y="1447800"/>
          <a:ext cx="7391400" cy="4908550"/>
        </p:xfrm>
        <a:graphic>
          <a:graphicData uri="http://schemas.openxmlformats.org/drawingml/2006/table">
            <a:tbl>
              <a:tblPr/>
              <a:tblGrid>
                <a:gridCol w="1444995"/>
                <a:gridCol w="5946405"/>
              </a:tblGrid>
              <a:tr h="1238250">
                <a:tc>
                  <a:txBody>
                    <a:bodyPr/>
                    <a:lstStyle/>
                    <a:p>
                      <a:pPr marL="0" marR="0">
                        <a:spcBef>
                          <a:spcPts val="0"/>
                        </a:spcBef>
                        <a:spcAft>
                          <a:spcPts val="0"/>
                        </a:spcAft>
                      </a:pPr>
                      <a:endParaRPr lang="en-US" sz="2400" dirty="0" smtClean="0">
                        <a:solidFill>
                          <a:schemeClr val="tx1"/>
                        </a:solidFill>
                        <a:latin typeface="+mn-lt"/>
                        <a:ea typeface="Times New Roman"/>
                      </a:endParaRPr>
                    </a:p>
                    <a:p>
                      <a:pPr marL="0" marR="0">
                        <a:spcBef>
                          <a:spcPts val="0"/>
                        </a:spcBef>
                        <a:spcAft>
                          <a:spcPts val="0"/>
                        </a:spcAft>
                      </a:pPr>
                      <a:r>
                        <a:rPr lang="en-US" sz="2400" dirty="0" smtClean="0">
                          <a:solidFill>
                            <a:schemeClr val="tx1"/>
                          </a:solidFill>
                          <a:latin typeface="+mn-lt"/>
                          <a:ea typeface="Times New Roman"/>
                        </a:rPr>
                        <a:t>14:00</a:t>
                      </a:r>
                      <a:endParaRPr lang="en-US" sz="2400" dirty="0">
                        <a:solidFill>
                          <a:schemeClr val="tx1"/>
                        </a:solidFill>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2400" dirty="0" smtClean="0">
                        <a:solidFill>
                          <a:schemeClr val="tx1"/>
                        </a:solidFill>
                        <a:latin typeface="+mn-lt"/>
                        <a:ea typeface="Times New Roman"/>
                      </a:endParaRPr>
                    </a:p>
                    <a:p>
                      <a:pPr marL="0" marR="0">
                        <a:spcBef>
                          <a:spcPts val="0"/>
                        </a:spcBef>
                        <a:spcAft>
                          <a:spcPts val="0"/>
                        </a:spcAft>
                      </a:pPr>
                      <a:r>
                        <a:rPr lang="en-US" sz="2400" dirty="0" smtClean="0">
                          <a:solidFill>
                            <a:schemeClr val="tx1"/>
                          </a:solidFill>
                          <a:latin typeface="+mn-lt"/>
                          <a:ea typeface="Times New Roman"/>
                        </a:rPr>
                        <a:t>Welcome </a:t>
                      </a:r>
                      <a:r>
                        <a:rPr lang="en-US" sz="2400" dirty="0">
                          <a:solidFill>
                            <a:schemeClr val="tx1"/>
                          </a:solidFill>
                          <a:latin typeface="+mn-lt"/>
                          <a:ea typeface="Times New Roman"/>
                        </a:rPr>
                        <a:t>&amp; Introduction </a:t>
                      </a:r>
                      <a:endParaRPr lang="en-US" sz="2400" dirty="0" smtClean="0">
                        <a:solidFill>
                          <a:schemeClr val="tx1"/>
                        </a:solidFill>
                        <a:latin typeface="+mn-lt"/>
                        <a:ea typeface="Times New Roman"/>
                      </a:endParaRPr>
                    </a:p>
                    <a:p>
                      <a:pPr marL="0" marR="0">
                        <a:spcBef>
                          <a:spcPts val="0"/>
                        </a:spcBef>
                        <a:spcAft>
                          <a:spcPts val="0"/>
                        </a:spcAft>
                      </a:pPr>
                      <a:r>
                        <a:rPr lang="en-US" sz="2400" dirty="0" smtClean="0">
                          <a:solidFill>
                            <a:schemeClr val="tx1"/>
                          </a:solidFill>
                          <a:latin typeface="+mn-lt"/>
                          <a:ea typeface="Times New Roman"/>
                        </a:rPr>
                        <a:t>Purpose</a:t>
                      </a:r>
                      <a:r>
                        <a:rPr lang="en-US" sz="2400" baseline="0" dirty="0" smtClean="0">
                          <a:solidFill>
                            <a:schemeClr val="tx1"/>
                          </a:solidFill>
                          <a:latin typeface="+mn-lt"/>
                          <a:ea typeface="Times New Roman"/>
                        </a:rPr>
                        <a:t> of Conference &amp; </a:t>
                      </a:r>
                      <a:r>
                        <a:rPr lang="en-US" sz="2400" dirty="0" smtClean="0">
                          <a:solidFill>
                            <a:schemeClr val="tx1"/>
                          </a:solidFill>
                          <a:latin typeface="+mn-lt"/>
                          <a:ea typeface="Times New Roman"/>
                        </a:rPr>
                        <a:t>Remarks</a:t>
                      </a:r>
                      <a:endParaRPr lang="en-US" sz="2400" dirty="0">
                        <a:solidFill>
                          <a:schemeClr val="tx1"/>
                        </a:solidFill>
                        <a:latin typeface="+mn-lt"/>
                        <a:ea typeface="Times New Roman"/>
                      </a:endParaRPr>
                    </a:p>
                    <a:p>
                      <a:pPr marL="0" marR="0">
                        <a:spcBef>
                          <a:spcPts val="0"/>
                        </a:spcBef>
                        <a:spcAft>
                          <a:spcPts val="0"/>
                        </a:spcAft>
                      </a:pPr>
                      <a:r>
                        <a:rPr lang="en-US" sz="2400" dirty="0">
                          <a:solidFill>
                            <a:schemeClr val="tx1"/>
                          </a:solidFill>
                          <a:latin typeface="+mn-lt"/>
                          <a:ea typeface="Times New Roman"/>
                        </a:rPr>
                        <a:t>Rules of the Game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8250">
                <a:tc>
                  <a:txBody>
                    <a:bodyPr/>
                    <a:lstStyle/>
                    <a:p>
                      <a:pPr marL="0" marR="0">
                        <a:spcBef>
                          <a:spcPts val="0"/>
                        </a:spcBef>
                        <a:spcAft>
                          <a:spcPts val="0"/>
                        </a:spcAft>
                      </a:pPr>
                      <a:r>
                        <a:rPr lang="en-US" sz="2400" dirty="0">
                          <a:solidFill>
                            <a:schemeClr val="tx1"/>
                          </a:solidFill>
                          <a:latin typeface="+mn-lt"/>
                          <a:ea typeface="Times New Roman"/>
                        </a:rPr>
                        <a:t>14:30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smtClean="0">
                          <a:solidFill>
                            <a:schemeClr val="tx1"/>
                          </a:solidFill>
                          <a:latin typeface="+mn-lt"/>
                          <a:ea typeface="Times New Roman"/>
                        </a:rPr>
                        <a:t>Purpose</a:t>
                      </a:r>
                      <a:r>
                        <a:rPr lang="en-US" sz="2400" baseline="0" dirty="0" smtClean="0">
                          <a:solidFill>
                            <a:schemeClr val="tx1"/>
                          </a:solidFill>
                          <a:latin typeface="+mn-lt"/>
                          <a:ea typeface="Times New Roman"/>
                        </a:rPr>
                        <a:t> of WCA </a:t>
                      </a:r>
                      <a:r>
                        <a:rPr lang="en-US" sz="2400" dirty="0" smtClean="0">
                          <a:solidFill>
                            <a:schemeClr val="tx1"/>
                          </a:solidFill>
                          <a:latin typeface="+mn-lt"/>
                          <a:ea typeface="Times New Roman"/>
                        </a:rPr>
                        <a:t>&amp; </a:t>
                      </a:r>
                      <a:r>
                        <a:rPr lang="en-US" sz="2400" dirty="0">
                          <a:solidFill>
                            <a:schemeClr val="tx1"/>
                          </a:solidFill>
                          <a:latin typeface="+mn-lt"/>
                          <a:ea typeface="Times New Roman"/>
                        </a:rPr>
                        <a:t>Lessons Learned 	</a:t>
                      </a:r>
                    </a:p>
                    <a:p>
                      <a:pPr marL="0" marR="0">
                        <a:spcBef>
                          <a:spcPts val="0"/>
                        </a:spcBef>
                        <a:spcAft>
                          <a:spcPts val="0"/>
                        </a:spcAft>
                      </a:pPr>
                      <a:r>
                        <a:rPr lang="en-US" sz="2400" dirty="0">
                          <a:solidFill>
                            <a:schemeClr val="tx1"/>
                          </a:solidFill>
                          <a:latin typeface="+mn-lt"/>
                          <a:ea typeface="Times New Roman"/>
                        </a:rPr>
                        <a:t>Past work performance in this program area Technical Application Requirements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750">
                <a:tc>
                  <a:txBody>
                    <a:bodyPr/>
                    <a:lstStyle/>
                    <a:p>
                      <a:pPr marL="0" marR="0">
                        <a:spcBef>
                          <a:spcPts val="0"/>
                        </a:spcBef>
                        <a:spcAft>
                          <a:spcPts val="0"/>
                        </a:spcAft>
                      </a:pPr>
                      <a:r>
                        <a:rPr lang="en-US" sz="2400" i="1" dirty="0">
                          <a:solidFill>
                            <a:schemeClr val="tx1"/>
                          </a:solidFill>
                          <a:latin typeface="+mn-lt"/>
                          <a:ea typeface="Times New Roman"/>
                        </a:rPr>
                        <a:t>15:30</a:t>
                      </a:r>
                      <a:endParaRPr lang="en-US" sz="2400" dirty="0">
                        <a:solidFill>
                          <a:schemeClr val="tx1"/>
                        </a:solidFill>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i="1" dirty="0">
                          <a:solidFill>
                            <a:schemeClr val="tx1"/>
                          </a:solidFill>
                          <a:latin typeface="+mn-lt"/>
                          <a:ea typeface="Times New Roman"/>
                        </a:rPr>
                        <a:t>Break</a:t>
                      </a:r>
                      <a:endParaRPr lang="en-US" sz="2400" dirty="0">
                        <a:solidFill>
                          <a:schemeClr val="tx1"/>
                        </a:solidFill>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750">
                <a:tc>
                  <a:txBody>
                    <a:bodyPr/>
                    <a:lstStyle/>
                    <a:p>
                      <a:pPr marL="0" marR="0">
                        <a:spcBef>
                          <a:spcPts val="0"/>
                        </a:spcBef>
                        <a:spcAft>
                          <a:spcPts val="0"/>
                        </a:spcAft>
                      </a:pPr>
                      <a:r>
                        <a:rPr lang="en-US" sz="2400" dirty="0">
                          <a:solidFill>
                            <a:schemeClr val="tx1"/>
                          </a:solidFill>
                          <a:latin typeface="+mn-lt"/>
                          <a:ea typeface="Times New Roman"/>
                        </a:rPr>
                        <a:t>16:00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chemeClr val="tx1"/>
                          </a:solidFill>
                          <a:latin typeface="+mn-lt"/>
                          <a:ea typeface="Times New Roman"/>
                        </a:rPr>
                        <a:t>Cost application requirements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750">
                <a:tc>
                  <a:txBody>
                    <a:bodyPr/>
                    <a:lstStyle/>
                    <a:p>
                      <a:pPr marL="0" marR="0">
                        <a:spcBef>
                          <a:spcPts val="0"/>
                        </a:spcBef>
                        <a:spcAft>
                          <a:spcPts val="0"/>
                        </a:spcAft>
                      </a:pPr>
                      <a:r>
                        <a:rPr lang="en-US" sz="2400" dirty="0">
                          <a:solidFill>
                            <a:schemeClr val="tx1"/>
                          </a:solidFill>
                          <a:latin typeface="+mn-lt"/>
                          <a:ea typeface="Times New Roman"/>
                        </a:rPr>
                        <a:t>16:30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chemeClr val="tx1"/>
                          </a:solidFill>
                          <a:latin typeface="+mn-lt"/>
                          <a:ea typeface="Times New Roman"/>
                        </a:rPr>
                        <a:t>Application evaluation procedure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6260">
                <a:tc>
                  <a:txBody>
                    <a:bodyPr/>
                    <a:lstStyle/>
                    <a:p>
                      <a:pPr marL="0" marR="0">
                        <a:spcBef>
                          <a:spcPts val="0"/>
                        </a:spcBef>
                        <a:spcAft>
                          <a:spcPts val="0"/>
                        </a:spcAft>
                      </a:pPr>
                      <a:r>
                        <a:rPr lang="en-US" sz="2400" dirty="0">
                          <a:solidFill>
                            <a:schemeClr val="tx1"/>
                          </a:solidFill>
                          <a:latin typeface="+mn-lt"/>
                          <a:ea typeface="Times New Roman"/>
                        </a:rPr>
                        <a:t>17:00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smtClean="0">
                          <a:solidFill>
                            <a:schemeClr val="tx1"/>
                          </a:solidFill>
                          <a:latin typeface="+mn-lt"/>
                          <a:ea typeface="Times New Roman"/>
                        </a:rPr>
                        <a:t>Questions </a:t>
                      </a:r>
                      <a:r>
                        <a:rPr lang="en-US" sz="2400" dirty="0">
                          <a:solidFill>
                            <a:schemeClr val="tx1"/>
                          </a:solidFill>
                          <a:latin typeface="+mn-lt"/>
                          <a:ea typeface="Times New Roman"/>
                        </a:rPr>
                        <a:t>&amp; Answers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750">
                <a:tc>
                  <a:txBody>
                    <a:bodyPr/>
                    <a:lstStyle/>
                    <a:p>
                      <a:pPr marL="0" marR="0">
                        <a:spcBef>
                          <a:spcPts val="0"/>
                        </a:spcBef>
                        <a:spcAft>
                          <a:spcPts val="0"/>
                        </a:spcAft>
                      </a:pPr>
                      <a:r>
                        <a:rPr lang="en-US" sz="2400" dirty="0">
                          <a:solidFill>
                            <a:schemeClr val="tx1"/>
                          </a:solidFill>
                          <a:latin typeface="+mn-lt"/>
                          <a:ea typeface="Times New Roman"/>
                        </a:rPr>
                        <a:t>18:00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dirty="0">
                          <a:solidFill>
                            <a:schemeClr val="tx1"/>
                          </a:solidFill>
                          <a:latin typeface="+mn-lt"/>
                          <a:ea typeface="Times New Roman"/>
                        </a:rPr>
                        <a:t>Concluding Remarks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228600"/>
            <a:ext cx="3352800" cy="609600"/>
          </a:xfrm>
        </p:spPr>
        <p:txBody>
          <a:bodyPr/>
          <a:lstStyle/>
          <a:p>
            <a:pPr algn="ctr"/>
            <a:r>
              <a:rPr lang="en-US" dirty="0" smtClean="0"/>
              <a:t>Example Indicators</a:t>
            </a:r>
            <a:endParaRPr lang="en-US" dirty="0"/>
          </a:p>
        </p:txBody>
      </p:sp>
      <p:sp>
        <p:nvSpPr>
          <p:cNvPr id="3" name="Content Placeholder 2"/>
          <p:cNvSpPr>
            <a:spLocks noGrp="1"/>
          </p:cNvSpPr>
          <p:nvPr>
            <p:ph idx="1"/>
          </p:nvPr>
        </p:nvSpPr>
        <p:spPr>
          <a:xfrm>
            <a:off x="228600" y="1295400"/>
            <a:ext cx="8839200" cy="5410200"/>
          </a:xfrm>
        </p:spPr>
        <p:txBody>
          <a:bodyPr>
            <a:normAutofit/>
          </a:bodyPr>
          <a:lstStyle/>
          <a:p>
            <a:pPr marL="457200" indent="-457200">
              <a:buFont typeface="+mj-lt"/>
              <a:buAutoNum type="arabicPeriod"/>
            </a:pPr>
            <a:r>
              <a:rPr lang="en-US" dirty="0" smtClean="0"/>
              <a:t># Plans: Annual Work, M&amp;E, Communication &amp; Outreach</a:t>
            </a:r>
          </a:p>
          <a:p>
            <a:pPr marL="457200" indent="-457200">
              <a:buFont typeface="+mj-lt"/>
              <a:buAutoNum type="arabicPeriod"/>
            </a:pPr>
            <a:r>
              <a:rPr lang="en-US" dirty="0" smtClean="0"/>
              <a:t># Water (m3) conserved </a:t>
            </a:r>
            <a:r>
              <a:rPr lang="en-US" dirty="0"/>
              <a:t>from </a:t>
            </a:r>
            <a:r>
              <a:rPr lang="en-US" dirty="0" smtClean="0"/>
              <a:t>all interventions </a:t>
            </a:r>
          </a:p>
          <a:p>
            <a:pPr marL="457200" indent="-457200">
              <a:buFont typeface="+mj-lt"/>
              <a:buAutoNum type="arabicPeriod"/>
            </a:pPr>
            <a:r>
              <a:rPr lang="en-US" dirty="0" smtClean="0"/>
              <a:t># Commercialization and scale-up of hydroponics</a:t>
            </a:r>
          </a:p>
          <a:p>
            <a:pPr marL="457200" indent="-457200">
              <a:buFont typeface="+mj-lt"/>
              <a:buAutoNum type="arabicPeriod"/>
            </a:pPr>
            <a:r>
              <a:rPr lang="en-US" dirty="0" smtClean="0"/>
              <a:t># GOJ, NGO, CBO, RLC, WUA promotions of conservation</a:t>
            </a:r>
          </a:p>
          <a:p>
            <a:pPr marL="457200" indent="-457200">
              <a:buFont typeface="+mj-lt"/>
              <a:buAutoNum type="arabicPeriod"/>
            </a:pPr>
            <a:r>
              <a:rPr lang="en-US" dirty="0" smtClean="0"/>
              <a:t># Technologies</a:t>
            </a:r>
            <a:r>
              <a:rPr lang="en-US" dirty="0"/>
              <a:t>, demonstrations, financing, </a:t>
            </a:r>
            <a:r>
              <a:rPr lang="en-US" dirty="0" smtClean="0"/>
              <a:t>provided</a:t>
            </a:r>
          </a:p>
          <a:p>
            <a:pPr marL="457200" indent="-457200">
              <a:buFont typeface="+mj-lt"/>
              <a:buAutoNum type="arabicPeriod"/>
            </a:pPr>
            <a:r>
              <a:rPr lang="en-US" dirty="0" smtClean="0"/>
              <a:t># Adoptions </a:t>
            </a:r>
            <a:r>
              <a:rPr lang="en-US" dirty="0"/>
              <a:t>of new technologies </a:t>
            </a:r>
            <a:r>
              <a:rPr lang="en-US" dirty="0" smtClean="0"/>
              <a:t>for </a:t>
            </a:r>
            <a:r>
              <a:rPr lang="en-US" dirty="0"/>
              <a:t>aquifer </a:t>
            </a:r>
            <a:r>
              <a:rPr lang="en-US" dirty="0" smtClean="0"/>
              <a:t>recharge</a:t>
            </a:r>
          </a:p>
          <a:p>
            <a:pPr marL="457200" indent="-457200">
              <a:buFont typeface="+mj-lt"/>
              <a:buAutoNum type="arabicPeriod"/>
            </a:pPr>
            <a:r>
              <a:rPr lang="en-US" dirty="0" smtClean="0"/>
              <a:t># Institutions </a:t>
            </a:r>
            <a:r>
              <a:rPr lang="en-US" dirty="0"/>
              <a:t>strengthened </a:t>
            </a:r>
            <a:r>
              <a:rPr lang="en-US" dirty="0" smtClean="0"/>
              <a:t>for water-saving technologies</a:t>
            </a:r>
          </a:p>
          <a:p>
            <a:pPr marL="457200" indent="-457200">
              <a:buFont typeface="+mj-lt"/>
              <a:buAutoNum type="arabicPeriod"/>
            </a:pPr>
            <a:r>
              <a:rPr lang="en-US" dirty="0" smtClean="0"/>
              <a:t>$ Increased access </a:t>
            </a:r>
            <a:r>
              <a:rPr lang="en-US" dirty="0"/>
              <a:t>to </a:t>
            </a:r>
            <a:r>
              <a:rPr lang="en-US" dirty="0" smtClean="0"/>
              <a:t>finance</a:t>
            </a:r>
          </a:p>
          <a:p>
            <a:pPr marL="457200" indent="-457200">
              <a:buFont typeface="+mj-lt"/>
              <a:buAutoNum type="arabicPeriod"/>
            </a:pPr>
            <a:r>
              <a:rPr lang="en-US" dirty="0" smtClean="0"/>
              <a:t>$ Micro </a:t>
            </a:r>
            <a:r>
              <a:rPr lang="en-US" dirty="0"/>
              <a:t>and/or commercial financing available</a:t>
            </a:r>
          </a:p>
          <a:p>
            <a:pPr marL="457200" indent="-457200">
              <a:buFont typeface="+mj-lt"/>
              <a:buAutoNum type="arabicPeriod"/>
            </a:pPr>
            <a:r>
              <a:rPr lang="en-US" dirty="0" smtClean="0"/>
              <a:t># Commercialization of </a:t>
            </a:r>
            <a:r>
              <a:rPr lang="en-US" dirty="0"/>
              <a:t>water-saving </a:t>
            </a:r>
            <a:r>
              <a:rPr lang="en-US" dirty="0" smtClean="0"/>
              <a:t>technologies</a:t>
            </a:r>
          </a:p>
          <a:p>
            <a:pPr marL="457200" indent="-457200">
              <a:buFont typeface="+mj-lt"/>
              <a:buAutoNum type="arabicPeriod"/>
            </a:pPr>
            <a:r>
              <a:rPr lang="en-US" dirty="0" smtClean="0"/>
              <a:t># Vo-Tech educational training</a:t>
            </a:r>
          </a:p>
          <a:p>
            <a:pPr marL="457200" indent="-457200">
              <a:buFont typeface="+mj-lt"/>
              <a:buAutoNum type="arabicPeriod"/>
            </a:pPr>
            <a:r>
              <a:rPr lang="en-US" dirty="0" smtClean="0"/>
              <a:t># Women </a:t>
            </a:r>
            <a:r>
              <a:rPr lang="en-US" dirty="0"/>
              <a:t>and youth employed in water </a:t>
            </a:r>
            <a:r>
              <a:rPr lang="en-US" dirty="0" smtClean="0"/>
              <a:t>conservation</a:t>
            </a:r>
          </a:p>
        </p:txBody>
      </p:sp>
    </p:spTree>
    <p:extLst>
      <p:ext uri="{BB962C8B-B14F-4D97-AF65-F5344CB8AC3E}">
        <p14:creationId xmlns:p14="http://schemas.microsoft.com/office/powerpoint/2010/main" val="30262273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79412211"/>
              </p:ext>
            </p:extLst>
          </p:nvPr>
        </p:nvGraphicFramePr>
        <p:xfrm>
          <a:off x="152400" y="152827"/>
          <a:ext cx="8763000" cy="6636593"/>
        </p:xfrm>
        <a:graphic>
          <a:graphicData uri="http://schemas.openxmlformats.org/drawingml/2006/table">
            <a:tbl>
              <a:tblPr firstRow="1" firstCol="1" bandRow="1"/>
              <a:tblGrid>
                <a:gridCol w="3276600"/>
                <a:gridCol w="2057400"/>
                <a:gridCol w="3429000"/>
              </a:tblGrid>
              <a:tr h="986438">
                <a:tc gridSpan="3">
                  <a:txBody>
                    <a:bodyPr/>
                    <a:lstStyle/>
                    <a:p>
                      <a:pPr marL="0" marR="0" algn="ctr">
                        <a:lnSpc>
                          <a:spcPct val="115000"/>
                        </a:lnSpc>
                        <a:spcBef>
                          <a:spcPts val="0"/>
                        </a:spcBef>
                        <a:spcAft>
                          <a:spcPts val="0"/>
                        </a:spcAft>
                      </a:pPr>
                      <a:r>
                        <a:rPr lang="en-US" sz="2400" b="1" dirty="0" smtClean="0">
                          <a:solidFill>
                            <a:schemeClr val="tx1"/>
                          </a:solidFill>
                          <a:effectLst/>
                          <a:latin typeface="Calibri"/>
                          <a:ea typeface="Calibri"/>
                          <a:cs typeface="Times New Roman"/>
                        </a:rPr>
                        <a:t>Water Conservation Project</a:t>
                      </a:r>
                      <a:r>
                        <a:rPr lang="en-US" sz="2400" b="1" baseline="0" dirty="0" smtClean="0">
                          <a:solidFill>
                            <a:schemeClr val="tx1"/>
                          </a:solidFill>
                          <a:effectLst/>
                          <a:latin typeface="Calibri"/>
                          <a:ea typeface="Calibri"/>
                          <a:cs typeface="Times New Roman"/>
                        </a:rPr>
                        <a:t> (WCP)</a:t>
                      </a:r>
                    </a:p>
                    <a:p>
                      <a:pPr marL="0" marR="0" algn="ctr">
                        <a:lnSpc>
                          <a:spcPct val="115000"/>
                        </a:lnSpc>
                        <a:spcBef>
                          <a:spcPts val="0"/>
                        </a:spcBef>
                        <a:spcAft>
                          <a:spcPts val="0"/>
                        </a:spcAft>
                      </a:pPr>
                      <a:r>
                        <a:rPr lang="en-US" sz="2000" b="1" baseline="0" dirty="0" smtClean="0">
                          <a:solidFill>
                            <a:schemeClr val="tx1"/>
                          </a:solidFill>
                          <a:effectLst/>
                          <a:latin typeface="Calibri"/>
                          <a:ea typeface="Calibri"/>
                          <a:cs typeface="Times New Roman"/>
                        </a:rPr>
                        <a:t>WCP = WCA + DCA + Interagency Agreement (IAA)</a:t>
                      </a:r>
                    </a:p>
                    <a:p>
                      <a:pPr marL="0" marR="0" algn="ctr">
                        <a:lnSpc>
                          <a:spcPct val="115000"/>
                        </a:lnSpc>
                        <a:spcBef>
                          <a:spcPts val="0"/>
                        </a:spcBef>
                        <a:spcAft>
                          <a:spcPts val="0"/>
                        </a:spcAft>
                      </a:pPr>
                      <a:endParaRPr lang="en-US" sz="2000" b="1"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948544">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b="1" dirty="0" smtClean="0">
                        <a:effectLst/>
                        <a:latin typeface="Arial" panose="020B0604020202020204" pitchFamily="34" charset="0"/>
                        <a:ea typeface="Calibri"/>
                        <a:cs typeface="Arial" panose="020B0604020202020204" pitchFamily="34"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n-US" sz="1800" b="1" dirty="0" smtClean="0">
                          <a:effectLst/>
                          <a:latin typeface="Arial" panose="020B0604020202020204" pitchFamily="34" charset="0"/>
                          <a:ea typeface="Calibri"/>
                          <a:cs typeface="Arial" panose="020B0604020202020204" pitchFamily="34" charset="0"/>
                        </a:rPr>
                        <a:t>Water Conservation Activity (WCA) starting in 2016</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r>
              <a:tr h="845965">
                <a:tc gridSpan="3">
                  <a:txBody>
                    <a:bodyPr/>
                    <a:lstStyle/>
                    <a:p>
                      <a:pPr marL="0" marR="0" algn="ctr">
                        <a:lnSpc>
                          <a:spcPct val="115000"/>
                        </a:lnSpc>
                        <a:spcBef>
                          <a:spcPts val="0"/>
                        </a:spcBef>
                        <a:spcAft>
                          <a:spcPts val="0"/>
                        </a:spcAft>
                      </a:pPr>
                      <a:r>
                        <a:rPr lang="en-US" sz="1600" b="0" dirty="0" smtClean="0">
                          <a:effectLst/>
                          <a:latin typeface="Arial"/>
                          <a:ea typeface="Times New Roman"/>
                          <a:cs typeface="Times New Roman"/>
                        </a:rPr>
                        <a:t>WCA Component</a:t>
                      </a:r>
                      <a:endParaRPr lang="en-US" sz="1800" b="1" dirty="0" smtClean="0">
                        <a:effectLst/>
                        <a:latin typeface="Arial"/>
                        <a:ea typeface="Times New Roman"/>
                        <a:cs typeface="Times New Roman"/>
                      </a:endParaRPr>
                    </a:p>
                    <a:p>
                      <a:pPr marL="0" marR="0" algn="ctr">
                        <a:lnSpc>
                          <a:spcPct val="115000"/>
                        </a:lnSpc>
                        <a:spcBef>
                          <a:spcPts val="0"/>
                        </a:spcBef>
                        <a:spcAft>
                          <a:spcPts val="0"/>
                        </a:spcAft>
                      </a:pPr>
                      <a:r>
                        <a:rPr lang="en-US" sz="1800" b="1" u="sng" dirty="0" smtClean="0">
                          <a:effectLst/>
                          <a:latin typeface="Arial"/>
                          <a:ea typeface="Times New Roman"/>
                          <a:cs typeface="Times New Roman"/>
                        </a:rPr>
                        <a:t>Capacity Development</a:t>
                      </a:r>
                      <a:endParaRPr lang="en-US" sz="1800" b="1" dirty="0" smtClean="0">
                        <a:effectLst/>
                        <a:latin typeface="Arial"/>
                        <a:ea typeface="Times New Roman"/>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US"/>
                    </a:p>
                  </a:txBody>
                  <a:tcPr/>
                </a:tc>
              </a:tr>
              <a:tr h="2068213">
                <a:tc>
                  <a:txBody>
                    <a:bodyPr/>
                    <a:lstStyle/>
                    <a:p>
                      <a:pPr marL="0" marR="0" algn="ctr">
                        <a:lnSpc>
                          <a:spcPct val="115000"/>
                        </a:lnSpc>
                        <a:spcBef>
                          <a:spcPts val="0"/>
                        </a:spcBef>
                        <a:spcAft>
                          <a:spcPts val="0"/>
                        </a:spcAft>
                      </a:pPr>
                      <a:endParaRPr lang="en-US" sz="1800" dirty="0" smtClean="0">
                        <a:effectLst/>
                        <a:latin typeface="Arial"/>
                        <a:ea typeface="Times New Roman"/>
                        <a:cs typeface="Times New Roman"/>
                      </a:endParaRPr>
                    </a:p>
                    <a:p>
                      <a:pPr marL="0" marR="0" algn="ctr">
                        <a:lnSpc>
                          <a:spcPct val="115000"/>
                        </a:lnSpc>
                        <a:spcBef>
                          <a:spcPts val="0"/>
                        </a:spcBef>
                        <a:spcAft>
                          <a:spcPts val="0"/>
                        </a:spcAft>
                      </a:pPr>
                      <a:r>
                        <a:rPr lang="en-US" sz="1600" dirty="0" smtClean="0">
                          <a:effectLst/>
                          <a:latin typeface="Arial"/>
                          <a:ea typeface="Times New Roman"/>
                          <a:cs typeface="Times New Roman"/>
                        </a:rPr>
                        <a:t>WCA Component</a:t>
                      </a:r>
                    </a:p>
                    <a:p>
                      <a:pPr marL="0" marR="0" algn="ctr">
                        <a:lnSpc>
                          <a:spcPct val="115000"/>
                        </a:lnSpc>
                        <a:spcBef>
                          <a:spcPts val="0"/>
                        </a:spcBef>
                        <a:spcAft>
                          <a:spcPts val="0"/>
                        </a:spcAft>
                      </a:pPr>
                      <a:r>
                        <a:rPr lang="en-US" sz="1800" b="1" u="sng" dirty="0" smtClean="0">
                          <a:effectLst/>
                          <a:latin typeface="Arial"/>
                          <a:ea typeface="Times New Roman"/>
                          <a:cs typeface="Times New Roman"/>
                        </a:rPr>
                        <a:t>Hydroponics &amp; Technology</a:t>
                      </a:r>
                      <a:endParaRPr lang="en-US" sz="1800" dirty="0">
                        <a:effectLst/>
                        <a:latin typeface="Calibri"/>
                        <a:ea typeface="Calibri"/>
                        <a:cs typeface="Times New Roman"/>
                      </a:endParaRPr>
                    </a:p>
                    <a:p>
                      <a:pPr marL="0" marR="0" algn="ctr">
                        <a:lnSpc>
                          <a:spcPct val="115000"/>
                        </a:lnSpc>
                        <a:spcBef>
                          <a:spcPts val="0"/>
                        </a:spcBef>
                        <a:spcAft>
                          <a:spcPts val="0"/>
                        </a:spcAft>
                      </a:pPr>
                      <a:r>
                        <a:rPr lang="en-US" sz="1800" dirty="0">
                          <a:effectLst/>
                          <a:latin typeface="Arial"/>
                          <a:ea typeface="Times New Roman"/>
                          <a:cs typeface="Times New Roman"/>
                        </a:rPr>
                        <a:t>(JV &amp; </a:t>
                      </a:r>
                      <a:r>
                        <a:rPr lang="en-US" sz="1800" dirty="0" err="1">
                          <a:effectLst/>
                          <a:latin typeface="Arial"/>
                          <a:ea typeface="Times New Roman"/>
                          <a:cs typeface="Times New Roman"/>
                        </a:rPr>
                        <a:t>Mafraq</a:t>
                      </a:r>
                      <a:r>
                        <a:rPr lang="en-US" sz="1800" dirty="0">
                          <a:effectLst/>
                          <a:latin typeface="Arial"/>
                          <a:ea typeface="Times New Roman"/>
                          <a:cs typeface="Times New Roman"/>
                        </a:rPr>
                        <a:t>/</a:t>
                      </a:r>
                      <a:r>
                        <a:rPr lang="en-US" sz="1800" dirty="0" err="1">
                          <a:effectLst/>
                          <a:latin typeface="Arial"/>
                          <a:ea typeface="Times New Roman"/>
                          <a:cs typeface="Times New Roman"/>
                        </a:rPr>
                        <a:t>Azraq</a:t>
                      </a:r>
                      <a:r>
                        <a:rPr lang="en-US" sz="1800" dirty="0">
                          <a:effectLst/>
                          <a:latin typeface="Arial"/>
                          <a:ea typeface="Times New Roman"/>
                          <a:cs typeface="Times New Roman"/>
                        </a:rPr>
                        <a:t> </a:t>
                      </a:r>
                      <a:r>
                        <a:rPr lang="en-US" sz="1800" dirty="0" smtClean="0">
                          <a:effectLst/>
                          <a:latin typeface="Arial"/>
                          <a:ea typeface="Times New Roman"/>
                          <a:cs typeface="Times New Roman"/>
                        </a:rPr>
                        <a:t>Basins)</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0"/>
                        </a:spcBef>
                        <a:spcAft>
                          <a:spcPts val="0"/>
                        </a:spcAft>
                      </a:pPr>
                      <a:endParaRPr lang="en-US" sz="1800" b="0" i="0" u="none" dirty="0" smtClean="0">
                        <a:effectLst/>
                        <a:latin typeface="Arial"/>
                        <a:ea typeface="Times New Roman"/>
                        <a:cs typeface="Times New Roman"/>
                      </a:endParaRPr>
                    </a:p>
                    <a:p>
                      <a:pPr marL="0" marR="0" algn="ctr">
                        <a:lnSpc>
                          <a:spcPct val="115000"/>
                        </a:lnSpc>
                        <a:spcBef>
                          <a:spcPts val="0"/>
                        </a:spcBef>
                        <a:spcAft>
                          <a:spcPts val="0"/>
                        </a:spcAft>
                      </a:pPr>
                      <a:r>
                        <a:rPr lang="en-US" sz="1600" b="0" i="0" u="none" dirty="0" smtClean="0">
                          <a:effectLst/>
                          <a:latin typeface="Arial"/>
                          <a:ea typeface="Times New Roman"/>
                          <a:cs typeface="Times New Roman"/>
                        </a:rPr>
                        <a:t>WCA Component</a:t>
                      </a:r>
                    </a:p>
                    <a:p>
                      <a:pPr marL="0" marR="0" algn="ctr">
                        <a:lnSpc>
                          <a:spcPct val="115000"/>
                        </a:lnSpc>
                        <a:spcBef>
                          <a:spcPts val="0"/>
                        </a:spcBef>
                        <a:spcAft>
                          <a:spcPts val="0"/>
                        </a:spcAft>
                      </a:pPr>
                      <a:r>
                        <a:rPr lang="en-US" sz="1800" b="1" u="sng" dirty="0" smtClean="0">
                          <a:effectLst/>
                          <a:latin typeface="Arial"/>
                          <a:ea typeface="Times New Roman"/>
                          <a:cs typeface="Times New Roman"/>
                        </a:rPr>
                        <a:t>Household Interventions</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15000"/>
                        </a:lnSpc>
                        <a:spcBef>
                          <a:spcPts val="0"/>
                        </a:spcBef>
                        <a:spcAft>
                          <a:spcPts val="0"/>
                        </a:spcAft>
                      </a:pPr>
                      <a:endParaRPr lang="en-US" sz="1800" dirty="0" smtClean="0">
                        <a:effectLst/>
                        <a:latin typeface="Arial"/>
                        <a:ea typeface="Times New Roman"/>
                        <a:cs typeface="Times New Roman"/>
                      </a:endParaRPr>
                    </a:p>
                    <a:p>
                      <a:pPr marL="0" marR="0" algn="ctr">
                        <a:lnSpc>
                          <a:spcPct val="115000"/>
                        </a:lnSpc>
                        <a:spcBef>
                          <a:spcPts val="0"/>
                        </a:spcBef>
                        <a:spcAft>
                          <a:spcPts val="0"/>
                        </a:spcAft>
                      </a:pPr>
                      <a:r>
                        <a:rPr lang="en-US" sz="1600" dirty="0" smtClean="0">
                          <a:effectLst/>
                          <a:latin typeface="Arial"/>
                          <a:ea typeface="Times New Roman"/>
                          <a:cs typeface="Times New Roman"/>
                        </a:rPr>
                        <a:t>WCA</a:t>
                      </a:r>
                      <a:r>
                        <a:rPr lang="en-US" sz="1600" baseline="0" dirty="0" smtClean="0">
                          <a:effectLst/>
                          <a:latin typeface="Arial"/>
                          <a:ea typeface="Times New Roman"/>
                          <a:cs typeface="Times New Roman"/>
                        </a:rPr>
                        <a:t> </a:t>
                      </a:r>
                      <a:r>
                        <a:rPr lang="en-US" sz="1600" dirty="0" smtClean="0">
                          <a:effectLst/>
                          <a:latin typeface="Arial"/>
                          <a:ea typeface="Times New Roman"/>
                          <a:cs typeface="Times New Roman"/>
                        </a:rPr>
                        <a:t>Component</a:t>
                      </a:r>
                      <a:r>
                        <a:rPr lang="en-US" sz="1600" dirty="0">
                          <a:effectLst/>
                          <a:latin typeface="Arial"/>
                          <a:ea typeface="Times New Roman"/>
                          <a:cs typeface="Times New Roman"/>
                        </a:rPr>
                        <a:t> </a:t>
                      </a:r>
                      <a:endParaRPr lang="en-US" sz="1600" dirty="0" smtClean="0">
                        <a:effectLst/>
                        <a:latin typeface="Arial"/>
                        <a:ea typeface="Times New Roman"/>
                        <a:cs typeface="Times New Roman"/>
                      </a:endParaRPr>
                    </a:p>
                    <a:p>
                      <a:pPr marL="0" marR="0" algn="ctr">
                        <a:lnSpc>
                          <a:spcPct val="115000"/>
                        </a:lnSpc>
                        <a:spcBef>
                          <a:spcPts val="0"/>
                        </a:spcBef>
                        <a:spcAft>
                          <a:spcPts val="0"/>
                        </a:spcAft>
                      </a:pPr>
                      <a:r>
                        <a:rPr lang="en-US" sz="1800" b="1" u="sng" dirty="0" smtClean="0">
                          <a:effectLst/>
                          <a:latin typeface="Arial"/>
                          <a:ea typeface="Times New Roman"/>
                          <a:cs typeface="Times New Roman"/>
                        </a:rPr>
                        <a:t>Soil </a:t>
                      </a:r>
                      <a:r>
                        <a:rPr lang="en-US" sz="1800" b="1" u="sng" dirty="0">
                          <a:effectLst/>
                          <a:latin typeface="Arial"/>
                          <a:ea typeface="Times New Roman"/>
                          <a:cs typeface="Times New Roman"/>
                        </a:rPr>
                        <a:t>&amp; Aquifer Water </a:t>
                      </a:r>
                      <a:r>
                        <a:rPr lang="en-US" sz="1800" b="1" u="sng" dirty="0" smtClean="0">
                          <a:effectLst/>
                          <a:latin typeface="Arial"/>
                          <a:ea typeface="Times New Roman"/>
                          <a:cs typeface="Times New Roman"/>
                        </a:rPr>
                        <a:t>Storage</a:t>
                      </a:r>
                    </a:p>
                    <a:p>
                      <a:pPr marL="0" marR="0" algn="ctr">
                        <a:lnSpc>
                          <a:spcPct val="115000"/>
                        </a:lnSpc>
                        <a:spcBef>
                          <a:spcPts val="0"/>
                        </a:spcBef>
                        <a:spcAft>
                          <a:spcPts val="0"/>
                        </a:spcAft>
                      </a:pPr>
                      <a:r>
                        <a:rPr lang="en-US" sz="1800" b="1" u="sng" dirty="0" smtClean="0">
                          <a:effectLst/>
                          <a:latin typeface="Arial"/>
                          <a:ea typeface="Times New Roman"/>
                          <a:cs typeface="Times New Roman"/>
                        </a:rPr>
                        <a:t> </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360000">
                <a:tc gridSpan="3">
                  <a:txBody>
                    <a:bodyPr/>
                    <a:lstStyle/>
                    <a:p>
                      <a:pPr marL="0" marR="0" algn="ctr">
                        <a:lnSpc>
                          <a:spcPct val="115000"/>
                        </a:lnSpc>
                        <a:spcBef>
                          <a:spcPts val="0"/>
                        </a:spcBef>
                        <a:spcAft>
                          <a:spcPts val="0"/>
                        </a:spcAft>
                      </a:pPr>
                      <a:endParaRPr lang="en-US" sz="1800" b="1" dirty="0" smtClean="0">
                        <a:effectLst/>
                        <a:latin typeface="Arial"/>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1124249">
                <a:tc gridSpan="3">
                  <a:txBody>
                    <a:bodyPr/>
                    <a:lstStyle/>
                    <a:p>
                      <a:pPr marL="0" marR="0" algn="ctr">
                        <a:lnSpc>
                          <a:spcPct val="115000"/>
                        </a:lnSpc>
                        <a:spcBef>
                          <a:spcPts val="0"/>
                        </a:spcBef>
                        <a:spcAft>
                          <a:spcPts val="0"/>
                        </a:spcAft>
                      </a:pPr>
                      <a:endParaRPr lang="en-US" sz="1800" b="1" dirty="0" smtClean="0">
                        <a:effectLst/>
                        <a:latin typeface="Arial"/>
                        <a:ea typeface="Times New Roman"/>
                        <a:cs typeface="Times New Roman"/>
                      </a:endParaRPr>
                    </a:p>
                    <a:p>
                      <a:pPr marL="0" marR="0" algn="ctr">
                        <a:lnSpc>
                          <a:spcPct val="115000"/>
                        </a:lnSpc>
                        <a:spcBef>
                          <a:spcPts val="0"/>
                        </a:spcBef>
                        <a:spcAft>
                          <a:spcPts val="0"/>
                        </a:spcAft>
                      </a:pPr>
                      <a:r>
                        <a:rPr lang="en-US" sz="1600" b="0" dirty="0" smtClean="0">
                          <a:effectLst/>
                          <a:latin typeface="Arial"/>
                          <a:ea typeface="Times New Roman"/>
                          <a:cs typeface="Times New Roman"/>
                        </a:rPr>
                        <a:t>WCP</a:t>
                      </a:r>
                      <a:r>
                        <a:rPr lang="en-US" sz="1600" b="0" baseline="0" dirty="0" smtClean="0">
                          <a:effectLst/>
                          <a:latin typeface="Arial"/>
                          <a:ea typeface="Times New Roman"/>
                          <a:cs typeface="Times New Roman"/>
                        </a:rPr>
                        <a:t> </a:t>
                      </a:r>
                      <a:r>
                        <a:rPr lang="en-US" sz="1600" b="0" dirty="0" smtClean="0">
                          <a:effectLst/>
                          <a:latin typeface="Arial"/>
                          <a:ea typeface="Times New Roman"/>
                          <a:cs typeface="Times New Roman"/>
                        </a:rPr>
                        <a:t>Component</a:t>
                      </a:r>
                    </a:p>
                    <a:p>
                      <a:pPr marL="0" marR="0" algn="ctr">
                        <a:lnSpc>
                          <a:spcPct val="115000"/>
                        </a:lnSpc>
                        <a:spcBef>
                          <a:spcPts val="0"/>
                        </a:spcBef>
                        <a:spcAft>
                          <a:spcPts val="0"/>
                        </a:spcAft>
                      </a:pPr>
                      <a:r>
                        <a:rPr lang="en-US" sz="1800" b="0" dirty="0" smtClean="0">
                          <a:effectLst/>
                          <a:latin typeface="Arial"/>
                          <a:ea typeface="Times New Roman"/>
                          <a:cs typeface="Times New Roman"/>
                        </a:rPr>
                        <a:t>Development</a:t>
                      </a:r>
                      <a:r>
                        <a:rPr lang="en-US" sz="1800" b="0" baseline="0" dirty="0" smtClean="0">
                          <a:effectLst/>
                          <a:latin typeface="Arial"/>
                          <a:ea typeface="Times New Roman"/>
                          <a:cs typeface="Times New Roman"/>
                        </a:rPr>
                        <a:t> Credit Authority (</a:t>
                      </a:r>
                      <a:r>
                        <a:rPr lang="en-US" sz="1800" b="0" dirty="0" smtClean="0">
                          <a:effectLst/>
                          <a:latin typeface="Arial"/>
                          <a:ea typeface="Times New Roman"/>
                          <a:cs typeface="Times New Roman"/>
                        </a:rPr>
                        <a:t>DCA)</a:t>
                      </a:r>
                      <a:r>
                        <a:rPr lang="en-US" sz="1800" b="1" baseline="0" dirty="0" smtClean="0">
                          <a:effectLst/>
                          <a:latin typeface="Arial"/>
                          <a:ea typeface="Times New Roman"/>
                          <a:cs typeface="Times New Roman"/>
                        </a:rPr>
                        <a:t>: </a:t>
                      </a:r>
                      <a:r>
                        <a:rPr lang="en-US" sz="1800" b="1" u="sng" baseline="0" dirty="0" smtClean="0">
                          <a:effectLst/>
                          <a:latin typeface="Arial"/>
                          <a:ea typeface="Times New Roman"/>
                          <a:cs typeface="Times New Roman"/>
                        </a:rPr>
                        <a:t>Access to Finance </a:t>
                      </a:r>
                    </a:p>
                    <a:p>
                      <a:pPr marL="0" marR="0" algn="ctr">
                        <a:lnSpc>
                          <a:spcPct val="115000"/>
                        </a:lnSpc>
                        <a:spcBef>
                          <a:spcPts val="0"/>
                        </a:spcBef>
                        <a:spcAft>
                          <a:spcPts val="0"/>
                        </a:spcAft>
                      </a:pPr>
                      <a:endParaRPr lang="en-US" sz="1800" b="1" dirty="0" smtClean="0">
                        <a:effectLst/>
                        <a:latin typeface="Arial"/>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r>
            </a:tbl>
          </a:graphicData>
        </a:graphic>
      </p:graphicFrame>
      <p:sp>
        <p:nvSpPr>
          <p:cNvPr id="1029" name="Rectangle 1028"/>
          <p:cNvSpPr/>
          <p:nvPr/>
        </p:nvSpPr>
        <p:spPr>
          <a:xfrm>
            <a:off x="152400" y="1295400"/>
            <a:ext cx="8763000" cy="389661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Down Arrow 24"/>
          <p:cNvSpPr/>
          <p:nvPr/>
        </p:nvSpPr>
        <p:spPr>
          <a:xfrm rot="10800000">
            <a:off x="4343400" y="5257800"/>
            <a:ext cx="304800" cy="457205"/>
          </a:xfrm>
          <a:prstGeom prst="downArrow">
            <a:avLst/>
          </a:prstGeom>
          <a:solidFill>
            <a:schemeClr val="accent6">
              <a:lumMod val="20000"/>
              <a:lumOff val="8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031" name="Straight Arrow Connector 1030"/>
          <p:cNvCxnSpPr/>
          <p:nvPr/>
        </p:nvCxnSpPr>
        <p:spPr>
          <a:xfrm>
            <a:off x="3200400" y="3505200"/>
            <a:ext cx="3810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1752600" y="2971800"/>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4419600" y="3009901"/>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7162800" y="3009901"/>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5295900" y="3505200"/>
            <a:ext cx="3810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5562600" y="4038600"/>
            <a:ext cx="3200400" cy="1142994"/>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5676900" y="4084022"/>
            <a:ext cx="3238500" cy="1107996"/>
          </a:xfrm>
          <a:prstGeom prst="rect">
            <a:avLst/>
          </a:prstGeom>
          <a:noFill/>
          <a:ln w="28575">
            <a:noFill/>
          </a:ln>
        </p:spPr>
        <p:txBody>
          <a:bodyPr wrap="square" rtlCol="0">
            <a:spAutoFit/>
          </a:bodyPr>
          <a:lstStyle/>
          <a:p>
            <a:pPr algn="ctr"/>
            <a:r>
              <a:rPr lang="en-US" b="1" dirty="0">
                <a:solidFill>
                  <a:prstClr val="black"/>
                </a:solidFill>
              </a:rPr>
              <a:t> </a:t>
            </a:r>
            <a:r>
              <a:rPr lang="en-US" b="1" dirty="0" smtClean="0">
                <a:solidFill>
                  <a:prstClr val="black"/>
                </a:solidFill>
              </a:rPr>
              <a:t>IAA</a:t>
            </a:r>
            <a:r>
              <a:rPr lang="en-US" sz="1600" b="1" dirty="0" smtClean="0">
                <a:solidFill>
                  <a:prstClr val="black"/>
                </a:solidFill>
              </a:rPr>
              <a:t>:  </a:t>
            </a:r>
          </a:p>
          <a:p>
            <a:pPr algn="ctr"/>
            <a:r>
              <a:rPr lang="en-US" sz="1600" b="1" dirty="0" smtClean="0">
                <a:solidFill>
                  <a:prstClr val="black"/>
                </a:solidFill>
              </a:rPr>
              <a:t>USAID &amp; U.S. Forest Service </a:t>
            </a:r>
          </a:p>
          <a:p>
            <a:pPr algn="ctr"/>
            <a:r>
              <a:rPr lang="en-US" sz="1600" b="1" dirty="0" smtClean="0">
                <a:solidFill>
                  <a:prstClr val="black"/>
                </a:solidFill>
              </a:rPr>
              <a:t>to assist the </a:t>
            </a:r>
            <a:r>
              <a:rPr lang="en-US" sz="1600" b="1" dirty="0" err="1" smtClean="0">
                <a:solidFill>
                  <a:prstClr val="black"/>
                </a:solidFill>
              </a:rPr>
              <a:t>Badia</a:t>
            </a:r>
            <a:r>
              <a:rPr lang="en-US" sz="1600" b="1" dirty="0" smtClean="0">
                <a:solidFill>
                  <a:prstClr val="black"/>
                </a:solidFill>
              </a:rPr>
              <a:t> Restoration Project</a:t>
            </a:r>
            <a:endParaRPr lang="en-US" sz="1600" b="1" dirty="0">
              <a:solidFill>
                <a:prstClr val="black"/>
              </a:solidFill>
            </a:endParaRPr>
          </a:p>
        </p:txBody>
      </p:sp>
    </p:spTree>
    <p:extLst>
      <p:ext uri="{BB962C8B-B14F-4D97-AF65-F5344CB8AC3E}">
        <p14:creationId xmlns:p14="http://schemas.microsoft.com/office/powerpoint/2010/main" val="2496870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32</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p>
        </p:txBody>
      </p:sp>
      <p:sp>
        <p:nvSpPr>
          <p:cNvPr id="7" name="Content Placeholder 2"/>
          <p:cNvSpPr>
            <a:spLocks noGrp="1"/>
          </p:cNvSpPr>
          <p:nvPr>
            <p:ph idx="1"/>
          </p:nvPr>
        </p:nvSpPr>
        <p:spPr>
          <a:xfrm>
            <a:off x="330380" y="1295400"/>
            <a:ext cx="8737420" cy="5266979"/>
          </a:xfrm>
        </p:spPr>
        <p:txBody>
          <a:bodyPr/>
          <a:lstStyle/>
          <a:p>
            <a:pPr marL="0" indent="0">
              <a:buNone/>
              <a:defRPr/>
            </a:pPr>
            <a:r>
              <a:rPr lang="en-US" sz="2800" b="1" dirty="0" smtClean="0"/>
              <a:t>DCA </a:t>
            </a:r>
            <a:r>
              <a:rPr lang="en-US" sz="2800" b="1" dirty="0"/>
              <a:t>offers a guarantee on non-sovereign debt capital</a:t>
            </a:r>
          </a:p>
          <a:p>
            <a:pPr>
              <a:buFont typeface="Arial" panose="020B0604020202020204" pitchFamily="34" charset="0"/>
              <a:buChar char="•"/>
              <a:defRPr/>
            </a:pPr>
            <a:r>
              <a:rPr lang="en-CA" sz="2800" dirty="0" smtClean="0">
                <a:latin typeface="Arial" panose="020B0604020202020204" pitchFamily="34" charset="0"/>
                <a:ea typeface="Gill Sans Light"/>
                <a:cs typeface="Arial" panose="020B0604020202020204" pitchFamily="34" charset="0"/>
              </a:rPr>
              <a:t>Typically </a:t>
            </a:r>
            <a:r>
              <a:rPr lang="en-CA" sz="2800" dirty="0">
                <a:latin typeface="Arial" panose="020B0604020202020204" pitchFamily="34" charset="0"/>
                <a:ea typeface="Gill Sans Light"/>
                <a:cs typeface="Arial" panose="020B0604020202020204" pitchFamily="34" charset="0"/>
              </a:rPr>
              <a:t>a </a:t>
            </a:r>
            <a:r>
              <a:rPr lang="en-CA" sz="2800" b="1" dirty="0">
                <a:latin typeface="Arial" panose="020B0604020202020204" pitchFamily="34" charset="0"/>
                <a:ea typeface="Gill Sans Light"/>
                <a:cs typeface="Arial" panose="020B0604020202020204" pitchFamily="34" charset="0"/>
              </a:rPr>
              <a:t>50</a:t>
            </a:r>
            <a:r>
              <a:rPr lang="en-CA" sz="2800" b="1" dirty="0" smtClean="0">
                <a:latin typeface="Arial" panose="020B0604020202020204" pitchFamily="34" charset="0"/>
                <a:ea typeface="Gill Sans Light"/>
                <a:cs typeface="Arial" panose="020B0604020202020204" pitchFamily="34" charset="0"/>
              </a:rPr>
              <a:t>%</a:t>
            </a:r>
            <a:r>
              <a:rPr lang="en-CA" sz="2800" i="1" dirty="0" smtClean="0">
                <a:latin typeface="Arial" panose="020B0604020202020204" pitchFamily="34" charset="0"/>
                <a:ea typeface="Gill Sans Light"/>
                <a:cs typeface="Arial" panose="020B0604020202020204" pitchFamily="34" charset="0"/>
              </a:rPr>
              <a:t> </a:t>
            </a:r>
            <a:r>
              <a:rPr lang="en-CA" sz="2800" dirty="0">
                <a:latin typeface="Arial" panose="020B0604020202020204" pitchFamily="34" charset="0"/>
                <a:ea typeface="Gill Sans Light"/>
                <a:cs typeface="Arial" panose="020B0604020202020204" pitchFamily="34" charset="0"/>
              </a:rPr>
              <a:t>guarantee on </a:t>
            </a:r>
            <a:r>
              <a:rPr lang="en-CA" sz="2800" dirty="0" smtClean="0">
                <a:latin typeface="Arial" panose="020B0604020202020204" pitchFamily="34" charset="0"/>
                <a:ea typeface="Gill Sans Light"/>
                <a:cs typeface="Arial" panose="020B0604020202020204" pitchFamily="34" charset="0"/>
              </a:rPr>
              <a:t>principal </a:t>
            </a:r>
            <a:endParaRPr lang="en-US" sz="2800" dirty="0">
              <a:latin typeface="Arial" panose="020B0604020202020204" pitchFamily="34" charset="0"/>
              <a:cs typeface="Arial" panose="020B0604020202020204" pitchFamily="34" charset="0"/>
            </a:endParaRPr>
          </a:p>
          <a:p>
            <a:pPr>
              <a:buFont typeface="Arial" panose="020B0604020202020204" pitchFamily="34" charset="0"/>
              <a:buChar char="•"/>
              <a:defRPr/>
            </a:pPr>
            <a:r>
              <a:rPr lang="en-CA" sz="2800" dirty="0">
                <a:latin typeface="Arial" panose="020B0604020202020204" pitchFamily="34" charset="0"/>
                <a:ea typeface="Gill Sans Light"/>
                <a:cs typeface="Arial" panose="020B0604020202020204" pitchFamily="34" charset="0"/>
              </a:rPr>
              <a:t>Flexibility to guarantee foreign and/or </a:t>
            </a:r>
            <a:r>
              <a:rPr lang="en-CA" sz="2800" b="1" dirty="0">
                <a:latin typeface="Arial" panose="020B0604020202020204" pitchFamily="34" charset="0"/>
                <a:ea typeface="Gill Sans Light"/>
                <a:cs typeface="Arial" panose="020B0604020202020204" pitchFamily="34" charset="0"/>
              </a:rPr>
              <a:t>local currency</a:t>
            </a:r>
            <a:endParaRPr lang="en-US" sz="2800" b="1" dirty="0">
              <a:latin typeface="Arial" panose="020B0604020202020204" pitchFamily="34" charset="0"/>
              <a:cs typeface="Arial" panose="020B0604020202020204" pitchFamily="34" charset="0"/>
            </a:endParaRPr>
          </a:p>
          <a:p>
            <a:pPr>
              <a:buFont typeface="Arial" panose="020B0604020202020204" pitchFamily="34" charset="0"/>
              <a:buChar char="•"/>
              <a:defRPr/>
            </a:pPr>
            <a:r>
              <a:rPr lang="en-CA" sz="2800" dirty="0" smtClean="0">
                <a:latin typeface="Arial" panose="020B0604020202020204" pitchFamily="34" charset="0"/>
                <a:ea typeface="Gill Sans Light"/>
                <a:cs typeface="Arial" panose="020B0604020202020204" pitchFamily="34" charset="0"/>
              </a:rPr>
              <a:t>Reporting </a:t>
            </a:r>
            <a:r>
              <a:rPr lang="en-CA" sz="2800" dirty="0">
                <a:latin typeface="Arial" panose="020B0604020202020204" pitchFamily="34" charset="0"/>
                <a:ea typeface="Gill Sans Light"/>
                <a:cs typeface="Arial" panose="020B0604020202020204" pitchFamily="34" charset="0"/>
              </a:rPr>
              <a:t>online in a simple internet-based system</a:t>
            </a:r>
            <a:endParaRPr lang="en-US" sz="2800" dirty="0">
              <a:latin typeface="Arial" panose="020B0604020202020204" pitchFamily="34" charset="0"/>
              <a:cs typeface="Arial" panose="020B0604020202020204" pitchFamily="34" charset="0"/>
            </a:endParaRPr>
          </a:p>
          <a:p>
            <a:pPr>
              <a:buFont typeface="Arial" panose="020B0604020202020204" pitchFamily="34" charset="0"/>
              <a:buChar char="•"/>
              <a:defRPr/>
            </a:pPr>
            <a:r>
              <a:rPr lang="en-CA" altLang="en-US" sz="2800" dirty="0">
                <a:latin typeface="Arial" panose="020B0604020202020204" pitchFamily="34" charset="0"/>
                <a:ea typeface="ＭＳ Ｐゴシック" pitchFamily="34" charset="-128"/>
                <a:cs typeface="Arial" panose="020B0604020202020204" pitchFamily="34" charset="0"/>
              </a:rPr>
              <a:t>Guarantees typically paired with </a:t>
            </a:r>
            <a:r>
              <a:rPr lang="en-CA" altLang="en-US" sz="2800" b="1" dirty="0">
                <a:latin typeface="Arial" panose="020B0604020202020204" pitchFamily="34" charset="0"/>
                <a:ea typeface="ＭＳ Ｐゴシック" pitchFamily="34" charset="-128"/>
                <a:cs typeface="Arial" panose="020B0604020202020204" pitchFamily="34" charset="0"/>
              </a:rPr>
              <a:t>USAID </a:t>
            </a:r>
            <a:r>
              <a:rPr lang="en-CA" altLang="en-US" sz="2800" b="1" dirty="0" smtClean="0">
                <a:latin typeface="Arial" panose="020B0604020202020204" pitchFamily="34" charset="0"/>
                <a:ea typeface="ＭＳ Ｐゴシック" pitchFamily="34" charset="-128"/>
                <a:cs typeface="Arial" panose="020B0604020202020204" pitchFamily="34" charset="0"/>
              </a:rPr>
              <a:t>Technical Assistance</a:t>
            </a:r>
            <a:endParaRPr lang="en-CA" altLang="en-US" sz="2800" b="1" dirty="0">
              <a:latin typeface="Arial" panose="020B0604020202020204" pitchFamily="34" charset="0"/>
              <a:ea typeface="ＭＳ Ｐゴシック" pitchFamily="34" charset="-128"/>
              <a:cs typeface="Arial" panose="020B0604020202020204" pitchFamily="34" charset="0"/>
            </a:endParaRPr>
          </a:p>
          <a:p>
            <a:pPr>
              <a:buFont typeface="Arial" panose="020B0604020202020204" pitchFamily="34" charset="0"/>
              <a:buChar char="•"/>
              <a:defRPr/>
            </a:pPr>
            <a:r>
              <a:rPr lang="en-CA" sz="2800" dirty="0">
                <a:latin typeface="Arial" panose="020B0604020202020204" pitchFamily="34" charset="0"/>
                <a:ea typeface="ＭＳ Ｐゴシック" pitchFamily="34" charset="-128"/>
                <a:cs typeface="Arial" panose="020B0604020202020204" pitchFamily="34" charset="0"/>
              </a:rPr>
              <a:t>Origination and utilization </a:t>
            </a:r>
            <a:r>
              <a:rPr lang="en-CA" sz="2800" b="1" dirty="0">
                <a:latin typeface="Arial" panose="020B0604020202020204" pitchFamily="34" charset="0"/>
                <a:ea typeface="ＭＳ Ｐゴシック" pitchFamily="34" charset="-128"/>
                <a:cs typeface="Arial" panose="020B0604020202020204" pitchFamily="34" charset="0"/>
              </a:rPr>
              <a:t>fees</a:t>
            </a:r>
            <a:r>
              <a:rPr lang="en-CA" sz="2800" dirty="0">
                <a:latin typeface="Arial" panose="020B0604020202020204" pitchFamily="34" charset="0"/>
                <a:ea typeface="ＭＳ Ｐゴシック" pitchFamily="34" charset="-128"/>
                <a:cs typeface="Arial" panose="020B0604020202020204" pitchFamily="34" charset="0"/>
              </a:rPr>
              <a:t> </a:t>
            </a:r>
            <a:r>
              <a:rPr lang="en-CA" sz="2800" dirty="0" smtClean="0">
                <a:latin typeface="Arial" panose="020B0604020202020204" pitchFamily="34" charset="0"/>
                <a:ea typeface="ＭＳ Ｐゴシック" pitchFamily="34" charset="-128"/>
                <a:cs typeface="Arial" panose="020B0604020202020204" pitchFamily="34" charset="0"/>
              </a:rPr>
              <a:t>ensure </a:t>
            </a:r>
            <a:r>
              <a:rPr lang="en-CA" sz="2800" dirty="0">
                <a:latin typeface="Arial" panose="020B0604020202020204" pitchFamily="34" charset="0"/>
                <a:ea typeface="ＭＳ Ｐゴシック" pitchFamily="34" charset="-128"/>
                <a:cs typeface="Arial" panose="020B0604020202020204" pitchFamily="34" charset="0"/>
              </a:rPr>
              <a:t>partner </a:t>
            </a:r>
            <a:r>
              <a:rPr lang="en-CA" sz="2800" dirty="0" smtClean="0">
                <a:latin typeface="Arial" panose="020B0604020202020204" pitchFamily="34" charset="0"/>
                <a:ea typeface="ＭＳ Ｐゴシック" pitchFamily="34" charset="-128"/>
                <a:cs typeface="Arial" panose="020B0604020202020204" pitchFamily="34" charset="0"/>
              </a:rPr>
              <a:t>commitment</a:t>
            </a:r>
          </a:p>
        </p:txBody>
      </p:sp>
      <p:sp>
        <p:nvSpPr>
          <p:cNvPr id="4" name="Rectangle 3"/>
          <p:cNvSpPr/>
          <p:nvPr/>
        </p:nvSpPr>
        <p:spPr>
          <a:xfrm>
            <a:off x="6019800" y="273507"/>
            <a:ext cx="3047999" cy="523220"/>
          </a:xfrm>
          <a:prstGeom prst="rect">
            <a:avLst/>
          </a:prstGeom>
        </p:spPr>
        <p:txBody>
          <a:bodyPr wrap="square">
            <a:spAutoFit/>
          </a:bodyPr>
          <a:lstStyle/>
          <a:p>
            <a:pPr lvl="0" eaLnBrk="0" fontAlgn="base" hangingPunct="0">
              <a:spcBef>
                <a:spcPct val="20000"/>
              </a:spcBef>
              <a:spcAft>
                <a:spcPct val="0"/>
              </a:spcAft>
              <a:defRPr/>
            </a:pPr>
            <a:r>
              <a:rPr lang="en-CA" altLang="en-US" sz="2800" b="1" kern="0" dirty="0" smtClean="0">
                <a:solidFill>
                  <a:srgbClr val="000000"/>
                </a:solidFill>
                <a:latin typeface="Corbel" panose="020B0503020204020204" pitchFamily="34" charset="0"/>
                <a:ea typeface="ＭＳ Ｐゴシック" pitchFamily="34" charset="-128"/>
              </a:rPr>
              <a:t>DCA Key </a:t>
            </a:r>
            <a:r>
              <a:rPr lang="en-CA" altLang="en-US" sz="2800" b="1" kern="0" dirty="0">
                <a:solidFill>
                  <a:srgbClr val="000000"/>
                </a:solidFill>
                <a:latin typeface="Corbel" panose="020B0503020204020204" pitchFamily="34" charset="0"/>
                <a:ea typeface="ＭＳ Ｐゴシック" pitchFamily="34" charset="-128"/>
              </a:rPr>
              <a:t>Features</a:t>
            </a:r>
          </a:p>
        </p:txBody>
      </p:sp>
    </p:spTree>
    <p:extLst>
      <p:ext uri="{BB962C8B-B14F-4D97-AF65-F5344CB8AC3E}">
        <p14:creationId xmlns:p14="http://schemas.microsoft.com/office/powerpoint/2010/main" val="2036802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33</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solidFill>
                <a:srgbClr val="000000"/>
              </a:solidFill>
            </a:endParaRPr>
          </a:p>
        </p:txBody>
      </p:sp>
      <p:sp>
        <p:nvSpPr>
          <p:cNvPr id="4" name="Rectangle 3"/>
          <p:cNvSpPr/>
          <p:nvPr/>
        </p:nvSpPr>
        <p:spPr>
          <a:xfrm>
            <a:off x="685800" y="1295400"/>
            <a:ext cx="8077199" cy="954107"/>
          </a:xfrm>
          <a:prstGeom prst="rect">
            <a:avLst/>
          </a:prstGeom>
        </p:spPr>
        <p:txBody>
          <a:bodyPr wrap="square">
            <a:spAutoFit/>
          </a:bodyPr>
          <a:lstStyle/>
          <a:p>
            <a:pPr algn="ctr" eaLnBrk="0" fontAlgn="base" hangingPunct="0">
              <a:spcBef>
                <a:spcPct val="20000"/>
              </a:spcBef>
              <a:spcAft>
                <a:spcPct val="0"/>
              </a:spcAft>
              <a:defRPr/>
            </a:pPr>
            <a:r>
              <a:rPr lang="en-CA" altLang="en-US" sz="2800" b="1" kern="0" dirty="0" smtClean="0">
                <a:solidFill>
                  <a:srgbClr val="000000"/>
                </a:solidFill>
                <a:latin typeface="Corbel" panose="020B0503020204020204" pitchFamily="34" charset="0"/>
                <a:ea typeface="ＭＳ Ｐゴシック" pitchFamily="34" charset="-128"/>
              </a:rPr>
              <a:t>DCA can be tailored to specific development contexts</a:t>
            </a:r>
            <a:endParaRPr lang="en-CA" altLang="en-US" sz="2800" b="1" kern="0" dirty="0">
              <a:solidFill>
                <a:srgbClr val="000000"/>
              </a:solidFill>
              <a:latin typeface="Corbel" panose="020B0503020204020204" pitchFamily="34" charset="0"/>
              <a:ea typeface="ＭＳ Ｐゴシック" pitchFamily="34" charset="-128"/>
            </a:endParaRPr>
          </a:p>
        </p:txBody>
      </p:sp>
      <p:grpSp>
        <p:nvGrpSpPr>
          <p:cNvPr id="9" name="Group 8"/>
          <p:cNvGrpSpPr/>
          <p:nvPr/>
        </p:nvGrpSpPr>
        <p:grpSpPr>
          <a:xfrm>
            <a:off x="858795" y="2779188"/>
            <a:ext cx="3547828" cy="1582390"/>
            <a:chOff x="159162" y="1752600"/>
            <a:chExt cx="3547828" cy="1582390"/>
          </a:xfrm>
        </p:grpSpPr>
        <p:cxnSp>
          <p:nvCxnSpPr>
            <p:cNvPr id="10" name="AutoShape 23"/>
            <p:cNvCxnSpPr>
              <a:cxnSpLocks noChangeShapeType="1"/>
            </p:cNvCxnSpPr>
            <p:nvPr>
              <p:custDataLst>
                <p:tags r:id="rId10"/>
              </p:custDataLst>
            </p:nvPr>
          </p:nvCxnSpPr>
          <p:spPr bwMode="gray">
            <a:xfrm>
              <a:off x="2827750" y="2125362"/>
              <a:ext cx="0" cy="990600"/>
            </a:xfrm>
            <a:prstGeom prst="straightConnector1">
              <a:avLst/>
            </a:prstGeom>
            <a:noFill/>
            <a:ln w="952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1" name="Rectangle 30"/>
            <p:cNvSpPr>
              <a:spLocks noChangeArrowheads="1"/>
            </p:cNvSpPr>
            <p:nvPr>
              <p:custDataLst>
                <p:tags r:id="rId11"/>
              </p:custDataLst>
            </p:nvPr>
          </p:nvSpPr>
          <p:spPr bwMode="gray">
            <a:xfrm>
              <a:off x="159162" y="2870199"/>
              <a:ext cx="1519238" cy="464791"/>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2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noProof="0" dirty="0" smtClean="0">
                  <a:ln>
                    <a:noFill/>
                  </a:ln>
                  <a:solidFill>
                    <a:srgbClr val="002960"/>
                  </a:solidFill>
                  <a:effectLst/>
                  <a:uLnTx/>
                  <a:uFillTx/>
                </a:rPr>
                <a:t>Financial Institution</a:t>
              </a:r>
              <a:endParaRPr kumimoji="0" lang="en-US" sz="1400" b="1" i="0" u="none" strike="noStrike" kern="0" cap="none" spc="0" normalizeH="0" baseline="0" noProof="0" dirty="0">
                <a:ln>
                  <a:noFill/>
                </a:ln>
                <a:solidFill>
                  <a:srgbClr val="002960"/>
                </a:solidFill>
                <a:effectLst/>
                <a:uLnTx/>
                <a:uFillTx/>
              </a:endParaRPr>
            </a:p>
          </p:txBody>
        </p:sp>
        <p:sp>
          <p:nvSpPr>
            <p:cNvPr id="12" name="Rectangle 29"/>
            <p:cNvSpPr>
              <a:spLocks noChangeArrowheads="1"/>
            </p:cNvSpPr>
            <p:nvPr>
              <p:custDataLst>
                <p:tags r:id="rId12"/>
              </p:custDataLst>
            </p:nvPr>
          </p:nvSpPr>
          <p:spPr bwMode="gray">
            <a:xfrm>
              <a:off x="2010554" y="1752600"/>
              <a:ext cx="1696436" cy="419100"/>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2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2960"/>
                  </a:solidFill>
                  <a:effectLst/>
                  <a:uLnTx/>
                  <a:uFillTx/>
                </a:rPr>
                <a:t>DCA Loan Guarantee (50%)</a:t>
              </a:r>
            </a:p>
          </p:txBody>
        </p:sp>
        <p:sp>
          <p:nvSpPr>
            <p:cNvPr id="13" name="Oval 41"/>
            <p:cNvSpPr>
              <a:spLocks noChangeArrowheads="1"/>
            </p:cNvSpPr>
            <p:nvPr>
              <p:custDataLst>
                <p:tags r:id="rId13"/>
              </p:custDataLst>
            </p:nvPr>
          </p:nvSpPr>
          <p:spPr bwMode="gray">
            <a:xfrm>
              <a:off x="2532010" y="2514594"/>
              <a:ext cx="215900" cy="215900"/>
            </a:xfrm>
            <a:prstGeom prst="ellipse">
              <a:avLst/>
            </a:prstGeom>
            <a:solidFill>
              <a:srgbClr val="7F7F7F"/>
            </a:solidFill>
            <a:ln w="9525">
              <a:solidFill>
                <a:srgbClr val="000000"/>
              </a:solidFill>
              <a:round/>
              <a:headEnd/>
              <a:tailEnd/>
            </a:ln>
            <a:effectLst>
              <a:outerShdw blurRad="40000" dist="20000" dir="5400000" rotWithShape="0">
                <a:srgbClr val="808080">
                  <a:alpha val="37999"/>
                </a:srgbClr>
              </a:outerShdw>
            </a:effectLst>
          </p:spPr>
          <p:txBody>
            <a:bodyPr wrap="none" lIns="0" tIns="0" rIns="0" bIns="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rPr>
                <a:t>2</a:t>
              </a:r>
              <a:endParaRPr kumimoji="0" lang="en-US" sz="1200" b="1" i="0" u="none" strike="noStrike" kern="0" cap="none" spc="0" normalizeH="0" baseline="0" noProof="0" dirty="0">
                <a:ln>
                  <a:noFill/>
                </a:ln>
                <a:solidFill>
                  <a:srgbClr val="000000"/>
                </a:solidFill>
                <a:effectLst/>
                <a:uLnTx/>
                <a:uFillTx/>
              </a:endParaRPr>
            </a:p>
          </p:txBody>
        </p:sp>
        <p:sp>
          <p:nvSpPr>
            <p:cNvPr id="14" name="Line 50"/>
            <p:cNvSpPr>
              <a:spLocks noChangeShapeType="1"/>
            </p:cNvSpPr>
            <p:nvPr>
              <p:custDataLst>
                <p:tags r:id="rId14"/>
              </p:custDataLst>
            </p:nvPr>
          </p:nvSpPr>
          <p:spPr bwMode="gray">
            <a:xfrm flipV="1">
              <a:off x="1683162" y="3113370"/>
              <a:ext cx="1727414" cy="10830"/>
            </a:xfrm>
            <a:prstGeom prst="line">
              <a:avLst/>
            </a:prstGeom>
            <a:noFill/>
            <a:ln w="952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endParaRPr>
            </a:p>
          </p:txBody>
        </p:sp>
      </p:grpSp>
      <p:cxnSp>
        <p:nvCxnSpPr>
          <p:cNvPr id="15" name="Straight Connector 14"/>
          <p:cNvCxnSpPr/>
          <p:nvPr/>
        </p:nvCxnSpPr>
        <p:spPr bwMode="auto">
          <a:xfrm flipV="1">
            <a:off x="4101910" y="3548955"/>
            <a:ext cx="0" cy="601368"/>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16" name="Straight Connector 15"/>
          <p:cNvCxnSpPr/>
          <p:nvPr/>
        </p:nvCxnSpPr>
        <p:spPr bwMode="auto">
          <a:xfrm flipH="1" flipV="1">
            <a:off x="4101910" y="3846359"/>
            <a:ext cx="8299" cy="1030441"/>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17" name="Straight Arrow Connector 16"/>
          <p:cNvCxnSpPr/>
          <p:nvPr/>
        </p:nvCxnSpPr>
        <p:spPr bwMode="auto">
          <a:xfrm>
            <a:off x="4101911" y="3548955"/>
            <a:ext cx="634787" cy="0"/>
          </a:xfrm>
          <a:prstGeom prst="straightConnector1">
            <a:avLst/>
          </a:prstGeom>
          <a:solidFill>
            <a:srgbClr val="FFFFFF"/>
          </a:solidFill>
          <a:ln w="6350" cap="flat" cmpd="sng" algn="ctr">
            <a:solidFill>
              <a:srgbClr val="000000"/>
            </a:solidFill>
            <a:prstDash val="solid"/>
            <a:round/>
            <a:headEnd type="none" w="med" len="med"/>
            <a:tailEnd type="triangle"/>
          </a:ln>
          <a:effectLst/>
        </p:spPr>
      </p:cxnSp>
      <p:cxnSp>
        <p:nvCxnSpPr>
          <p:cNvPr id="18" name="Straight Arrow Connector 17"/>
          <p:cNvCxnSpPr/>
          <p:nvPr/>
        </p:nvCxnSpPr>
        <p:spPr bwMode="auto">
          <a:xfrm>
            <a:off x="4089230" y="4876800"/>
            <a:ext cx="634787" cy="0"/>
          </a:xfrm>
          <a:prstGeom prst="straightConnector1">
            <a:avLst/>
          </a:prstGeom>
          <a:solidFill>
            <a:srgbClr val="FFFFFF"/>
          </a:solidFill>
          <a:ln w="6350" cap="flat" cmpd="sng" algn="ctr">
            <a:solidFill>
              <a:srgbClr val="000000"/>
            </a:solidFill>
            <a:prstDash val="solid"/>
            <a:round/>
            <a:headEnd type="none" w="med" len="med"/>
            <a:tailEnd type="triangle"/>
          </a:ln>
          <a:effectLst/>
        </p:spPr>
      </p:cxnSp>
      <p:sp>
        <p:nvSpPr>
          <p:cNvPr id="19" name="Oval 41"/>
          <p:cNvSpPr>
            <a:spLocks noChangeArrowheads="1"/>
          </p:cNvSpPr>
          <p:nvPr>
            <p:custDataLst>
              <p:tags r:id="rId1"/>
            </p:custDataLst>
          </p:nvPr>
        </p:nvSpPr>
        <p:spPr bwMode="gray">
          <a:xfrm>
            <a:off x="2701889" y="3826663"/>
            <a:ext cx="215901" cy="215900"/>
          </a:xfrm>
          <a:prstGeom prst="ellipse">
            <a:avLst/>
          </a:prstGeom>
          <a:solidFill>
            <a:srgbClr val="7F7F7F"/>
          </a:solidFill>
          <a:ln w="9525">
            <a:solidFill>
              <a:srgbClr val="000000"/>
            </a:solidFill>
            <a:round/>
            <a:headEnd/>
            <a:tailEnd/>
          </a:ln>
          <a:effectLst>
            <a:outerShdw blurRad="40000" dist="20000" dir="5400000" rotWithShape="0">
              <a:srgbClr val="808080">
                <a:alpha val="37999"/>
              </a:srgbClr>
            </a:outerShdw>
          </a:effectLst>
        </p:spPr>
        <p:txBody>
          <a:bodyPr wrap="none" lIns="0" tIns="0" rIns="0" bIns="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000" b="1" i="0" u="none" strike="noStrike" kern="0" cap="none" spc="0" normalizeH="0" baseline="0" noProof="0" dirty="0">
                <a:ln>
                  <a:noFill/>
                </a:ln>
                <a:solidFill>
                  <a:srgbClr val="000000"/>
                </a:solidFill>
                <a:effectLst/>
                <a:uLnTx/>
                <a:uFillTx/>
              </a:rPr>
              <a:t>1</a:t>
            </a:r>
            <a:endParaRPr kumimoji="0" lang="en-US" sz="1000" b="1" i="0" u="none" strike="noStrike" kern="0" cap="none" spc="0" normalizeH="0" baseline="0" noProof="0" dirty="0">
              <a:ln>
                <a:noFill/>
              </a:ln>
              <a:solidFill>
                <a:srgbClr val="000000"/>
              </a:solidFill>
              <a:effectLst/>
              <a:uLnTx/>
              <a:uFillTx/>
            </a:endParaRPr>
          </a:p>
        </p:txBody>
      </p:sp>
      <p:sp>
        <p:nvSpPr>
          <p:cNvPr id="20" name="Oval 41"/>
          <p:cNvSpPr>
            <a:spLocks noChangeArrowheads="1"/>
          </p:cNvSpPr>
          <p:nvPr>
            <p:custDataLst>
              <p:tags r:id="rId2"/>
            </p:custDataLst>
          </p:nvPr>
        </p:nvSpPr>
        <p:spPr bwMode="gray">
          <a:xfrm>
            <a:off x="3475629" y="5229426"/>
            <a:ext cx="215901" cy="215900"/>
          </a:xfrm>
          <a:prstGeom prst="ellipse">
            <a:avLst/>
          </a:prstGeom>
          <a:solidFill>
            <a:srgbClr val="7F7F7F"/>
          </a:solidFill>
          <a:ln w="9525">
            <a:solidFill>
              <a:srgbClr val="000000"/>
            </a:solidFill>
            <a:round/>
            <a:headEnd/>
            <a:tailEnd/>
          </a:ln>
          <a:effectLst>
            <a:outerShdw blurRad="40000" dist="20000" dir="5400000" rotWithShape="0">
              <a:srgbClr val="808080">
                <a:alpha val="37999"/>
              </a:srgbClr>
            </a:outerShdw>
          </a:effectLst>
        </p:spPr>
        <p:txBody>
          <a:bodyPr wrap="none" lIns="0" tIns="0" rIns="0" bIns="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000" b="1" i="0" u="none" strike="noStrike" kern="0" cap="none" spc="0" normalizeH="0" baseline="0" noProof="0" dirty="0" smtClean="0">
                <a:ln>
                  <a:noFill/>
                </a:ln>
                <a:solidFill>
                  <a:srgbClr val="000000"/>
                </a:solidFill>
                <a:effectLst/>
                <a:uLnTx/>
                <a:uFillTx/>
              </a:rPr>
              <a:t>3</a:t>
            </a:r>
            <a:endParaRPr kumimoji="0" lang="en-US" sz="1000" b="1" i="0" u="none" strike="noStrike" kern="0" cap="none" spc="0" normalizeH="0" baseline="0" noProof="0" dirty="0">
              <a:ln>
                <a:noFill/>
              </a:ln>
              <a:solidFill>
                <a:srgbClr val="000000"/>
              </a:solidFill>
              <a:effectLst/>
              <a:uLnTx/>
              <a:uFillTx/>
            </a:endParaRPr>
          </a:p>
        </p:txBody>
      </p:sp>
      <p:sp>
        <p:nvSpPr>
          <p:cNvPr id="21" name="Rectangle 29"/>
          <p:cNvSpPr>
            <a:spLocks noChangeArrowheads="1"/>
          </p:cNvSpPr>
          <p:nvPr>
            <p:custDataLst>
              <p:tags r:id="rId3"/>
            </p:custDataLst>
          </p:nvPr>
        </p:nvSpPr>
        <p:spPr bwMode="gray">
          <a:xfrm>
            <a:off x="2857097" y="5600700"/>
            <a:ext cx="1430698" cy="647700"/>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16" tIns="45716" rIns="35996" bIns="45716"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002960"/>
                </a:solidFill>
                <a:effectLst/>
                <a:uLnTx/>
                <a:uFillTx/>
              </a:rPr>
              <a:t>USAID Project Technical </a:t>
            </a:r>
            <a:r>
              <a:rPr kumimoji="0" lang="en-US" sz="1400" b="1" i="0" u="none" strike="noStrike" kern="0" cap="none" spc="0" normalizeH="0" baseline="0" noProof="0" dirty="0">
                <a:ln>
                  <a:noFill/>
                </a:ln>
                <a:solidFill>
                  <a:srgbClr val="002960"/>
                </a:solidFill>
                <a:effectLst/>
                <a:uLnTx/>
                <a:uFillTx/>
              </a:rPr>
              <a:t>Assistance</a:t>
            </a:r>
          </a:p>
        </p:txBody>
      </p:sp>
      <p:cxnSp>
        <p:nvCxnSpPr>
          <p:cNvPr id="22" name="Straight Arrow Connector 21"/>
          <p:cNvCxnSpPr/>
          <p:nvPr/>
        </p:nvCxnSpPr>
        <p:spPr bwMode="auto">
          <a:xfrm flipH="1" flipV="1">
            <a:off x="1806001" y="4601308"/>
            <a:ext cx="1048194" cy="1131242"/>
          </a:xfrm>
          <a:prstGeom prst="straightConnector1">
            <a:avLst/>
          </a:prstGeom>
          <a:solidFill>
            <a:srgbClr val="FFFFFF"/>
          </a:solidFill>
          <a:ln w="19050" cap="flat" cmpd="sng" algn="ctr">
            <a:solidFill>
              <a:srgbClr val="4080C0"/>
            </a:solidFill>
            <a:prstDash val="solid"/>
            <a:round/>
            <a:headEnd type="none" w="med" len="med"/>
            <a:tailEnd type="arrow"/>
          </a:ln>
          <a:effectLst/>
        </p:spPr>
      </p:cxnSp>
      <p:cxnSp>
        <p:nvCxnSpPr>
          <p:cNvPr id="23" name="Straight Arrow Connector 22"/>
          <p:cNvCxnSpPr/>
          <p:nvPr/>
        </p:nvCxnSpPr>
        <p:spPr bwMode="auto">
          <a:xfrm flipV="1">
            <a:off x="4287795" y="5275254"/>
            <a:ext cx="444520" cy="472996"/>
          </a:xfrm>
          <a:prstGeom prst="straightConnector1">
            <a:avLst/>
          </a:prstGeom>
          <a:solidFill>
            <a:srgbClr val="FFFFFF"/>
          </a:solidFill>
          <a:ln w="19050" cap="flat" cmpd="sng" algn="ctr">
            <a:solidFill>
              <a:srgbClr val="4080C0"/>
            </a:solidFill>
            <a:prstDash val="solid"/>
            <a:round/>
            <a:headEnd type="none" w="med" len="med"/>
            <a:tailEnd type="arrow"/>
          </a:ln>
          <a:effectLst/>
        </p:spPr>
      </p:cxnSp>
      <p:sp>
        <p:nvSpPr>
          <p:cNvPr id="24" name="Rectangle 32"/>
          <p:cNvSpPr>
            <a:spLocks noChangeArrowheads="1"/>
          </p:cNvSpPr>
          <p:nvPr>
            <p:custDataLst>
              <p:tags r:id="rId4"/>
            </p:custDataLst>
          </p:nvPr>
        </p:nvSpPr>
        <p:spPr bwMode="gray">
          <a:xfrm>
            <a:off x="929701" y="2005858"/>
            <a:ext cx="1752600" cy="533400"/>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16" tIns="45716" rIns="35996" bIns="45716"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noProof="0" dirty="0" smtClean="0">
                <a:ln>
                  <a:noFill/>
                </a:ln>
                <a:solidFill>
                  <a:srgbClr val="002960"/>
                </a:solidFill>
                <a:effectLst/>
                <a:uLnTx/>
                <a:uFillTx/>
              </a:rPr>
              <a:t>USAID/Jordan</a:t>
            </a:r>
            <a:endParaRPr kumimoji="0" lang="en-US" sz="1400" b="1" i="0" u="none" strike="noStrike" kern="0" cap="none" spc="0" normalizeH="0" baseline="0" noProof="0" dirty="0">
              <a:ln>
                <a:noFill/>
              </a:ln>
              <a:solidFill>
                <a:srgbClr val="002960"/>
              </a:solidFill>
              <a:effectLst/>
              <a:uLnTx/>
              <a:uFillTx/>
            </a:endParaRPr>
          </a:p>
        </p:txBody>
      </p:sp>
      <p:cxnSp>
        <p:nvCxnSpPr>
          <p:cNvPr id="25" name="Straight Connector 24"/>
          <p:cNvCxnSpPr/>
          <p:nvPr/>
        </p:nvCxnSpPr>
        <p:spPr bwMode="auto">
          <a:xfrm>
            <a:off x="2710187" y="2282153"/>
            <a:ext cx="795013" cy="0"/>
          </a:xfrm>
          <a:prstGeom prst="line">
            <a:avLst/>
          </a:prstGeom>
          <a:solidFill>
            <a:srgbClr val="FFFFFF"/>
          </a:solidFill>
          <a:ln w="19050" cap="flat" cmpd="sng" algn="ctr">
            <a:solidFill>
              <a:srgbClr val="4080C0"/>
            </a:solidFill>
            <a:prstDash val="solid"/>
            <a:round/>
            <a:headEnd type="none" w="med" len="med"/>
            <a:tailEnd type="none" w="med" len="med"/>
          </a:ln>
          <a:effectLst/>
        </p:spPr>
      </p:cxnSp>
      <p:cxnSp>
        <p:nvCxnSpPr>
          <p:cNvPr id="26" name="Straight Arrow Connector 25"/>
          <p:cNvCxnSpPr/>
          <p:nvPr/>
        </p:nvCxnSpPr>
        <p:spPr bwMode="auto">
          <a:xfrm>
            <a:off x="3505200" y="2269453"/>
            <a:ext cx="0" cy="497035"/>
          </a:xfrm>
          <a:prstGeom prst="straightConnector1">
            <a:avLst/>
          </a:prstGeom>
          <a:solidFill>
            <a:srgbClr val="FFFFFF"/>
          </a:solidFill>
          <a:ln w="19050" cap="flat" cmpd="sng" algn="ctr">
            <a:solidFill>
              <a:srgbClr val="4080C0"/>
            </a:solidFill>
            <a:prstDash val="solid"/>
            <a:round/>
            <a:headEnd type="none" w="med" len="med"/>
            <a:tailEnd type="arrow"/>
          </a:ln>
          <a:effectLst/>
        </p:spPr>
      </p:cxnSp>
      <p:sp>
        <p:nvSpPr>
          <p:cNvPr id="27" name="Rectangle 32"/>
          <p:cNvSpPr>
            <a:spLocks noChangeArrowheads="1"/>
          </p:cNvSpPr>
          <p:nvPr>
            <p:custDataLst>
              <p:tags r:id="rId5"/>
            </p:custDataLst>
          </p:nvPr>
        </p:nvSpPr>
        <p:spPr bwMode="gray">
          <a:xfrm>
            <a:off x="4757696" y="2988738"/>
            <a:ext cx="1752600" cy="810772"/>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16" tIns="45716" rIns="35996" bIns="45716"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002960"/>
                </a:solidFill>
                <a:effectLst/>
                <a:uLnTx/>
                <a:uFillTx/>
              </a:rPr>
              <a:t>Large, exporting farmers converting to hydroponics</a:t>
            </a:r>
            <a:endParaRPr kumimoji="0" lang="en-US" sz="1400" b="1" i="0" u="none" strike="noStrike" kern="0" cap="none" spc="0" normalizeH="0" baseline="0" noProof="0" dirty="0">
              <a:ln>
                <a:noFill/>
              </a:ln>
              <a:solidFill>
                <a:srgbClr val="002960"/>
              </a:solidFill>
              <a:effectLst/>
              <a:uLnTx/>
              <a:uFillTx/>
            </a:endParaRPr>
          </a:p>
        </p:txBody>
      </p:sp>
      <p:sp>
        <p:nvSpPr>
          <p:cNvPr id="28" name="Rectangle 32"/>
          <p:cNvSpPr>
            <a:spLocks noChangeArrowheads="1"/>
          </p:cNvSpPr>
          <p:nvPr>
            <p:custDataLst>
              <p:tags r:id="rId6"/>
            </p:custDataLst>
          </p:nvPr>
        </p:nvSpPr>
        <p:spPr bwMode="gray">
          <a:xfrm>
            <a:off x="4744995" y="4601308"/>
            <a:ext cx="1752600" cy="673946"/>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20" rIns="360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002960"/>
                </a:solidFill>
                <a:effectLst/>
                <a:uLnTx/>
                <a:uFillTx/>
              </a:rPr>
              <a:t>Out-growers adopting hydroponics</a:t>
            </a:r>
            <a:endParaRPr kumimoji="0" lang="en-US" sz="1400" b="1" i="0" u="none" strike="noStrike" kern="0" cap="none" spc="0" normalizeH="0" baseline="0" noProof="0" dirty="0">
              <a:ln>
                <a:noFill/>
              </a:ln>
              <a:solidFill>
                <a:srgbClr val="002960"/>
              </a:solidFill>
              <a:effectLst/>
              <a:uLnTx/>
              <a:uFillTx/>
            </a:endParaRPr>
          </a:p>
        </p:txBody>
      </p:sp>
      <p:sp>
        <p:nvSpPr>
          <p:cNvPr id="29" name="Rectangle 32"/>
          <p:cNvSpPr>
            <a:spLocks noChangeArrowheads="1"/>
          </p:cNvSpPr>
          <p:nvPr>
            <p:custDataLst>
              <p:tags r:id="rId7"/>
            </p:custDataLst>
          </p:nvPr>
        </p:nvSpPr>
        <p:spPr bwMode="gray">
          <a:xfrm>
            <a:off x="7239000" y="3293801"/>
            <a:ext cx="1752600" cy="533400"/>
          </a:xfrm>
          <a:prstGeom prst="rect">
            <a:avLst/>
          </a:prstGeom>
          <a:solidFill>
            <a:srgbClr val="CCECFF"/>
          </a:solidFill>
          <a:ln w="9525">
            <a:solidFill>
              <a:srgbClr val="000000"/>
            </a:solidFill>
            <a:miter lim="800000"/>
            <a:headEnd/>
            <a:tailEnd/>
          </a:ln>
          <a:effectLst>
            <a:outerShdw blurRad="40000" dist="20000" dir="5400000" rotWithShape="0">
              <a:srgbClr val="808080">
                <a:alpha val="37999"/>
              </a:srgbClr>
            </a:outerShdw>
          </a:effectLst>
        </p:spPr>
        <p:txBody>
          <a:bodyPr lIns="45716" tIns="45716" rIns="35996" bIns="45716"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b="1" i="0" u="none" strike="noStrike" kern="0" cap="none" spc="0" normalizeH="0" baseline="0" noProof="0" dirty="0" smtClean="0">
                <a:ln>
                  <a:noFill/>
                </a:ln>
                <a:solidFill>
                  <a:srgbClr val="002960"/>
                </a:solidFill>
                <a:effectLst/>
                <a:uLnTx/>
                <a:uFillTx/>
              </a:rPr>
              <a:t>Export Markets</a:t>
            </a:r>
            <a:endParaRPr kumimoji="0" lang="en-US" b="1" i="0" u="none" strike="noStrike" kern="0" cap="none" spc="0" normalizeH="0" baseline="0" noProof="0" dirty="0">
              <a:ln>
                <a:noFill/>
              </a:ln>
              <a:solidFill>
                <a:srgbClr val="002960"/>
              </a:solidFill>
              <a:effectLst/>
              <a:uLnTx/>
              <a:uFillTx/>
            </a:endParaRPr>
          </a:p>
        </p:txBody>
      </p:sp>
      <p:cxnSp>
        <p:nvCxnSpPr>
          <p:cNvPr id="30" name="Straight Arrow Connector 29"/>
          <p:cNvCxnSpPr/>
          <p:nvPr/>
        </p:nvCxnSpPr>
        <p:spPr bwMode="auto">
          <a:xfrm flipV="1">
            <a:off x="6497596" y="3532810"/>
            <a:ext cx="732199" cy="9848"/>
          </a:xfrm>
          <a:prstGeom prst="straightConnector1">
            <a:avLst/>
          </a:prstGeom>
          <a:solidFill>
            <a:srgbClr val="FFFFFF"/>
          </a:solidFill>
          <a:ln w="19050" cap="flat" cmpd="sng" algn="ctr">
            <a:solidFill>
              <a:srgbClr val="4080C0"/>
            </a:solidFill>
            <a:prstDash val="solid"/>
            <a:round/>
            <a:headEnd type="none" w="med" len="med"/>
            <a:tailEnd type="arrow"/>
          </a:ln>
          <a:effectLst/>
        </p:spPr>
      </p:cxnSp>
      <p:sp>
        <p:nvSpPr>
          <p:cNvPr id="31" name="Oval 41"/>
          <p:cNvSpPr>
            <a:spLocks noChangeArrowheads="1"/>
          </p:cNvSpPr>
          <p:nvPr>
            <p:custDataLst>
              <p:tags r:id="rId8"/>
            </p:custDataLst>
          </p:nvPr>
        </p:nvSpPr>
        <p:spPr bwMode="gray">
          <a:xfrm>
            <a:off x="6755744" y="3198288"/>
            <a:ext cx="215901" cy="215900"/>
          </a:xfrm>
          <a:prstGeom prst="ellipse">
            <a:avLst/>
          </a:prstGeom>
          <a:solidFill>
            <a:srgbClr val="7F7F7F"/>
          </a:solidFill>
          <a:ln w="9525">
            <a:solidFill>
              <a:srgbClr val="000000"/>
            </a:solidFill>
            <a:round/>
            <a:headEnd/>
            <a:tailEnd/>
          </a:ln>
          <a:effectLst>
            <a:outerShdw blurRad="40000" dist="20000" dir="5400000" rotWithShape="0">
              <a:srgbClr val="808080">
                <a:alpha val="37999"/>
              </a:srgbClr>
            </a:outerShdw>
          </a:effectLst>
        </p:spPr>
        <p:txBody>
          <a:bodyPr wrap="none" lIns="0" tIns="0" rIns="0" bIns="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000" b="1" i="0" u="none" strike="noStrike" kern="0" cap="none" spc="0" normalizeH="0" baseline="0" noProof="0" dirty="0" smtClean="0">
                <a:ln>
                  <a:noFill/>
                </a:ln>
                <a:solidFill>
                  <a:srgbClr val="000000"/>
                </a:solidFill>
                <a:effectLst/>
                <a:uLnTx/>
                <a:uFillTx/>
              </a:rPr>
              <a:t>4</a:t>
            </a:r>
            <a:endParaRPr kumimoji="0" lang="en-US" sz="1000" b="1" i="0" u="none" strike="noStrike" kern="0" cap="none" spc="0" normalizeH="0" baseline="0" noProof="0" dirty="0">
              <a:ln>
                <a:noFill/>
              </a:ln>
              <a:solidFill>
                <a:srgbClr val="000000"/>
              </a:solidFill>
              <a:effectLst/>
              <a:uLnTx/>
              <a:uFillTx/>
            </a:endParaRPr>
          </a:p>
        </p:txBody>
      </p:sp>
      <p:cxnSp>
        <p:nvCxnSpPr>
          <p:cNvPr id="32" name="Straight Arrow Connector 31"/>
          <p:cNvCxnSpPr/>
          <p:nvPr/>
        </p:nvCxnSpPr>
        <p:spPr>
          <a:xfrm flipV="1">
            <a:off x="5621295" y="3807882"/>
            <a:ext cx="1" cy="793426"/>
          </a:xfrm>
          <a:prstGeom prst="straightConnector1">
            <a:avLst/>
          </a:prstGeom>
          <a:noFill/>
          <a:ln w="25400" cap="flat" cmpd="sng" algn="ctr">
            <a:solidFill>
              <a:srgbClr val="008000"/>
            </a:solidFill>
            <a:prstDash val="sysDash"/>
            <a:tailEnd type="arrow"/>
          </a:ln>
          <a:effectLst/>
        </p:spPr>
      </p:cxnSp>
      <p:sp>
        <p:nvSpPr>
          <p:cNvPr id="33" name="Oval 41"/>
          <p:cNvSpPr>
            <a:spLocks noChangeArrowheads="1"/>
          </p:cNvSpPr>
          <p:nvPr>
            <p:custDataLst>
              <p:tags r:id="rId9"/>
            </p:custDataLst>
          </p:nvPr>
        </p:nvSpPr>
        <p:spPr bwMode="gray">
          <a:xfrm>
            <a:off x="5781992" y="4087288"/>
            <a:ext cx="215901" cy="215900"/>
          </a:xfrm>
          <a:prstGeom prst="ellipse">
            <a:avLst/>
          </a:prstGeom>
          <a:solidFill>
            <a:srgbClr val="7F7F7F"/>
          </a:solidFill>
          <a:ln w="9525">
            <a:solidFill>
              <a:srgbClr val="000000"/>
            </a:solidFill>
            <a:round/>
            <a:headEnd/>
            <a:tailEnd/>
          </a:ln>
          <a:effectLst>
            <a:outerShdw blurRad="40000" dist="20000" dir="5400000" rotWithShape="0">
              <a:srgbClr val="808080">
                <a:alpha val="37999"/>
              </a:srgbClr>
            </a:outerShdw>
          </a:effectLst>
        </p:spPr>
        <p:txBody>
          <a:bodyPr wrap="none" lIns="0" tIns="0" rIns="0" bIns="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000" b="1" i="0" u="none" strike="noStrike" kern="0" cap="none" spc="0" normalizeH="0" baseline="0" noProof="0" dirty="0">
                <a:ln>
                  <a:noFill/>
                </a:ln>
                <a:solidFill>
                  <a:srgbClr val="000000"/>
                </a:solidFill>
                <a:effectLst/>
                <a:uLnTx/>
                <a:uFillTx/>
              </a:rPr>
              <a:t>4</a:t>
            </a:r>
            <a:endParaRPr kumimoji="0" lang="en-US" sz="1000" b="1" i="0" u="none" strike="noStrike" kern="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34</a:t>
            </a:fld>
            <a:endParaRPr lang="en-US" dirty="0">
              <a:solidFill>
                <a:srgbClr val="000000"/>
              </a:solidFill>
            </a:endParaRPr>
          </a:p>
        </p:txBody>
      </p:sp>
      <p:sp>
        <p:nvSpPr>
          <p:cNvPr id="6" name="Title 3"/>
          <p:cNvSpPr txBox="1">
            <a:spLocks/>
          </p:cNvSpPr>
          <p:nvPr/>
        </p:nvSpPr>
        <p:spPr>
          <a:xfrm>
            <a:off x="5867400" y="228600"/>
            <a:ext cx="2971800" cy="6096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rgbClr val="000000"/>
                </a:solidFill>
              </a:rPr>
              <a:t>Technical Info</a:t>
            </a:r>
            <a:endParaRPr lang="en-US" sz="2800"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231425" name="Rectangle 1"/>
          <p:cNvSpPr>
            <a:spLocks noChangeArrowheads="1"/>
          </p:cNvSpPr>
          <p:nvPr/>
        </p:nvSpPr>
        <p:spPr bwMode="auto">
          <a:xfrm>
            <a:off x="609600" y="1219200"/>
            <a:ext cx="7620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effectLst/>
                <a:latin typeface="+mj-lt"/>
                <a:ea typeface="Times New Roman" pitchFamily="18" charset="0"/>
                <a:cs typeface="Arial" pitchFamily="34" charset="0"/>
              </a:rPr>
              <a:t>Prospective Applicants are encouraged to read the solicitation</a:t>
            </a:r>
            <a:r>
              <a:rPr kumimoji="0" lang="en-US" sz="2400" b="1" i="0" u="none" strike="noStrike" cap="none" normalizeH="0" dirty="0" smtClean="0">
                <a:ln>
                  <a:noFill/>
                </a:ln>
                <a:effectLst/>
                <a:latin typeface="+mj-lt"/>
                <a:ea typeface="Times New Roman" pitchFamily="18" charset="0"/>
                <a:cs typeface="Arial" pitchFamily="34" charset="0"/>
              </a:rPr>
              <a:t> and specific requirements.</a:t>
            </a:r>
            <a:r>
              <a:rPr kumimoji="0" lang="en-US" sz="2400" b="0" i="0" u="none" strike="noStrike" cap="none" normalizeH="0" dirty="0" smtClean="0">
                <a:ln>
                  <a:noFill/>
                </a:ln>
                <a:effectLst/>
                <a:latin typeface="+mj-lt"/>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en-US" sz="2400" dirty="0" smtClean="0">
              <a:latin typeface="+mj-lt"/>
              <a:ea typeface="Times New Roman" pitchFamily="18" charset="0"/>
              <a:cs typeface="Arial"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400" b="0" i="0" u="none" strike="noStrike" cap="none" normalizeH="0" dirty="0" smtClean="0">
                <a:ln>
                  <a:noFill/>
                </a:ln>
                <a:effectLst/>
                <a:latin typeface="+mj-lt"/>
                <a:ea typeface="Times New Roman" pitchFamily="18" charset="0"/>
                <a:cs typeface="Arial" pitchFamily="34" charset="0"/>
              </a:rPr>
              <a:t>The applicants must </a:t>
            </a:r>
            <a:r>
              <a:rPr kumimoji="0" lang="en-US" sz="2400" b="0" i="0" u="none" strike="noStrike" cap="none" normalizeH="0" baseline="0" dirty="0" smtClean="0">
                <a:ln>
                  <a:noFill/>
                </a:ln>
                <a:effectLst/>
                <a:latin typeface="+mj-lt"/>
                <a:ea typeface="Times New Roman" pitchFamily="18" charset="0"/>
                <a:cs typeface="Arial" pitchFamily="34" charset="0"/>
              </a:rPr>
              <a:t>provide a detailed technical application that demonstrates how it will creatively achieve the overall goal, program objectives and results. </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en-US" sz="2400" dirty="0" smtClean="0">
              <a:latin typeface="+mj-lt"/>
              <a:ea typeface="Times New Roman" pitchFamily="18" charset="0"/>
              <a:cs typeface="Arial" pitchFamily="34" charset="0"/>
            </a:endParaRPr>
          </a:p>
          <a:p>
            <a:pPr marL="342900" indent="-342900" fontAlgn="base">
              <a:spcBef>
                <a:spcPct val="0"/>
              </a:spcBef>
              <a:spcAft>
                <a:spcPct val="0"/>
              </a:spcAft>
              <a:buFont typeface="Arial" panose="020B0604020202020204" pitchFamily="34" charset="0"/>
              <a:buChar char="•"/>
            </a:pPr>
            <a:r>
              <a:rPr lang="en-US" sz="2400" dirty="0" smtClean="0"/>
              <a:t>Applicants should choose a set of interventions from the illustrative interventions to accomplish the desired results -- or -- propose alternative interventions and provide the rational for their selection.</a:t>
            </a:r>
            <a:endParaRPr kumimoji="0" lang="en-US" sz="2400" b="0" i="0" u="none" strike="noStrike" cap="none" normalizeH="0" baseline="0" dirty="0" smtClean="0">
              <a:ln>
                <a:noFill/>
              </a:ln>
              <a:effectLst/>
              <a:latin typeface="+mj-lt"/>
              <a:ea typeface="Times New Roman" pitchFamily="18"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35</a:t>
            </a:fld>
            <a:endParaRPr lang="en-US" dirty="0">
              <a:solidFill>
                <a:srgbClr val="000000"/>
              </a:solidFill>
            </a:endParaRPr>
          </a:p>
        </p:txBody>
      </p:sp>
      <p:sp>
        <p:nvSpPr>
          <p:cNvPr id="6" name="Title 3"/>
          <p:cNvSpPr txBox="1">
            <a:spLocks/>
          </p:cNvSpPr>
          <p:nvPr/>
        </p:nvSpPr>
        <p:spPr>
          <a:xfrm>
            <a:off x="5715000" y="76200"/>
            <a:ext cx="3200400" cy="8382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Technical Info. Cont’d</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5" name="Rectangle 4"/>
          <p:cNvSpPr/>
          <p:nvPr/>
        </p:nvSpPr>
        <p:spPr>
          <a:xfrm>
            <a:off x="762000" y="1859340"/>
            <a:ext cx="7086600" cy="1107996"/>
          </a:xfrm>
          <a:prstGeom prst="rect">
            <a:avLst/>
          </a:prstGeom>
        </p:spPr>
        <p:txBody>
          <a:bodyPr wrap="square">
            <a:spAutoFit/>
          </a:bodyPr>
          <a:lstStyle/>
          <a:p>
            <a:pPr lvl="0" fontAlgn="base">
              <a:spcBef>
                <a:spcPct val="0"/>
              </a:spcBef>
              <a:spcAft>
                <a:spcPct val="0"/>
              </a:spcAft>
            </a:pPr>
            <a:endParaRPr lang="en-US" sz="2400" dirty="0" smtClean="0">
              <a:solidFill>
                <a:srgbClr val="FF0000"/>
              </a:solidFill>
              <a:cs typeface="Arial" pitchFamily="34" charset="0"/>
            </a:endParaRPr>
          </a:p>
          <a:p>
            <a:r>
              <a:rPr lang="en-US" sz="2400" dirty="0" smtClean="0"/>
              <a:t> </a:t>
            </a:r>
          </a:p>
          <a:p>
            <a:endParaRPr lang="en-US" b="1" dirty="0" smtClean="0"/>
          </a:p>
        </p:txBody>
      </p:sp>
      <p:sp>
        <p:nvSpPr>
          <p:cNvPr id="7" name="Rectangle 6"/>
          <p:cNvSpPr/>
          <p:nvPr/>
        </p:nvSpPr>
        <p:spPr>
          <a:xfrm>
            <a:off x="838200" y="1828800"/>
            <a:ext cx="7086600" cy="3693319"/>
          </a:xfrm>
          <a:prstGeom prst="rect">
            <a:avLst/>
          </a:prstGeom>
          <a:noFill/>
          <a:ln>
            <a:solidFill>
              <a:schemeClr val="accent1"/>
            </a:solidFill>
          </a:ln>
        </p:spPr>
        <p:txBody>
          <a:bodyPr wrap="square">
            <a:spAutoFit/>
          </a:bodyPr>
          <a:lstStyle/>
          <a:p>
            <a:pPr marL="457200" indent="-457200" fontAlgn="base">
              <a:spcBef>
                <a:spcPct val="0"/>
              </a:spcBef>
              <a:spcAft>
                <a:spcPct val="0"/>
              </a:spcAft>
              <a:buFont typeface="Arial" panose="020B0604020202020204" pitchFamily="34" charset="0"/>
              <a:buChar char="•"/>
            </a:pPr>
            <a:r>
              <a:rPr lang="en-US" sz="2400" dirty="0" smtClean="0">
                <a:ea typeface="Times New Roman" pitchFamily="18" charset="0"/>
                <a:cs typeface="Arial" pitchFamily="34" charset="0"/>
              </a:rPr>
              <a:t>Demonstrate the impact of the selected intervention on cross cutting issues to include gender and youth and, how the intervention </a:t>
            </a:r>
            <a:r>
              <a:rPr lang="en-US" sz="2400" dirty="0" smtClean="0"/>
              <a:t>insures long-term sustainability.  </a:t>
            </a:r>
          </a:p>
          <a:p>
            <a:pPr marL="342900" indent="-342900" fontAlgn="base">
              <a:spcBef>
                <a:spcPct val="0"/>
              </a:spcBef>
              <a:spcAft>
                <a:spcPct val="0"/>
              </a:spcAft>
              <a:buFont typeface="Arial" panose="020B0604020202020204" pitchFamily="34" charset="0"/>
              <a:buChar char="•"/>
            </a:pPr>
            <a:endParaRPr lang="en-US" sz="2400" dirty="0" smtClean="0"/>
          </a:p>
          <a:p>
            <a:pPr marL="395288" fontAlgn="base">
              <a:spcBef>
                <a:spcPct val="0"/>
              </a:spcBef>
              <a:spcAft>
                <a:spcPct val="0"/>
              </a:spcAft>
            </a:pPr>
            <a:r>
              <a:rPr lang="en-US" sz="2400" b="1" dirty="0" smtClean="0"/>
              <a:t>Do the proposed activities encourage interaction and synergies among the WCA components?</a:t>
            </a:r>
            <a:r>
              <a:rPr lang="en-US" sz="2400" b="1" dirty="0" smtClean="0">
                <a:ea typeface="Times New Roman" pitchFamily="18" charset="0"/>
                <a:cs typeface="Arial" pitchFamily="34" charset="0"/>
              </a:rPr>
              <a:t> </a:t>
            </a:r>
          </a:p>
          <a:p>
            <a:pPr fontAlgn="base">
              <a:spcBef>
                <a:spcPct val="0"/>
              </a:spcBef>
              <a:spcAft>
                <a:spcPct val="0"/>
              </a:spcAft>
            </a:pPr>
            <a:endParaRPr lang="en-US" sz="2400" dirty="0" smtClean="0">
              <a:solidFill>
                <a:schemeClr val="accent6">
                  <a:lumMod val="75000"/>
                </a:schemeClr>
              </a:solidFill>
              <a:ea typeface="Times New Roman" pitchFamily="18" charset="0"/>
              <a:cs typeface="Arial" pitchFamily="34" charset="0"/>
            </a:endParaRPr>
          </a:p>
          <a:p>
            <a:pPr fontAlgn="base">
              <a:spcBef>
                <a:spcPct val="0"/>
              </a:spcBef>
              <a:spcAft>
                <a:spcPct val="0"/>
              </a:spcAft>
            </a:pPr>
            <a:endParaRPr lang="en-US" dirty="0" smtClean="0">
              <a:solidFill>
                <a:schemeClr val="accent6">
                  <a:lumMod val="75000"/>
                </a:schemeClr>
              </a:solidFill>
              <a:ea typeface="Times New Roman" pitchFamily="18"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36</a:t>
            </a:fld>
            <a:endParaRPr lang="en-US" dirty="0">
              <a:solidFill>
                <a:srgbClr val="000000"/>
              </a:solidFill>
            </a:endParaRPr>
          </a:p>
        </p:txBody>
      </p:sp>
      <p:sp>
        <p:nvSpPr>
          <p:cNvPr id="6" name="Title 3"/>
          <p:cNvSpPr txBox="1">
            <a:spLocks/>
          </p:cNvSpPr>
          <p:nvPr/>
        </p:nvSpPr>
        <p:spPr>
          <a:xfrm>
            <a:off x="5791200" y="228600"/>
            <a:ext cx="3352800" cy="533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chemeClr val="tx1"/>
                </a:solidFill>
              </a:rPr>
              <a:t>Application Info</a:t>
            </a:r>
            <a:endParaRPr lang="en-US" kern="0" dirty="0">
              <a:solidFill>
                <a:schemeClr val="tx1"/>
              </a:solidFill>
            </a:endParaRPr>
          </a:p>
        </p:txBody>
      </p:sp>
      <p:sp>
        <p:nvSpPr>
          <p:cNvPr id="34" name="Rectangle 33"/>
          <p:cNvSpPr/>
          <p:nvPr/>
        </p:nvSpPr>
        <p:spPr>
          <a:xfrm>
            <a:off x="914400" y="1371600"/>
            <a:ext cx="7543800" cy="4062651"/>
          </a:xfrm>
          <a:prstGeom prst="rect">
            <a:avLst/>
          </a:prstGeom>
        </p:spPr>
        <p:txBody>
          <a:bodyPr wrap="square">
            <a:spAutoFit/>
          </a:bodyPr>
          <a:lstStyle/>
          <a:p>
            <a:pPr marL="463550" indent="-463550">
              <a:buFont typeface="Arial" panose="020B0604020202020204" pitchFamily="34" charset="0"/>
              <a:buChar char="•"/>
            </a:pPr>
            <a:r>
              <a:rPr lang="en-US" sz="2400" dirty="0" smtClean="0"/>
              <a:t>The Application must be received by the closing date and time.</a:t>
            </a:r>
          </a:p>
          <a:p>
            <a:pPr marL="463550" indent="-463550">
              <a:buFont typeface="Arial" panose="020B0604020202020204" pitchFamily="34" charset="0"/>
              <a:buChar char="•"/>
            </a:pPr>
            <a:r>
              <a:rPr lang="en-US" sz="2400" dirty="0" smtClean="0"/>
              <a:t>The application must strictly adhered to the page limitation.</a:t>
            </a:r>
          </a:p>
          <a:p>
            <a:pPr marL="463550" indent="-463550">
              <a:buFont typeface="Arial" panose="020B0604020202020204" pitchFamily="34" charset="0"/>
              <a:buChar char="•"/>
            </a:pPr>
            <a:r>
              <a:rPr lang="en-US" sz="2400" dirty="0" smtClean="0"/>
              <a:t>Do not submit promotional literature and materials regarding the applicant.</a:t>
            </a:r>
          </a:p>
          <a:p>
            <a:pPr marL="463550" indent="-463550">
              <a:buFont typeface="Arial" panose="020B0604020202020204" pitchFamily="34" charset="0"/>
              <a:buChar char="•"/>
            </a:pPr>
            <a:r>
              <a:rPr lang="en-US" sz="2400" dirty="0" smtClean="0"/>
              <a:t>Information not requested in the solicitation will not be reviewed.</a:t>
            </a:r>
          </a:p>
          <a:p>
            <a:pPr marL="463550" indent="-463550">
              <a:buFont typeface="Arial" panose="020B0604020202020204" pitchFamily="34" charset="0"/>
              <a:buChar char="•"/>
            </a:pPr>
            <a:r>
              <a:rPr lang="en-US" sz="2400" dirty="0" smtClean="0"/>
              <a:t>Proposed activities must be within the scope of Program Description.</a:t>
            </a:r>
          </a:p>
          <a:p>
            <a:endParaRPr lang="en-US" dirty="0" smtClean="0"/>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37</a:t>
            </a:fld>
            <a:endParaRPr lang="en-US" dirty="0">
              <a:solidFill>
                <a:srgbClr val="000000"/>
              </a:solidFill>
            </a:endParaRPr>
          </a:p>
        </p:txBody>
      </p:sp>
      <p:sp>
        <p:nvSpPr>
          <p:cNvPr id="6" name="Title 3"/>
          <p:cNvSpPr txBox="1">
            <a:spLocks/>
          </p:cNvSpPr>
          <p:nvPr/>
        </p:nvSpPr>
        <p:spPr>
          <a:xfrm>
            <a:off x="5943600" y="152400"/>
            <a:ext cx="3048000" cy="8382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Substantial Involvement</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229377" name="Rectangle 1"/>
          <p:cNvSpPr>
            <a:spLocks noChangeArrowheads="1"/>
          </p:cNvSpPr>
          <p:nvPr/>
        </p:nvSpPr>
        <p:spPr bwMode="auto">
          <a:xfrm>
            <a:off x="707136" y="1209890"/>
            <a:ext cx="78486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dirty="0" smtClean="0"/>
              <a:t> </a:t>
            </a:r>
            <a:endParaRPr lang="en-US" sz="2000" dirty="0" smtClean="0"/>
          </a:p>
          <a:p>
            <a:r>
              <a:rPr lang="en-US" sz="2400" b="1" dirty="0" smtClean="0"/>
              <a:t>Substantial Involvement:  </a:t>
            </a:r>
            <a:r>
              <a:rPr lang="en-US" sz="2400" dirty="0" smtClean="0"/>
              <a:t>Consistent with ADS 303.3.11, USAID/Jordan will be substantially involved in the implementation of the Water Conservation Activity.  Substantial involvement may be inclusive of: </a:t>
            </a:r>
          </a:p>
          <a:p>
            <a:endParaRPr lang="en-US" sz="2400" dirty="0" smtClean="0"/>
          </a:p>
          <a:p>
            <a:pPr marL="463550" lvl="0" indent="-463550">
              <a:buFont typeface="Arial" pitchFamily="34" charset="0"/>
              <a:buChar char="•"/>
            </a:pPr>
            <a:r>
              <a:rPr lang="en-US" sz="2400" dirty="0" smtClean="0"/>
              <a:t>Approval of the Recipient's Implementation Plans.  </a:t>
            </a:r>
          </a:p>
          <a:p>
            <a:pPr marL="463550" indent="-463550">
              <a:buFont typeface="Arial" pitchFamily="34" charset="0"/>
              <a:buChar char="•"/>
            </a:pPr>
            <a:r>
              <a:rPr lang="en-US" sz="2400" dirty="0" smtClean="0"/>
              <a:t>USAID will approve the Annual Budget; Activity Monitoring and Evaluation Plans; Annual Work Plans; Sustainability Plans; Branding and Marking Plan. </a:t>
            </a:r>
          </a:p>
          <a:p>
            <a:pPr marL="463550" lvl="0" indent="-463550">
              <a:buFont typeface="Arial" pitchFamily="34" charset="0"/>
              <a:buChar char="•"/>
            </a:pPr>
            <a:r>
              <a:rPr lang="en-US" sz="2400" dirty="0" smtClean="0"/>
              <a:t>Approval of Specified Key Personnel. </a:t>
            </a:r>
          </a:p>
          <a:p>
            <a:pPr marL="463550" lvl="0" indent="-463550">
              <a:buFont typeface="Arial" pitchFamily="34" charset="0"/>
              <a:buChar char="•"/>
            </a:pPr>
            <a:r>
              <a:rPr lang="en-US" sz="2400" dirty="0" smtClean="0"/>
              <a:t>Agency and Recipient Collaboration or Joint Participation.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accent6">
                  <a:lumMod val="75000"/>
                </a:schemeClr>
              </a:solidFill>
              <a:effectLst/>
              <a:ea typeface="Times New Roman" pitchFamily="18"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304800"/>
            <a:ext cx="2895600" cy="533400"/>
          </a:xfrm>
          <a:solidFill>
            <a:srgbClr val="E9FD87"/>
          </a:solidFill>
        </p:spPr>
        <p:txBody>
          <a:bodyPr/>
          <a:lstStyle/>
          <a:p>
            <a:pPr algn="ctr"/>
            <a:r>
              <a:rPr lang="en-US" dirty="0" smtClean="0"/>
              <a:t>Geographic Code</a:t>
            </a:r>
            <a:endParaRPr lang="en-US" dirty="0"/>
          </a:p>
        </p:txBody>
      </p:sp>
      <p:sp>
        <p:nvSpPr>
          <p:cNvPr id="3" name="Content Placeholder 2"/>
          <p:cNvSpPr>
            <a:spLocks noGrp="1"/>
          </p:cNvSpPr>
          <p:nvPr>
            <p:ph idx="1"/>
          </p:nvPr>
        </p:nvSpPr>
        <p:spPr>
          <a:xfrm>
            <a:off x="609600" y="1447800"/>
            <a:ext cx="7772400" cy="4343400"/>
          </a:xfrm>
        </p:spPr>
        <p:txBody>
          <a:bodyPr/>
          <a:lstStyle/>
          <a:p>
            <a:r>
              <a:rPr lang="en-US" dirty="0" smtClean="0"/>
              <a:t>The authorized geographic code for procurement of goods and services under this WCA award is </a:t>
            </a:r>
            <a:r>
              <a:rPr lang="en-US" b="1" dirty="0" smtClean="0"/>
              <a:t>937</a:t>
            </a:r>
            <a:r>
              <a:rPr lang="en-US" dirty="0" smtClean="0"/>
              <a:t> (</a:t>
            </a:r>
            <a:r>
              <a:rPr lang="en-US" u="sng" dirty="0" smtClean="0">
                <a:hlinkClick r:id="rId3"/>
              </a:rPr>
              <a:t>http://www.usaid.gov/sites/default/files/documents/1876/310.pdf</a:t>
            </a:r>
            <a:r>
              <a:rPr lang="en-US" dirty="0" smtClean="0"/>
              <a:t>).  Code 937 is defined as the United States, the cooperating/recipient country, and developing countries other than advanced developing countries, and excluding prohibited source.  </a:t>
            </a:r>
            <a:r>
              <a:rPr lang="en-US" b="1" dirty="0" smtClean="0"/>
              <a:t>Procurement of agricultural commodities and related products, motor vehicles and pharmaceuticals is subject to the limitations in 22 CRF 228.19 and may require a waiver</a:t>
            </a:r>
            <a:r>
              <a:rPr lang="en-US" dirty="0" smtClean="0"/>
              <a:t>.</a:t>
            </a:r>
          </a:p>
          <a:p>
            <a:endParaRPr lang="en-US"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38</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39</a:t>
            </a:fld>
            <a:endParaRPr lang="en-US" dirty="0">
              <a:solidFill>
                <a:srgbClr val="000000"/>
              </a:solidFill>
            </a:endParaRPr>
          </a:p>
        </p:txBody>
      </p:sp>
      <p:sp>
        <p:nvSpPr>
          <p:cNvPr id="6" name="Title 3"/>
          <p:cNvSpPr txBox="1">
            <a:spLocks/>
          </p:cNvSpPr>
          <p:nvPr/>
        </p:nvSpPr>
        <p:spPr>
          <a:xfrm>
            <a:off x="5791200" y="152400"/>
            <a:ext cx="3048000" cy="8382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Cost  Share &amp; Program Income</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5" name="Rectangle 4"/>
          <p:cNvSpPr/>
          <p:nvPr/>
        </p:nvSpPr>
        <p:spPr>
          <a:xfrm>
            <a:off x="762000" y="1359202"/>
            <a:ext cx="7543800" cy="4524315"/>
          </a:xfrm>
          <a:prstGeom prst="rect">
            <a:avLst/>
          </a:prstGeom>
        </p:spPr>
        <p:txBody>
          <a:bodyPr wrap="square">
            <a:spAutoFit/>
          </a:bodyPr>
          <a:lstStyle/>
          <a:p>
            <a:pPr marL="342900" lvl="0" indent="-342900" fontAlgn="base">
              <a:spcBef>
                <a:spcPct val="0"/>
              </a:spcBef>
              <a:spcAft>
                <a:spcPct val="0"/>
              </a:spcAft>
              <a:buFont typeface="Arial" panose="020B0604020202020204" pitchFamily="34" charset="0"/>
              <a:buChar char="•"/>
            </a:pPr>
            <a:r>
              <a:rPr lang="en-US" sz="2400" b="1" dirty="0" smtClean="0">
                <a:latin typeface="+mj-lt"/>
                <a:ea typeface="Times New Roman" pitchFamily="18" charset="0"/>
                <a:cs typeface="Arial" pitchFamily="34" charset="0"/>
              </a:rPr>
              <a:t>Cost Share:  </a:t>
            </a:r>
            <a:r>
              <a:rPr lang="en-US" sz="2400" dirty="0" smtClean="0">
                <a:latin typeface="+mj-lt"/>
                <a:ea typeface="Times New Roman" pitchFamily="18" charset="0"/>
                <a:cs typeface="Arial" pitchFamily="34" charset="0"/>
              </a:rPr>
              <a:t>USAID has established that a cost share of at least 10% is required for the recipient of the award and is subject to 2 CFR 200.306  </a:t>
            </a:r>
            <a:r>
              <a:rPr lang="en-US" sz="2400" dirty="0" smtClean="0">
                <a:solidFill>
                  <a:schemeClr val="accent6">
                    <a:lumMod val="75000"/>
                  </a:schemeClr>
                </a:solidFill>
                <a:latin typeface="+mj-lt"/>
                <a:ea typeface="Times New Roman" pitchFamily="18" charset="0"/>
                <a:cs typeface="Arial" pitchFamily="34" charset="0"/>
              </a:rPr>
              <a:t>(</a:t>
            </a:r>
            <a:r>
              <a:rPr lang="en-US" sz="2400" dirty="0" smtClean="0">
                <a:solidFill>
                  <a:schemeClr val="accent6">
                    <a:lumMod val="75000"/>
                  </a:schemeClr>
                </a:solidFill>
                <a:latin typeface="+mj-lt"/>
                <a:ea typeface="Times New Roman" pitchFamily="18" charset="0"/>
                <a:cs typeface="Arial" pitchFamily="34" charset="0"/>
                <a:hlinkClick r:id="rId3"/>
              </a:rPr>
              <a:t>http://www.ecfr.gov/cgi-bin/text-idx?tpl=/ecfrbrowse/Title02/2cfr200_main_02.tpl</a:t>
            </a:r>
            <a:r>
              <a:rPr lang="en-US" sz="2400" dirty="0" smtClean="0">
                <a:solidFill>
                  <a:schemeClr val="accent6">
                    <a:lumMod val="75000"/>
                  </a:schemeClr>
                </a:solidFill>
                <a:latin typeface="+mj-lt"/>
                <a:ea typeface="Times New Roman" pitchFamily="18" charset="0"/>
                <a:cs typeface="Arial" pitchFamily="34" charset="0"/>
              </a:rPr>
              <a:t>)</a:t>
            </a:r>
          </a:p>
          <a:p>
            <a:pPr marL="342900" lvl="0" indent="-342900" eaLnBrk="0" fontAlgn="base" hangingPunct="0">
              <a:spcBef>
                <a:spcPct val="0"/>
              </a:spcBef>
              <a:spcAft>
                <a:spcPct val="0"/>
              </a:spcAft>
              <a:buFont typeface="Arial" panose="020B0604020202020204" pitchFamily="34" charset="0"/>
              <a:buChar char="•"/>
            </a:pPr>
            <a:endParaRPr lang="en-US" sz="2400" dirty="0" smtClean="0">
              <a:solidFill>
                <a:schemeClr val="accent6">
                  <a:lumMod val="75000"/>
                </a:schemeClr>
              </a:solidFill>
              <a:latin typeface="+mj-lt"/>
              <a:cs typeface="Arial" pitchFamily="34" charset="0"/>
            </a:endParaRPr>
          </a:p>
          <a:p>
            <a:pPr marL="342900" lvl="0" indent="-342900" eaLnBrk="0" fontAlgn="base" hangingPunct="0">
              <a:spcBef>
                <a:spcPct val="0"/>
              </a:spcBef>
              <a:spcAft>
                <a:spcPct val="0"/>
              </a:spcAft>
              <a:buFont typeface="Arial" panose="020B0604020202020204" pitchFamily="34" charset="0"/>
              <a:buChar char="•"/>
            </a:pPr>
            <a:r>
              <a:rPr lang="en-US" sz="2400" b="1" dirty="0" smtClean="0">
                <a:latin typeface="+mj-lt"/>
                <a:ea typeface="Times New Roman" pitchFamily="18" charset="0"/>
                <a:cs typeface="Arial" pitchFamily="34" charset="0"/>
              </a:rPr>
              <a:t>Program Income:  </a:t>
            </a:r>
            <a:r>
              <a:rPr lang="en-US" sz="2400" dirty="0" smtClean="0">
                <a:latin typeface="+mj-lt"/>
                <a:ea typeface="Times New Roman" pitchFamily="18" charset="0"/>
                <a:cs typeface="Arial" pitchFamily="34" charset="0"/>
              </a:rPr>
              <a:t>Any program income generated under the award may be added to the Federal award by the Federal agency and the non-Federal entity.  The program income must be used for the purpose and under the conditions of the Federal Award in accordance with 2 CFR 200.307 (e)(2).</a:t>
            </a:r>
            <a:endParaRPr lang="en-US" sz="2400" dirty="0" smtClean="0">
              <a:latin typeface="+mj-lt"/>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a:t>
            </a:fld>
            <a:endParaRPr lang="en-US" dirty="0">
              <a:solidFill>
                <a:srgbClr val="000000"/>
              </a:solidFill>
            </a:endParaRPr>
          </a:p>
        </p:txBody>
      </p:sp>
      <p:sp>
        <p:nvSpPr>
          <p:cNvPr id="6" name="Title 3"/>
          <p:cNvSpPr txBox="1">
            <a:spLocks/>
          </p:cNvSpPr>
          <p:nvPr/>
        </p:nvSpPr>
        <p:spPr>
          <a:xfrm>
            <a:off x="1066800" y="1828800"/>
            <a:ext cx="7467600" cy="5029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solidFill>
                <a:srgbClr val="000000"/>
              </a:solidFill>
            </a:endParaRPr>
          </a:p>
        </p:txBody>
      </p:sp>
      <p:sp>
        <p:nvSpPr>
          <p:cNvPr id="111621" name="Rectangle 5"/>
          <p:cNvSpPr>
            <a:spLocks noChangeArrowheads="1"/>
          </p:cNvSpPr>
          <p:nvPr/>
        </p:nvSpPr>
        <p:spPr bwMode="auto">
          <a:xfrm>
            <a:off x="530352" y="1295400"/>
            <a:ext cx="8382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2800" b="0" i="0" u="none" strike="noStrike" cap="none" normalizeH="0" baseline="0" dirty="0" smtClean="0">
                <a:ln>
                  <a:noFill/>
                </a:ln>
                <a:solidFill>
                  <a:schemeClr val="tx1"/>
                </a:solidFill>
                <a:effectLst/>
                <a:latin typeface="+mj-lt"/>
                <a:ea typeface="Times New Roman" pitchFamily="18" charset="0"/>
                <a:cs typeface="Arial" pitchFamily="34" charset="0"/>
              </a:rPr>
              <a:t>To conserve water; seek to save and/or conserve a minimum of 10-20 MCM of water during the five years of the activity.</a:t>
            </a:r>
            <a:r>
              <a:rPr lang="en-US" sz="2800" dirty="0" smtClean="0">
                <a:latin typeface="+mj-lt"/>
              </a:rPr>
              <a:t> </a:t>
            </a:r>
          </a:p>
          <a:p>
            <a:endParaRPr lang="en-US" sz="2800" dirty="0" smtClean="0">
              <a:latin typeface="+mj-lt"/>
            </a:endParaRPr>
          </a:p>
          <a:p>
            <a:r>
              <a:rPr lang="en-US" sz="2800" dirty="0" smtClean="0">
                <a:latin typeface="+mj-lt"/>
              </a:rPr>
              <a:t>Promote water saving goals by addressing three objectives: </a:t>
            </a:r>
          </a:p>
          <a:p>
            <a:pPr marL="914400" lvl="1" indent="-457200">
              <a:buFont typeface="Arial" pitchFamily="34" charset="0"/>
              <a:buChar char="•"/>
            </a:pPr>
            <a:r>
              <a:rPr lang="en-US" sz="2800" dirty="0" smtClean="0">
                <a:latin typeface="+mj-lt"/>
              </a:rPr>
              <a:t>Water conserving technologies and behavior changes adopted </a:t>
            </a:r>
          </a:p>
          <a:p>
            <a:pPr marL="914400" lvl="1" indent="-457200">
              <a:buFont typeface="Arial" pitchFamily="34" charset="0"/>
              <a:buChar char="•"/>
            </a:pPr>
            <a:r>
              <a:rPr lang="en-US" sz="2800" dirty="0" smtClean="0">
                <a:latin typeface="+mj-lt"/>
              </a:rPr>
              <a:t>Sustainable soil water storage and aquifer recharge improved </a:t>
            </a:r>
          </a:p>
          <a:p>
            <a:pPr marL="914400" lvl="1" indent="-457200">
              <a:buFont typeface="Arial" pitchFamily="34" charset="0"/>
              <a:buChar char="•"/>
            </a:pPr>
            <a:r>
              <a:rPr lang="en-US" sz="2800" dirty="0" smtClean="0">
                <a:latin typeface="+mj-lt"/>
              </a:rPr>
              <a:t>Institutions strengthened to promote water saving technologies </a:t>
            </a:r>
            <a:r>
              <a:rPr kumimoji="0" lang="en-US" sz="2800" b="0" i="0" u="none" strike="noStrike" cap="none" normalizeH="0" baseline="0" dirty="0" smtClean="0">
                <a:ln>
                  <a:noFill/>
                </a:ln>
                <a:solidFill>
                  <a:schemeClr val="tx1"/>
                </a:solidFill>
                <a:effectLst/>
                <a:latin typeface="+mj-lt"/>
                <a:ea typeface="Times New Roman" pitchFamily="18" charset="0"/>
                <a:cs typeface="Arial" pitchFamily="34" charset="0"/>
              </a:rPr>
              <a:t>  </a:t>
            </a:r>
            <a:endParaRPr kumimoji="0" lang="en-US" sz="2800" b="0" i="0" u="none" strike="noStrike" cap="none" normalizeH="0" baseline="0" dirty="0" smtClean="0">
              <a:ln>
                <a:noFill/>
              </a:ln>
              <a:solidFill>
                <a:schemeClr val="tx1"/>
              </a:solidFill>
              <a:effectLst/>
              <a:latin typeface="+mj-lt"/>
              <a:cs typeface="Arial" pitchFamily="34" charset="0"/>
            </a:endParaRPr>
          </a:p>
        </p:txBody>
      </p:sp>
      <p:sp>
        <p:nvSpPr>
          <p:cNvPr id="11" name="Rectangle 10"/>
          <p:cNvSpPr/>
          <p:nvPr/>
        </p:nvSpPr>
        <p:spPr>
          <a:xfrm>
            <a:off x="6121432" y="232660"/>
            <a:ext cx="2412968" cy="523220"/>
          </a:xfrm>
          <a:prstGeom prst="rect">
            <a:avLst/>
          </a:prstGeom>
          <a:solidFill>
            <a:schemeClr val="accent1"/>
          </a:solidFill>
        </p:spPr>
        <p:txBody>
          <a:bodyPr wrap="square">
            <a:spAutoFit/>
          </a:bodyPr>
          <a:lstStyle/>
          <a:p>
            <a:pPr lvl="0"/>
            <a:r>
              <a:rPr lang="en-US" sz="2800" b="1" dirty="0" smtClean="0">
                <a:solidFill>
                  <a:schemeClr val="accent6">
                    <a:lumMod val="75000"/>
                  </a:schemeClr>
                </a:solidFill>
                <a:latin typeface="Arial" pitchFamily="34" charset="0"/>
                <a:ea typeface="Times New Roman" pitchFamily="18" charset="0"/>
                <a:cs typeface="Arial" pitchFamily="34" charset="0"/>
              </a:rPr>
              <a:t>WCA  Goal</a:t>
            </a:r>
            <a:endParaRPr lang="en-US" sz="2800" b="1" dirty="0">
              <a:solidFill>
                <a:schemeClr val="accent6">
                  <a:lumMod val="75000"/>
                </a:schemeClr>
              </a:solidFill>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40</a:t>
            </a:fld>
            <a:endParaRPr lang="en-US" dirty="0">
              <a:solidFill>
                <a:srgbClr val="000000"/>
              </a:solidFill>
            </a:endParaRPr>
          </a:p>
        </p:txBody>
      </p:sp>
      <p:sp>
        <p:nvSpPr>
          <p:cNvPr id="6" name="Title 3"/>
          <p:cNvSpPr txBox="1">
            <a:spLocks/>
          </p:cNvSpPr>
          <p:nvPr/>
        </p:nvSpPr>
        <p:spPr>
          <a:xfrm>
            <a:off x="5867400" y="0"/>
            <a:ext cx="3200400" cy="9906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chemeClr val="tx1"/>
                </a:solidFill>
              </a:rPr>
              <a:t>Application Submission</a:t>
            </a:r>
            <a:endParaRPr lang="en-US" sz="2800" kern="0" dirty="0">
              <a:solidFill>
                <a:schemeClr val="tx1"/>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5" name="Rectangle 4"/>
          <p:cNvSpPr/>
          <p:nvPr/>
        </p:nvSpPr>
        <p:spPr>
          <a:xfrm>
            <a:off x="457200" y="1371600"/>
            <a:ext cx="7620000" cy="4524315"/>
          </a:xfrm>
          <a:prstGeom prst="rect">
            <a:avLst/>
          </a:prstGeom>
        </p:spPr>
        <p:txBody>
          <a:bodyPr wrap="square">
            <a:spAutoFit/>
          </a:bodyPr>
          <a:lstStyle/>
          <a:p>
            <a:r>
              <a:rPr lang="en-US" sz="2400" b="1" dirty="0" smtClean="0"/>
              <a:t>Application Submission Procedures :  (Carefully Review the submission instructions)</a:t>
            </a:r>
            <a:endParaRPr lang="en-US" sz="2400" dirty="0" smtClean="0"/>
          </a:p>
          <a:p>
            <a:pPr marL="463550" indent="-463550">
              <a:buFont typeface="Arial" panose="020B0604020202020204" pitchFamily="34" charset="0"/>
              <a:buChar char="•"/>
            </a:pPr>
            <a:r>
              <a:rPr lang="en-US" sz="2400" dirty="0" smtClean="0"/>
              <a:t>Adhere to electronic submission requirement and the stipulated font size and document numbering</a:t>
            </a:r>
          </a:p>
          <a:p>
            <a:pPr marL="463550" indent="-463550">
              <a:buFont typeface="Arial" panose="020B0604020202020204" pitchFamily="34" charset="0"/>
              <a:buChar char="•"/>
            </a:pPr>
            <a:r>
              <a:rPr lang="en-US" sz="2400" dirty="0" smtClean="0"/>
              <a:t>Submit  Cost/Business Application separately from the Technical Application.</a:t>
            </a:r>
          </a:p>
          <a:p>
            <a:pPr marL="463550" indent="-463550">
              <a:buFont typeface="Arial" panose="020B0604020202020204" pitchFamily="34" charset="0"/>
              <a:buChar char="•"/>
            </a:pPr>
            <a:r>
              <a:rPr lang="en-US" sz="2400" dirty="0" smtClean="0"/>
              <a:t>Submit via E-mail to:  </a:t>
            </a:r>
            <a:r>
              <a:rPr lang="en-US" sz="2400" u="sng" dirty="0" smtClean="0">
                <a:hlinkClick r:id="rId3"/>
              </a:rPr>
              <a:t>bdiah@usaid.gov</a:t>
            </a:r>
            <a:r>
              <a:rPr lang="en-US" sz="2400" dirty="0" smtClean="0"/>
              <a:t> with a copy to </a:t>
            </a:r>
            <a:r>
              <a:rPr lang="en-US" sz="2400" u="sng" dirty="0" smtClean="0">
                <a:hlinkClick r:id="rId4"/>
              </a:rPr>
              <a:t>Wdaas@usaid.gov</a:t>
            </a:r>
            <a:r>
              <a:rPr lang="en-US" sz="2400" dirty="0" smtClean="0"/>
              <a:t>, by the stipulated due date</a:t>
            </a:r>
          </a:p>
          <a:p>
            <a:pPr marL="463550" indent="-463550">
              <a:buFont typeface="Arial" panose="020B0604020202020204" pitchFamily="34" charset="0"/>
              <a:buChar char="•"/>
            </a:pPr>
            <a:r>
              <a:rPr lang="en-US" sz="2400" dirty="0" smtClean="0"/>
              <a:t>E-mail Subject Line: [Name of the Organization, USAID/Jordan WCA </a:t>
            </a:r>
            <a:r>
              <a:rPr lang="x-none" sz="2400" smtClean="0"/>
              <a:t>NOFO No. 278-16-00000</a:t>
            </a:r>
            <a:r>
              <a:rPr lang="en-US" sz="2400" dirty="0" smtClean="0"/>
              <a:t>2</a:t>
            </a:r>
            <a:r>
              <a:rPr lang="x-none" sz="2400" smtClean="0"/>
              <a:t>, Cost Application, Part 1 of 2".</a:t>
            </a:r>
            <a:endParaRPr lang="en-US" sz="2400" dirty="0" smtClean="0"/>
          </a:p>
          <a:p>
            <a:pPr marL="463550" indent="-463550">
              <a:buFont typeface="Arial" panose="020B0604020202020204" pitchFamily="34" charset="0"/>
              <a:buChar char="•"/>
            </a:pPr>
            <a:r>
              <a:rPr lang="en-US" sz="2400" dirty="0" smtClean="0"/>
              <a:t>Ea</a:t>
            </a:r>
            <a:r>
              <a:rPr lang="x-none" sz="2400" smtClean="0"/>
              <a:t>ch email should not exceed 20 MB.</a:t>
            </a:r>
            <a:r>
              <a:rPr lang="en-US" sz="2400" dirty="0" smtClean="0"/>
              <a:t>  </a:t>
            </a: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41</a:t>
            </a:fld>
            <a:endParaRPr lang="en-US" dirty="0">
              <a:solidFill>
                <a:srgbClr val="000000"/>
              </a:solidFill>
            </a:endParaRPr>
          </a:p>
        </p:txBody>
      </p:sp>
      <p:sp>
        <p:nvSpPr>
          <p:cNvPr id="6" name="Title 3"/>
          <p:cNvSpPr txBox="1">
            <a:spLocks/>
          </p:cNvSpPr>
          <p:nvPr/>
        </p:nvSpPr>
        <p:spPr>
          <a:xfrm>
            <a:off x="5821680" y="762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dirty="0" smtClean="0"/>
              <a:t>Technical Application Format</a:t>
            </a:r>
            <a:endParaRPr lang="en-US" kern="0" dirty="0">
              <a:solidFill>
                <a:srgbClr val="000000"/>
              </a:solidFill>
            </a:endParaRPr>
          </a:p>
        </p:txBody>
      </p:sp>
      <p:sp>
        <p:nvSpPr>
          <p:cNvPr id="4" name="Rectangle 3"/>
          <p:cNvSpPr/>
          <p:nvPr/>
        </p:nvSpPr>
        <p:spPr>
          <a:xfrm>
            <a:off x="1066800" y="18288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7" name="Rectangle 6"/>
          <p:cNvSpPr/>
          <p:nvPr/>
        </p:nvSpPr>
        <p:spPr>
          <a:xfrm>
            <a:off x="685800" y="1720840"/>
            <a:ext cx="7162800" cy="4524315"/>
          </a:xfrm>
          <a:prstGeom prst="rect">
            <a:avLst/>
          </a:prstGeom>
        </p:spPr>
        <p:txBody>
          <a:bodyPr wrap="square">
            <a:spAutoFit/>
          </a:bodyPr>
          <a:lstStyle/>
          <a:p>
            <a:pPr marL="463550" lvl="0" indent="-463550">
              <a:buFont typeface="Arial" pitchFamily="34" charset="0"/>
              <a:buChar char="•"/>
            </a:pPr>
            <a:r>
              <a:rPr lang="en-US" sz="2400" dirty="0" smtClean="0">
                <a:latin typeface="Arial" pitchFamily="34" charset="0"/>
                <a:cs typeface="Arial" pitchFamily="34" charset="0"/>
              </a:rPr>
              <a:t>Cover Page (not included in the page limit)</a:t>
            </a:r>
          </a:p>
          <a:p>
            <a:pPr marL="463550" lvl="0" indent="-463550">
              <a:buFont typeface="Arial" pitchFamily="34" charset="0"/>
              <a:buChar char="•"/>
            </a:pPr>
            <a:r>
              <a:rPr lang="en-US" sz="2400" dirty="0" smtClean="0">
                <a:latin typeface="Arial" pitchFamily="34" charset="0"/>
                <a:cs typeface="Arial" pitchFamily="34" charset="0"/>
              </a:rPr>
              <a:t>Acronyms (not included in the page limit)</a:t>
            </a:r>
          </a:p>
          <a:p>
            <a:pPr marL="463550" lvl="0" indent="-463550">
              <a:buFont typeface="Arial" pitchFamily="34" charset="0"/>
              <a:buChar char="•"/>
            </a:pPr>
            <a:r>
              <a:rPr lang="en-US" sz="2400" dirty="0" smtClean="0">
                <a:latin typeface="Arial" pitchFamily="34" charset="0"/>
                <a:cs typeface="Arial" pitchFamily="34" charset="0"/>
              </a:rPr>
              <a:t>Table of Contents (not included in the page limit)</a:t>
            </a:r>
          </a:p>
          <a:p>
            <a:pPr marL="463550" lvl="0" indent="-463550">
              <a:buFont typeface="Arial" pitchFamily="34" charset="0"/>
              <a:buChar char="•"/>
            </a:pPr>
            <a:r>
              <a:rPr lang="en-US" sz="2400" dirty="0" smtClean="0">
                <a:latin typeface="Arial" pitchFamily="34" charset="0"/>
                <a:cs typeface="Arial" pitchFamily="34" charset="0"/>
              </a:rPr>
              <a:t>Executive Summary </a:t>
            </a:r>
          </a:p>
          <a:p>
            <a:pPr marL="463550" lvl="0" indent="-463550">
              <a:buFont typeface="Arial" pitchFamily="34" charset="0"/>
              <a:buChar char="•"/>
            </a:pPr>
            <a:r>
              <a:rPr lang="en-US" sz="2400" dirty="0" smtClean="0">
                <a:latin typeface="Arial" pitchFamily="34" charset="0"/>
                <a:cs typeface="Arial" pitchFamily="34" charset="0"/>
              </a:rPr>
              <a:t>Technical Approach</a:t>
            </a:r>
          </a:p>
          <a:p>
            <a:pPr marL="463550" lvl="0" indent="-463550">
              <a:buFont typeface="Arial" pitchFamily="34" charset="0"/>
              <a:buChar char="•"/>
            </a:pPr>
            <a:r>
              <a:rPr lang="en-US" sz="2400" dirty="0" smtClean="0">
                <a:latin typeface="Arial" pitchFamily="34" charset="0"/>
                <a:cs typeface="Arial" pitchFamily="34" charset="0"/>
              </a:rPr>
              <a:t>Key Personnel (Three Key Personnel)</a:t>
            </a:r>
          </a:p>
          <a:p>
            <a:pPr marL="463550" lvl="0" indent="-463550">
              <a:buFont typeface="Arial" pitchFamily="34" charset="0"/>
              <a:buChar char="•"/>
            </a:pPr>
            <a:r>
              <a:rPr lang="en-US" sz="2400" dirty="0" smtClean="0">
                <a:latin typeface="Arial" pitchFamily="34" charset="0"/>
                <a:cs typeface="Arial" pitchFamily="34" charset="0"/>
              </a:rPr>
              <a:t>Overall activity Management Plan and Integration of Cross-Cutting Themes </a:t>
            </a:r>
          </a:p>
          <a:p>
            <a:pPr marL="463550" lvl="0" indent="-463550">
              <a:buFont typeface="Arial" pitchFamily="34" charset="0"/>
              <a:buChar char="•"/>
            </a:pPr>
            <a:r>
              <a:rPr lang="en-US" sz="2400" dirty="0" smtClean="0">
                <a:latin typeface="Arial" pitchFamily="34" charset="0"/>
                <a:cs typeface="Arial" pitchFamily="34" charset="0"/>
              </a:rPr>
              <a:t>Experience in implementing projects in the Middle East Region</a:t>
            </a:r>
          </a:p>
          <a:p>
            <a:pPr marL="463550" lvl="0" indent="-463550">
              <a:buFont typeface="Arial" pitchFamily="34" charset="0"/>
              <a:buChar char="•"/>
            </a:pPr>
            <a:r>
              <a:rPr lang="en-US" sz="2400" dirty="0" smtClean="0">
                <a:latin typeface="Arial" pitchFamily="34" charset="0"/>
                <a:cs typeface="Arial" pitchFamily="34" charset="0"/>
              </a:rPr>
              <a:t>Any tables, graphs, photos, etc.</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42</a:t>
            </a:fld>
            <a:endParaRPr lang="en-US" dirty="0">
              <a:solidFill>
                <a:srgbClr val="000000"/>
              </a:solidFill>
            </a:endParaRPr>
          </a:p>
        </p:txBody>
      </p:sp>
      <p:sp>
        <p:nvSpPr>
          <p:cNvPr id="6" name="Title 3"/>
          <p:cNvSpPr txBox="1">
            <a:spLocks/>
          </p:cNvSpPr>
          <p:nvPr/>
        </p:nvSpPr>
        <p:spPr>
          <a:xfrm>
            <a:off x="5791200" y="228600"/>
            <a:ext cx="31242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marL="0" lvl="4" algn="ctr"/>
            <a:r>
              <a:rPr lang="en-US" kern="0" dirty="0" smtClean="0">
                <a:solidFill>
                  <a:srgbClr val="000000"/>
                </a:solidFill>
              </a:rPr>
              <a:t>Application Annexes</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139266" name="Rectangle 2"/>
          <p:cNvSpPr>
            <a:spLocks noChangeArrowheads="1"/>
          </p:cNvSpPr>
          <p:nvPr/>
        </p:nvSpPr>
        <p:spPr bwMode="auto">
          <a:xfrm>
            <a:off x="567538" y="1727031"/>
            <a:ext cx="7966862"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Annexes (No </a:t>
            </a:r>
            <a:r>
              <a:rPr lang="en-US" sz="2400" b="1" dirty="0" smtClean="0">
                <a:latin typeface="Arial" pitchFamily="34" charset="0"/>
                <a:ea typeface="Times New Roman" pitchFamily="18" charset="0"/>
                <a:cs typeface="Arial" pitchFamily="34" charset="0"/>
              </a:rPr>
              <a:t>P</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age Limit):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Resumes/Curriculum Vitae for Key Personnel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lang="en-US" sz="2400" dirty="0" smtClean="0">
                <a:latin typeface="Arial" pitchFamily="34" charset="0"/>
                <a:ea typeface="Times New Roman" pitchFamily="18" charset="0"/>
                <a:cs typeface="Arial" pitchFamily="34" charset="0"/>
              </a:rPr>
              <a:t>P</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osition descriptions</a:t>
            </a:r>
            <a:r>
              <a:rPr kumimoji="0" lang="en-US" sz="2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&amp;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signed letters of commitment </a:t>
            </a: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Partner Letters of Commitment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Branding Strategy and Marking Plan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Past Performance Short Forms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Activity Monitoring and Evaluation Plan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63550" marR="0" lvl="0" indent="-46355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Charts - management structure, matrixes demonstrating</a:t>
            </a:r>
            <a:r>
              <a:rPr kumimoji="0" lang="en-US" sz="2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staff skills, and organizational chart(s)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752600"/>
            <a:ext cx="7772400" cy="4343400"/>
          </a:xfrm>
        </p:spPr>
        <p:txBody>
          <a:bodyPr/>
          <a:lstStyle/>
          <a:p>
            <a:pPr marL="463550" indent="-463550"/>
            <a:r>
              <a:rPr lang="x-none" smtClean="0"/>
              <a:t>A Selection Committee (SC) comprised of USAID employees shall review the applications according to the criteria described below.</a:t>
            </a:r>
            <a:r>
              <a:rPr lang="en-US" dirty="0" smtClean="0"/>
              <a:t>  The merit review factors are presented in descending order of importance.  </a:t>
            </a:r>
          </a:p>
          <a:p>
            <a:pPr marL="463550" indent="-463550"/>
            <a:r>
              <a:rPr lang="en-US" dirty="0" smtClean="0"/>
              <a:t>After evaluation of applications, USAID expects to select the apparent successful Applicant.  USAID reserves the right to conduct oral presentation to better select the winning application.  USAID may also award without discussions with the apparent successful Applicant.</a:t>
            </a:r>
          </a:p>
          <a:p>
            <a:endParaRPr lang="en-US"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43</a:t>
            </a:fld>
            <a:endParaRPr lang="en-US" dirty="0">
              <a:solidFill>
                <a:srgbClr val="000000"/>
              </a:solidFill>
            </a:endParaRPr>
          </a:p>
        </p:txBody>
      </p:sp>
      <p:sp>
        <p:nvSpPr>
          <p:cNvPr id="7" name="Title 6"/>
          <p:cNvSpPr>
            <a:spLocks noGrp="1"/>
          </p:cNvSpPr>
          <p:nvPr>
            <p:ph type="title"/>
          </p:nvPr>
        </p:nvSpPr>
        <p:spPr>
          <a:xfrm>
            <a:off x="5791200" y="152400"/>
            <a:ext cx="3048000" cy="838200"/>
          </a:xfrm>
          <a:solidFill>
            <a:srgbClr val="E9FD87"/>
          </a:solidFill>
        </p:spPr>
        <p:txBody>
          <a:bodyPr/>
          <a:lstStyle/>
          <a:p>
            <a:pPr algn="ctr"/>
            <a:r>
              <a:rPr lang="en-US" dirty="0" smtClean="0"/>
              <a:t>Review and Selection Process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5867400" y="228600"/>
            <a:ext cx="3048000" cy="762000"/>
          </a:xfrm>
          <a:solidFill>
            <a:srgbClr val="E9FD87"/>
          </a:solidFill>
        </p:spPr>
        <p:txBody>
          <a:bodyPr/>
          <a:lstStyle/>
          <a:p>
            <a:pPr algn="ctr"/>
            <a:r>
              <a:rPr lang="en-US" dirty="0" smtClean="0"/>
              <a:t>Technical Review Criteria </a:t>
            </a:r>
            <a:endParaRPr lang="en-US" dirty="0"/>
          </a:p>
        </p:txBody>
      </p:sp>
      <p:sp>
        <p:nvSpPr>
          <p:cNvPr id="3" name="Content Placeholder 2"/>
          <p:cNvSpPr>
            <a:spLocks noGrp="1"/>
          </p:cNvSpPr>
          <p:nvPr>
            <p:ph idx="1"/>
          </p:nvPr>
        </p:nvSpPr>
        <p:spPr>
          <a:xfrm>
            <a:off x="685800" y="1447800"/>
            <a:ext cx="7772400" cy="4648200"/>
          </a:xfrm>
        </p:spPr>
        <p:txBody>
          <a:bodyPr/>
          <a:lstStyle/>
          <a:p>
            <a:pPr marL="0" indent="0">
              <a:buNone/>
            </a:pPr>
            <a:r>
              <a:rPr lang="en-US" b="1" dirty="0" smtClean="0"/>
              <a:t>The technical applications will be reviewed in accordance with the review criteria set forth in Section E of the RFA , summarized below:</a:t>
            </a:r>
          </a:p>
          <a:p>
            <a:r>
              <a:rPr lang="en-US" dirty="0" smtClean="0"/>
              <a:t>Technical approach</a:t>
            </a:r>
          </a:p>
          <a:p>
            <a:pPr lvl="0"/>
            <a:r>
              <a:rPr lang="en-US" dirty="0" smtClean="0"/>
              <a:t>Key Personnel</a:t>
            </a:r>
          </a:p>
          <a:p>
            <a:pPr lvl="0"/>
            <a:r>
              <a:rPr lang="en-US" dirty="0" smtClean="0"/>
              <a:t>Overall Activity Management Plan and Integration of Cross-Cutting Themes</a:t>
            </a:r>
          </a:p>
          <a:p>
            <a:r>
              <a:rPr lang="en-US" dirty="0" smtClean="0"/>
              <a:t>Experience  in Implementing Activities in the Middle East Region</a:t>
            </a:r>
          </a:p>
          <a:p>
            <a:endParaRPr lang="en-US"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44</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45</a:t>
            </a:fld>
            <a:endParaRPr lang="en-US" dirty="0">
              <a:solidFill>
                <a:srgbClr val="000000"/>
              </a:solidFill>
            </a:endParaRPr>
          </a:p>
        </p:txBody>
      </p:sp>
      <p:sp>
        <p:nvSpPr>
          <p:cNvPr id="6" name="Title 3"/>
          <p:cNvSpPr txBox="1">
            <a:spLocks/>
          </p:cNvSpPr>
          <p:nvPr/>
        </p:nvSpPr>
        <p:spPr>
          <a:xfrm>
            <a:off x="6019800" y="266700"/>
            <a:ext cx="3048000" cy="5334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Cost  Submission</a:t>
            </a:r>
            <a:endParaRPr lang="en-US" kern="0" dirty="0">
              <a:solidFill>
                <a:srgbClr val="000000"/>
              </a:solidFill>
            </a:endParaRPr>
          </a:p>
        </p:txBody>
      </p:sp>
      <p:sp>
        <p:nvSpPr>
          <p:cNvPr id="4" name="Rectangle 3"/>
          <p:cNvSpPr/>
          <p:nvPr/>
        </p:nvSpPr>
        <p:spPr>
          <a:xfrm>
            <a:off x="914400" y="12954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200705" name="Rectangle 1"/>
          <p:cNvSpPr>
            <a:spLocks noChangeArrowheads="1"/>
          </p:cNvSpPr>
          <p:nvPr/>
        </p:nvSpPr>
        <p:spPr bwMode="auto">
          <a:xfrm>
            <a:off x="890016" y="1333417"/>
            <a:ext cx="70104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20700" algn="l"/>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cost/business application should contain the budget categories consistent with SF-424A  presented</a:t>
            </a:r>
            <a:r>
              <a:rPr kumimoji="0" lang="en-US" sz="2400"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the following format:</a:t>
            </a: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Cover Page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Standard Forms (SF 424 Forms)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Budget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Budget Narrative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Valid DUNS and active System for Award Management (SAM)</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Certification, Assurances, Statements and  Other Required Forms</a:t>
            </a:r>
          </a:p>
          <a:p>
            <a:pPr marL="914400" marR="0" lvl="1" indent="-457200" algn="l" defTabSz="914400" rtl="0" eaLnBrk="0" fontAlgn="base" latinLnBrk="0" hangingPunct="0">
              <a:lnSpc>
                <a:spcPct val="100000"/>
              </a:lnSpc>
              <a:spcBef>
                <a:spcPct val="0"/>
              </a:spcBef>
              <a:spcAft>
                <a:spcPct val="0"/>
              </a:spcAft>
              <a:buClrTx/>
              <a:buSzPct val="100000"/>
              <a:buFont typeface="+mj-lt"/>
              <a:buAutoNum type="arabicPeriod"/>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Funding Restrictions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20700" algn="l"/>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46</a:t>
            </a:fld>
            <a:endParaRPr lang="en-US" dirty="0">
              <a:solidFill>
                <a:srgbClr val="000000"/>
              </a:solidFill>
            </a:endParaRPr>
          </a:p>
        </p:txBody>
      </p:sp>
      <p:sp>
        <p:nvSpPr>
          <p:cNvPr id="6" name="Title 3"/>
          <p:cNvSpPr txBox="1">
            <a:spLocks/>
          </p:cNvSpPr>
          <p:nvPr/>
        </p:nvSpPr>
        <p:spPr>
          <a:xfrm>
            <a:off x="6019800" y="152400"/>
            <a:ext cx="3048000" cy="8382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Additional Requirements</a:t>
            </a:r>
            <a:endParaRPr lang="en-US" kern="0" dirty="0">
              <a:solidFill>
                <a:srgbClr val="000000"/>
              </a:solidFill>
            </a:endParaRPr>
          </a:p>
        </p:txBody>
      </p:sp>
      <p:sp>
        <p:nvSpPr>
          <p:cNvPr id="4" name="Rectangle 3"/>
          <p:cNvSpPr/>
          <p:nvPr/>
        </p:nvSpPr>
        <p:spPr>
          <a:xfrm>
            <a:off x="990600" y="990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5" name="Rectangle 4"/>
          <p:cNvSpPr/>
          <p:nvPr/>
        </p:nvSpPr>
        <p:spPr>
          <a:xfrm>
            <a:off x="685800" y="1371601"/>
            <a:ext cx="7924800" cy="5262979"/>
          </a:xfrm>
          <a:prstGeom prst="rect">
            <a:avLst/>
          </a:prstGeom>
        </p:spPr>
        <p:txBody>
          <a:bodyPr wrap="square">
            <a:spAutoFit/>
          </a:bodyPr>
          <a:lstStyle/>
          <a:p>
            <a:r>
              <a:rPr lang="en-US" sz="2400" b="1" dirty="0" smtClean="0"/>
              <a:t>SF 424 Package </a:t>
            </a:r>
            <a:r>
              <a:rPr lang="en-US" sz="2400" dirty="0" smtClean="0"/>
              <a:t>– Link provided in the RFA.</a:t>
            </a:r>
          </a:p>
          <a:p>
            <a:r>
              <a:rPr lang="en-US" sz="2400" b="1" dirty="0" smtClean="0"/>
              <a:t>Certifications and Representations  </a:t>
            </a:r>
            <a:r>
              <a:rPr lang="en-US" sz="2400" dirty="0" smtClean="0"/>
              <a:t>- Link provided in RFA.</a:t>
            </a:r>
          </a:p>
          <a:p>
            <a:pPr marL="342900" indent="-342900">
              <a:buFont typeface="Arial" panose="020B0604020202020204" pitchFamily="34" charset="0"/>
              <a:buChar char="•"/>
            </a:pPr>
            <a:endParaRPr lang="en-US" sz="2400" dirty="0" smtClean="0"/>
          </a:p>
          <a:p>
            <a:r>
              <a:rPr lang="en-US" sz="2400" b="1" dirty="0" smtClean="0"/>
              <a:t>Summary Budget and Detailed Budget in Excel:</a:t>
            </a:r>
          </a:p>
          <a:p>
            <a:pPr marL="342900" indent="-342900">
              <a:buFont typeface="Arial" panose="020B0604020202020204" pitchFamily="34" charset="0"/>
              <a:buChar char="•"/>
            </a:pPr>
            <a:r>
              <a:rPr lang="en-US" sz="2400" dirty="0" smtClean="0"/>
              <a:t>Must have an accompanying detailed budget narrative and justification that provides in detail the total program amount for implementation of the program your organization is proposing. The budget narrative should provide information regarding the basis of estimate for each line item, including reference to sources used to substantiate the cost estimate (e.g. organization's policy, payroll document, and vendor quotes, etc.).</a:t>
            </a:r>
            <a:endParaRPr lang="en-US" sz="2400" b="1" dirty="0" smtClean="0"/>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9800" y="304800"/>
            <a:ext cx="2743200" cy="533400"/>
          </a:xfrm>
          <a:solidFill>
            <a:srgbClr val="E9FD87"/>
          </a:solidFill>
        </p:spPr>
        <p:txBody>
          <a:bodyPr/>
          <a:lstStyle/>
          <a:p>
            <a:r>
              <a:rPr lang="en-US" dirty="0" smtClean="0"/>
              <a:t>Salaries &amp; Fringe</a:t>
            </a:r>
            <a:endParaRPr lang="en-US" dirty="0"/>
          </a:p>
        </p:txBody>
      </p:sp>
      <p:sp>
        <p:nvSpPr>
          <p:cNvPr id="3" name="Content Placeholder 2"/>
          <p:cNvSpPr>
            <a:spLocks noGrp="1"/>
          </p:cNvSpPr>
          <p:nvPr>
            <p:ph idx="1"/>
          </p:nvPr>
        </p:nvSpPr>
        <p:spPr>
          <a:xfrm>
            <a:off x="685800" y="1600200"/>
            <a:ext cx="7772400" cy="4495800"/>
          </a:xfrm>
        </p:spPr>
        <p:txBody>
          <a:bodyPr/>
          <a:lstStyle/>
          <a:p>
            <a:pPr marL="0" lvl="0" indent="0" eaLnBrk="1" hangingPunct="1">
              <a:spcBef>
                <a:spcPct val="0"/>
              </a:spcBef>
              <a:buNone/>
            </a:pPr>
            <a:r>
              <a:rPr lang="en-US" sz="2800" b="1" dirty="0" smtClean="0">
                <a:latin typeface="Arial" pitchFamily="34" charset="0"/>
                <a:ea typeface="Times New Roman" pitchFamily="18" charset="0"/>
                <a:cs typeface="Arial" pitchFamily="34" charset="0"/>
              </a:rPr>
              <a:t>Direct salaries</a:t>
            </a:r>
            <a:r>
              <a:rPr lang="en-US" sz="2800" dirty="0" smtClean="0">
                <a:latin typeface="Arial" pitchFamily="34" charset="0"/>
                <a:ea typeface="Times New Roman" pitchFamily="18" charset="0"/>
                <a:cs typeface="Arial" pitchFamily="34" charset="0"/>
              </a:rPr>
              <a:t>:  </a:t>
            </a:r>
            <a:r>
              <a:rPr lang="en-US" sz="2800" u="sng" dirty="0" smtClean="0">
                <a:latin typeface="Arial" pitchFamily="34" charset="0"/>
                <a:ea typeface="Times New Roman" pitchFamily="18" charset="0"/>
                <a:cs typeface="Arial" pitchFamily="34" charset="0"/>
              </a:rPr>
              <a:t>Propose salaries in accordance with the Applicant's personnel policies</a:t>
            </a:r>
            <a:r>
              <a:rPr lang="en-US" sz="2800" dirty="0" smtClean="0">
                <a:latin typeface="Arial" pitchFamily="34" charset="0"/>
                <a:ea typeface="Times New Roman" pitchFamily="18" charset="0"/>
                <a:cs typeface="Arial" pitchFamily="34" charset="0"/>
              </a:rPr>
              <a:t>.  State the amounts of time, such as months and percent of time that shall be expended by each position, their base pay rate verification documentation.</a:t>
            </a:r>
            <a:br>
              <a:rPr lang="en-US" sz="2800" dirty="0" smtClean="0">
                <a:latin typeface="Arial" pitchFamily="34" charset="0"/>
                <a:ea typeface="Times New Roman" pitchFamily="18" charset="0"/>
                <a:cs typeface="Arial" pitchFamily="34" charset="0"/>
              </a:rPr>
            </a:br>
            <a:r>
              <a:rPr lang="en-US" sz="2800" b="1" dirty="0" smtClean="0">
                <a:latin typeface="Arial" pitchFamily="34" charset="0"/>
                <a:ea typeface="Times New Roman" pitchFamily="18" charset="0"/>
                <a:cs typeface="Arial" pitchFamily="34" charset="0"/>
              </a:rPr>
              <a:t>Fringe Benefits:  </a:t>
            </a:r>
            <a:r>
              <a:rPr lang="en-US" sz="2800" dirty="0" smtClean="0">
                <a:latin typeface="Arial" pitchFamily="34" charset="0"/>
                <a:ea typeface="Times New Roman" pitchFamily="18" charset="0"/>
                <a:cs typeface="Arial" pitchFamily="34" charset="0"/>
              </a:rPr>
              <a:t>Provide supporting documents, i.e., approved fringe benefit or provide a detailed breakdown comprised of all items of fringe benefits. </a:t>
            </a:r>
            <a:endParaRPr lang="en-US" sz="2800" dirty="0" smtClean="0">
              <a:latin typeface="Arial" pitchFamily="34" charset="0"/>
              <a:cs typeface="Arial" pitchFamily="34" charset="0"/>
            </a:endParaRPr>
          </a:p>
          <a:p>
            <a:endParaRPr lang="en-US"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47</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48</a:t>
            </a:fld>
            <a:endParaRPr lang="en-US" dirty="0">
              <a:solidFill>
                <a:srgbClr val="000000"/>
              </a:solidFill>
            </a:endParaRPr>
          </a:p>
        </p:txBody>
      </p:sp>
      <p:sp>
        <p:nvSpPr>
          <p:cNvPr id="6" name="Title 3"/>
          <p:cNvSpPr txBox="1">
            <a:spLocks/>
          </p:cNvSpPr>
          <p:nvPr/>
        </p:nvSpPr>
        <p:spPr>
          <a:xfrm>
            <a:off x="6019800" y="1524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Travel &amp; Transportation</a:t>
            </a:r>
            <a:endParaRPr lang="en-US" b="0" kern="0" dirty="0">
              <a:solidFill>
                <a:srgbClr val="000000"/>
              </a:solidFill>
            </a:endParaRPr>
          </a:p>
        </p:txBody>
      </p:sp>
      <p:sp>
        <p:nvSpPr>
          <p:cNvPr id="4" name="Rectangle 3"/>
          <p:cNvSpPr/>
          <p:nvPr/>
        </p:nvSpPr>
        <p:spPr>
          <a:xfrm>
            <a:off x="1219200" y="16002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mj-lt"/>
              <a:cs typeface="Arial" pitchFamily="34" charset="0"/>
            </a:endParaRPr>
          </a:p>
          <a:p>
            <a:pPr lvl="0" eaLnBrk="0" fontAlgn="base" hangingPunct="0">
              <a:spcBef>
                <a:spcPct val="0"/>
              </a:spcBef>
              <a:spcAft>
                <a:spcPct val="0"/>
              </a:spcAft>
              <a:tabLst>
                <a:tab pos="292100" algn="l"/>
              </a:tabLst>
            </a:pPr>
            <a:endParaRPr lang="en-US" sz="2000" b="1" dirty="0" smtClean="0">
              <a:latin typeface="+mj-lt"/>
              <a:cs typeface="Arial" pitchFamily="34" charset="0"/>
            </a:endParaRPr>
          </a:p>
        </p:txBody>
      </p:sp>
      <p:sp>
        <p:nvSpPr>
          <p:cNvPr id="5" name="Rectangle 4"/>
          <p:cNvSpPr/>
          <p:nvPr/>
        </p:nvSpPr>
        <p:spPr>
          <a:xfrm>
            <a:off x="533400" y="1781854"/>
            <a:ext cx="7924800" cy="4085546"/>
          </a:xfrm>
          <a:prstGeom prst="rect">
            <a:avLst/>
          </a:prstGeom>
        </p:spPr>
        <p:txBody>
          <a:bodyPr wrap="square">
            <a:spAutoFit/>
          </a:bodyPr>
          <a:lstStyle/>
          <a:p>
            <a:pPr marL="457200" indent="-457200">
              <a:buFont typeface="Arial" panose="020B0604020202020204" pitchFamily="34" charset="0"/>
              <a:buChar char="•"/>
            </a:pPr>
            <a:r>
              <a:rPr lang="x-none" sz="2800" smtClean="0"/>
              <a:t>The Application </a:t>
            </a:r>
            <a:r>
              <a:rPr lang="en-US" sz="2800" dirty="0" smtClean="0"/>
              <a:t>will clearly </a:t>
            </a:r>
            <a:r>
              <a:rPr lang="x-none" sz="2800" smtClean="0"/>
              <a:t>indicate the</a:t>
            </a:r>
            <a:r>
              <a:rPr lang="en-US" sz="2800" dirty="0" smtClean="0"/>
              <a:t> #</a:t>
            </a:r>
            <a:r>
              <a:rPr lang="x-none" sz="2800" smtClean="0"/>
              <a:t> of trips, domestic and international,</a:t>
            </a:r>
            <a:r>
              <a:rPr lang="en-US" sz="2800" dirty="0" smtClean="0"/>
              <a:t>#</a:t>
            </a:r>
            <a:r>
              <a:rPr lang="x-none" sz="2800" smtClean="0"/>
              <a:t> of days per trip, and the estimated costs</a:t>
            </a:r>
            <a:r>
              <a:rPr lang="en-US" sz="2800" dirty="0" smtClean="0"/>
              <a:t>;  s</a:t>
            </a:r>
            <a:r>
              <a:rPr lang="x-none" sz="2800" smtClean="0"/>
              <a:t>pecify the purpose of travel, the origin and destination for each proposed trip, duration and </a:t>
            </a:r>
            <a:r>
              <a:rPr lang="en-US" sz="2800" dirty="0" smtClean="0"/>
              <a:t># </a:t>
            </a:r>
            <a:r>
              <a:rPr lang="x-none" sz="2800" smtClean="0"/>
              <a:t>of individuals traveling and the position held by the travelers.  Estimated travel and transportation costs, including airfare and per diem.</a:t>
            </a:r>
            <a:endParaRPr lang="en-US" sz="2800" dirty="0"/>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49</a:t>
            </a:fld>
            <a:endParaRPr lang="en-US" dirty="0">
              <a:solidFill>
                <a:srgbClr val="000000"/>
              </a:solidFill>
            </a:endParaRPr>
          </a:p>
        </p:txBody>
      </p:sp>
      <p:sp>
        <p:nvSpPr>
          <p:cNvPr id="6" name="Title 3"/>
          <p:cNvSpPr txBox="1">
            <a:spLocks/>
          </p:cNvSpPr>
          <p:nvPr/>
        </p:nvSpPr>
        <p:spPr>
          <a:xfrm>
            <a:off x="5791200" y="152400"/>
            <a:ext cx="32766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dirty="0" smtClean="0"/>
              <a:t>Equipment and Supplies</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133121" name="Rectangle 1"/>
          <p:cNvSpPr>
            <a:spLocks noChangeArrowheads="1"/>
          </p:cNvSpPr>
          <p:nvPr/>
        </p:nvSpPr>
        <p:spPr bwMode="auto">
          <a:xfrm>
            <a:off x="533400" y="1787246"/>
            <a:ext cx="77724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Equipment: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Applicant must itemize the equipment i.e. vehicle, capital equipment and briefly justify the need for the items to be purchased as they apply to the Activity. Provide the basis for the cost estimates per item, e.g., pro forma invoice, published price lists, etc.</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342900" indent="-342900" eaLnBrk="0" fontAlgn="base" hangingPunct="0">
              <a:spcBef>
                <a:spcPct val="0"/>
              </a:spcBef>
              <a:spcAft>
                <a:spcPct val="0"/>
              </a:spcAft>
              <a:buFont typeface="Arial" panose="020B0604020202020204" pitchFamily="34" charset="0"/>
              <a:buChar char="•"/>
            </a:pPr>
            <a:r>
              <a:rPr lang="en-US" sz="2400" b="1" dirty="0" smtClean="0">
                <a:latin typeface="Arial" pitchFamily="34" charset="0"/>
                <a:ea typeface="Times New Roman" pitchFamily="18" charset="0"/>
                <a:cs typeface="Arial" pitchFamily="34" charset="0"/>
              </a:rPr>
              <a:t>Supplies:  </a:t>
            </a:r>
            <a:r>
              <a:rPr lang="en-US" sz="2400" dirty="0" smtClean="0">
                <a:latin typeface="Arial" pitchFamily="34" charset="0"/>
                <a:ea typeface="Times New Roman" pitchFamily="18" charset="0"/>
                <a:cs typeface="Arial" pitchFamily="34" charset="0"/>
              </a:rPr>
              <a:t>The Applicant must itemize the materials and supplies and briefly justify the need for the items to be purchased as they apply to the Activity.  </a:t>
            </a:r>
            <a:endParaRPr lang="en-US" sz="24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a:t>
            </a:fld>
            <a:endParaRPr lang="en-US" dirty="0">
              <a:solidFill>
                <a:srgbClr val="000000"/>
              </a:solidFill>
            </a:endParaRPr>
          </a:p>
        </p:txBody>
      </p:sp>
      <p:sp>
        <p:nvSpPr>
          <p:cNvPr id="6" name="Title 3"/>
          <p:cNvSpPr txBox="1">
            <a:spLocks/>
          </p:cNvSpPr>
          <p:nvPr/>
        </p:nvSpPr>
        <p:spPr>
          <a:xfrm>
            <a:off x="5867400" y="228600"/>
            <a:ext cx="2971800" cy="533400"/>
          </a:xfrm>
          <a:prstGeom prst="rect">
            <a:avLst/>
          </a:prstGeom>
          <a:solidFill>
            <a:schemeClr val="accent1"/>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rgbClr val="000000"/>
                </a:solidFill>
              </a:rPr>
              <a:t>Data Summary</a:t>
            </a:r>
            <a:endParaRPr lang="en-US" sz="2800" kern="0" dirty="0">
              <a:solidFill>
                <a:srgbClr val="000000"/>
              </a:solidFill>
            </a:endParaRPr>
          </a:p>
        </p:txBody>
      </p:sp>
      <p:graphicFrame>
        <p:nvGraphicFramePr>
          <p:cNvPr id="34" name="Table 33"/>
          <p:cNvGraphicFramePr>
            <a:graphicFrameLocks noGrp="1"/>
          </p:cNvGraphicFramePr>
          <p:nvPr>
            <p:extLst>
              <p:ext uri="{D42A27DB-BD31-4B8C-83A1-F6EECF244321}">
                <p14:modId xmlns:p14="http://schemas.microsoft.com/office/powerpoint/2010/main" val="1888816461"/>
              </p:ext>
            </p:extLst>
          </p:nvPr>
        </p:nvGraphicFramePr>
        <p:xfrm>
          <a:off x="533400" y="1295400"/>
          <a:ext cx="8153400" cy="4876800"/>
        </p:xfrm>
        <a:graphic>
          <a:graphicData uri="http://schemas.openxmlformats.org/drawingml/2006/table">
            <a:tbl>
              <a:tblPr/>
              <a:tblGrid>
                <a:gridCol w="4770606"/>
                <a:gridCol w="3382794"/>
              </a:tblGrid>
              <a:tr h="812800">
                <a:tc>
                  <a:txBody>
                    <a:bodyPr/>
                    <a:lstStyle/>
                    <a:p>
                      <a:pPr marL="0" marR="0" algn="just">
                        <a:spcBef>
                          <a:spcPts val="0"/>
                        </a:spcBef>
                        <a:spcAft>
                          <a:spcPts val="0"/>
                        </a:spcAft>
                      </a:pPr>
                      <a:r>
                        <a:rPr lang="en-US" sz="2000" dirty="0">
                          <a:latin typeface="Arial" pitchFamily="34" charset="0"/>
                          <a:ea typeface="Times New Roman"/>
                          <a:cs typeface="Arial" pitchFamily="34" charset="0"/>
                        </a:rPr>
                        <a:t>Open </a:t>
                      </a:r>
                      <a:r>
                        <a:rPr lang="en-US" sz="2000" dirty="0" smtClean="0">
                          <a:latin typeface="Arial" pitchFamily="34" charset="0"/>
                          <a:ea typeface="Times New Roman"/>
                          <a:cs typeface="Arial" pitchFamily="34" charset="0"/>
                        </a:rPr>
                        <a:t>to a</a:t>
                      </a:r>
                      <a:r>
                        <a:rPr lang="en-US" sz="2000" kern="1200" dirty="0" smtClean="0">
                          <a:solidFill>
                            <a:schemeClr val="tx1"/>
                          </a:solidFill>
                          <a:latin typeface="+mn-lt"/>
                          <a:ea typeface="+mn-ea"/>
                          <a:cs typeface="+mn-cs"/>
                        </a:rPr>
                        <a:t>ll qualified U.S. and non-U.S. organizations (See Section C</a:t>
                      </a:r>
                      <a:r>
                        <a:rPr lang="en-US" sz="2000" kern="1200" baseline="0" dirty="0" smtClean="0">
                          <a:solidFill>
                            <a:schemeClr val="tx1"/>
                          </a:solidFill>
                          <a:latin typeface="+mn-lt"/>
                          <a:ea typeface="+mn-ea"/>
                          <a:cs typeface="+mn-cs"/>
                        </a:rPr>
                        <a:t> of RFA</a:t>
                      </a:r>
                      <a:r>
                        <a:rPr lang="en-US" sz="2000" kern="1200" dirty="0" smtClean="0">
                          <a:solidFill>
                            <a:schemeClr val="tx1"/>
                          </a:solidFill>
                          <a:latin typeface="+mn-lt"/>
                          <a:ea typeface="+mn-ea"/>
                          <a:cs typeface="+mn-cs"/>
                        </a:rPr>
                        <a:t>)</a:t>
                      </a:r>
                      <a:endParaRPr lang="en-US" sz="20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Resulting in </a:t>
                      </a:r>
                      <a:r>
                        <a:rPr lang="en-US" sz="2000" dirty="0" smtClean="0">
                          <a:latin typeface="Arial" pitchFamily="34" charset="0"/>
                          <a:ea typeface="Times New Roman"/>
                          <a:cs typeface="Arial" pitchFamily="34" charset="0"/>
                        </a:rPr>
                        <a:t>one award</a:t>
                      </a:r>
                      <a:endParaRPr lang="en-US" sz="20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just">
                        <a:spcBef>
                          <a:spcPts val="0"/>
                        </a:spcBef>
                        <a:spcAft>
                          <a:spcPts val="0"/>
                        </a:spcAft>
                      </a:pPr>
                      <a:r>
                        <a:rPr lang="en-US" sz="2000" dirty="0" smtClean="0">
                          <a:latin typeface="Arial" pitchFamily="34" charset="0"/>
                          <a:ea typeface="Times New Roman"/>
                          <a:cs typeface="Arial" pitchFamily="34" charset="0"/>
                        </a:rPr>
                        <a:t>Choice</a:t>
                      </a:r>
                      <a:r>
                        <a:rPr lang="en-US" sz="2000" baseline="0" dirty="0" smtClean="0">
                          <a:latin typeface="Arial" pitchFamily="34" charset="0"/>
                          <a:ea typeface="Times New Roman"/>
                          <a:cs typeface="Arial" pitchFamily="34" charset="0"/>
                        </a:rPr>
                        <a:t> of </a:t>
                      </a:r>
                      <a:r>
                        <a:rPr lang="en-US" sz="2000" dirty="0" smtClean="0">
                          <a:latin typeface="Arial" pitchFamily="34" charset="0"/>
                          <a:ea typeface="Times New Roman"/>
                          <a:cs typeface="Arial" pitchFamily="34" charset="0"/>
                        </a:rPr>
                        <a:t>Instrument  </a:t>
                      </a:r>
                      <a:r>
                        <a:rPr lang="en-US" sz="2000" dirty="0">
                          <a:latin typeface="Arial" pitchFamily="34" charset="0"/>
                          <a:ea typeface="Times New Roman"/>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Cooperative Agreement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just">
                        <a:spcBef>
                          <a:spcPts val="0"/>
                        </a:spcBef>
                        <a:spcAft>
                          <a:spcPts val="0"/>
                        </a:spcAft>
                      </a:pPr>
                      <a:r>
                        <a:rPr lang="en-US" sz="2000" dirty="0">
                          <a:latin typeface="Arial" pitchFamily="34" charset="0"/>
                          <a:ea typeface="Times New Roman"/>
                          <a:cs typeface="Arial" pitchFamily="34" charset="0"/>
                        </a:rPr>
                        <a:t>Estimated Period </a:t>
                      </a:r>
                      <a:r>
                        <a:rPr lang="en-US" sz="2000" dirty="0" smtClean="0">
                          <a:latin typeface="Arial" pitchFamily="34" charset="0"/>
                          <a:ea typeface="Times New Roman"/>
                          <a:cs typeface="Arial" pitchFamily="34" charset="0"/>
                        </a:rPr>
                        <a:t>of</a:t>
                      </a:r>
                      <a:r>
                        <a:rPr lang="en-US" sz="2000" baseline="0" dirty="0" smtClean="0">
                          <a:latin typeface="Arial" pitchFamily="34" charset="0"/>
                          <a:ea typeface="Times New Roman"/>
                          <a:cs typeface="Arial" pitchFamily="34" charset="0"/>
                        </a:rPr>
                        <a:t> Performance</a:t>
                      </a:r>
                      <a:endParaRPr lang="en-US" sz="20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5 </a:t>
                      </a:r>
                      <a:r>
                        <a:rPr lang="en-US" sz="2000" dirty="0" smtClean="0">
                          <a:latin typeface="Arial" pitchFamily="34" charset="0"/>
                          <a:ea typeface="Times New Roman"/>
                          <a:cs typeface="Arial" pitchFamily="34" charset="0"/>
                        </a:rPr>
                        <a:t>years from</a:t>
                      </a:r>
                      <a:r>
                        <a:rPr lang="en-US" sz="2000" baseline="0" dirty="0" smtClean="0">
                          <a:latin typeface="Arial" pitchFamily="34" charset="0"/>
                          <a:ea typeface="Times New Roman"/>
                          <a:cs typeface="Arial" pitchFamily="34" charset="0"/>
                        </a:rPr>
                        <a:t> date of award</a:t>
                      </a:r>
                      <a:endParaRPr lang="en-US" sz="20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just">
                        <a:spcBef>
                          <a:spcPts val="0"/>
                        </a:spcBef>
                        <a:spcAft>
                          <a:spcPts val="0"/>
                        </a:spcAft>
                      </a:pPr>
                      <a:r>
                        <a:rPr lang="en-US" sz="2000" dirty="0" smtClean="0">
                          <a:latin typeface="Arial" pitchFamily="34" charset="0"/>
                          <a:ea typeface="Times New Roman"/>
                          <a:cs typeface="Arial" pitchFamily="34" charset="0"/>
                        </a:rPr>
                        <a:t>Total Estimated </a:t>
                      </a:r>
                      <a:r>
                        <a:rPr lang="en-US" sz="2000" dirty="0">
                          <a:latin typeface="Arial" pitchFamily="34" charset="0"/>
                          <a:ea typeface="Times New Roman"/>
                          <a:cs typeface="Arial" pitchFamily="34" charset="0"/>
                        </a:rPr>
                        <a:t>Amount </a:t>
                      </a:r>
                      <a:r>
                        <a:rPr lang="en-US" sz="2000" dirty="0" smtClean="0">
                          <a:latin typeface="Arial" pitchFamily="34" charset="0"/>
                          <a:ea typeface="Times New Roman"/>
                          <a:cs typeface="Arial" pitchFamily="34" charset="0"/>
                        </a:rPr>
                        <a:t>(TEA) of </a:t>
                      </a:r>
                      <a:r>
                        <a:rPr lang="en-US" sz="2000" dirty="0">
                          <a:latin typeface="Arial" pitchFamily="34" charset="0"/>
                          <a:ea typeface="Times New Roman"/>
                          <a:cs typeface="Arial" pitchFamily="34" charset="0"/>
                        </a:rPr>
                        <a:t>Award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$30 million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just">
                        <a:spcBef>
                          <a:spcPts val="0"/>
                        </a:spcBef>
                        <a:spcAft>
                          <a:spcPts val="0"/>
                        </a:spcAft>
                      </a:pPr>
                      <a:r>
                        <a:rPr lang="en-US" sz="2000" dirty="0">
                          <a:latin typeface="Arial" pitchFamily="34" charset="0"/>
                          <a:ea typeface="Times New Roman"/>
                          <a:cs typeface="Arial" pitchFamily="34" charset="0"/>
                        </a:rPr>
                        <a:t>Grants-approximately 30% of the TEA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$10 million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marL="0" marR="0" algn="just">
                        <a:spcBef>
                          <a:spcPts val="0"/>
                        </a:spcBef>
                        <a:spcAft>
                          <a:spcPts val="0"/>
                        </a:spcAft>
                      </a:pPr>
                      <a:r>
                        <a:rPr lang="en-US" sz="2000" dirty="0">
                          <a:latin typeface="Arial" pitchFamily="34" charset="0"/>
                          <a:ea typeface="Times New Roman"/>
                          <a:cs typeface="Arial" pitchFamily="34" charset="0"/>
                        </a:rPr>
                        <a:t>Cost Share (2 CFR 200.</a:t>
                      </a:r>
                      <a:r>
                        <a:rPr lang="en-US" sz="2000" dirty="0">
                          <a:solidFill>
                            <a:srgbClr val="000000"/>
                          </a:solidFill>
                          <a:latin typeface="Arial" pitchFamily="34" charset="0"/>
                          <a:ea typeface="Times New Roman"/>
                          <a:cs typeface="Arial" pitchFamily="34" charset="0"/>
                        </a:rPr>
                        <a:t>306)</a:t>
                      </a:r>
                      <a:endParaRPr lang="en-US" sz="20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dirty="0">
                          <a:latin typeface="Arial" pitchFamily="34" charset="0"/>
                          <a:ea typeface="Times New Roman"/>
                          <a:cs typeface="Arial"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0529" name="Rectangle 1"/>
          <p:cNvSpPr>
            <a:spLocks noChangeArrowheads="1"/>
          </p:cNvSpPr>
          <p:nvPr/>
        </p:nvSpPr>
        <p:spPr bwMode="auto">
          <a:xfrm>
            <a:off x="990600" y="5386863"/>
            <a:ext cx="7315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92100" algn="l"/>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50</a:t>
            </a:fld>
            <a:endParaRPr lang="en-US" dirty="0">
              <a:solidFill>
                <a:srgbClr val="000000"/>
              </a:solidFill>
            </a:endParaRPr>
          </a:p>
        </p:txBody>
      </p:sp>
      <p:sp>
        <p:nvSpPr>
          <p:cNvPr id="6" name="Title 3"/>
          <p:cNvSpPr txBox="1">
            <a:spLocks/>
          </p:cNvSpPr>
          <p:nvPr/>
        </p:nvSpPr>
        <p:spPr>
          <a:xfrm>
            <a:off x="5791200" y="152400"/>
            <a:ext cx="32766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dirty="0" smtClean="0"/>
              <a:t>Construction &amp; Contractual</a:t>
            </a:r>
            <a:endParaRPr lang="en-US" kern="0" dirty="0">
              <a:solidFill>
                <a:srgbClr val="000000"/>
              </a:solidFill>
            </a:endParaRPr>
          </a:p>
        </p:txBody>
      </p:sp>
      <p:sp>
        <p:nvSpPr>
          <p:cNvPr id="4" name="Rectangle 3"/>
          <p:cNvSpPr/>
          <p:nvPr/>
        </p:nvSpPr>
        <p:spPr>
          <a:xfrm>
            <a:off x="1066800" y="1371600"/>
            <a:ext cx="6705600" cy="769441"/>
          </a:xfrm>
          <a:prstGeom prst="rect">
            <a:avLst/>
          </a:prstGeom>
        </p:spPr>
        <p:txBody>
          <a:bodyPr wrap="square">
            <a:spAutoFit/>
          </a:bodyPr>
          <a:lstStyle/>
          <a:p>
            <a:pPr lvl="0" eaLnBrk="0" fontAlgn="base" hangingPunct="0">
              <a:spcBef>
                <a:spcPct val="0"/>
              </a:spcBef>
              <a:spcAft>
                <a:spcPct val="0"/>
              </a:spcAft>
              <a:tabLst>
                <a:tab pos="292100" algn="l"/>
              </a:tabLst>
            </a:pPr>
            <a:endParaRPr lang="en-US" sz="2400" dirty="0" smtClean="0">
              <a:latin typeface="Arial" pitchFamily="34" charset="0"/>
              <a:cs typeface="Arial" pitchFamily="34" charset="0"/>
            </a:endParaRPr>
          </a:p>
          <a:p>
            <a:pPr lvl="0" eaLnBrk="0" fontAlgn="base" hangingPunct="0">
              <a:spcBef>
                <a:spcPct val="0"/>
              </a:spcBef>
              <a:spcAft>
                <a:spcPct val="0"/>
              </a:spcAft>
              <a:tabLst>
                <a:tab pos="292100" algn="l"/>
              </a:tabLst>
            </a:pPr>
            <a:endParaRPr lang="en-US" sz="2000" b="1" dirty="0" smtClean="0">
              <a:latin typeface="Arial" pitchFamily="34" charset="0"/>
              <a:cs typeface="Arial" pitchFamily="34" charset="0"/>
            </a:endParaRPr>
          </a:p>
        </p:txBody>
      </p:sp>
      <p:sp>
        <p:nvSpPr>
          <p:cNvPr id="137217" name="Rectangle 1"/>
          <p:cNvSpPr>
            <a:spLocks noChangeArrowheads="1"/>
          </p:cNvSpPr>
          <p:nvPr/>
        </p:nvSpPr>
        <p:spPr bwMode="auto">
          <a:xfrm>
            <a:off x="533400" y="1733562"/>
            <a:ext cx="78486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lvl="0" indent="-342900" eaLnBrk="0" fontAlgn="base" hangingPunct="0">
              <a:spcBef>
                <a:spcPct val="0"/>
              </a:spcBef>
              <a:spcAft>
                <a:spcPct val="0"/>
              </a:spcAft>
              <a:buFont typeface="Arial" panose="020B0604020202020204" pitchFamily="34" charset="0"/>
              <a:buChar char="•"/>
            </a:pPr>
            <a:r>
              <a:rPr lang="en-US" sz="2400" b="1" dirty="0" smtClean="0">
                <a:latin typeface="Arial" pitchFamily="34" charset="0"/>
                <a:ea typeface="Times New Roman" pitchFamily="18" charset="0"/>
                <a:cs typeface="Arial" pitchFamily="34" charset="0"/>
              </a:rPr>
              <a:t>Construction</a:t>
            </a:r>
            <a:r>
              <a:rPr lang="en-US" sz="2400" dirty="0" smtClean="0">
                <a:latin typeface="Arial" pitchFamily="34" charset="0"/>
                <a:ea typeface="Times New Roman" pitchFamily="18" charset="0"/>
                <a:cs typeface="Arial" pitchFamily="34" charset="0"/>
              </a:rPr>
              <a:t>:  The construction proposed under the RFA will strictly fall under the agency limitations.  See ADS 303.3.30.</a:t>
            </a:r>
            <a:endParaRPr lang="en-US" sz="2400" dirty="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Arial" panose="020B0604020202020204" pitchFamily="34" charset="0"/>
              <a:buChar char="•"/>
            </a:pPr>
            <a:endParaRPr lang="en-US" sz="2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Arial" panose="020B0604020202020204" pitchFamily="34" charset="0"/>
              <a:buChar char="•"/>
            </a:pPr>
            <a:r>
              <a:rPr lang="en-US" sz="2400" b="1" dirty="0" smtClean="0">
                <a:latin typeface="Arial" pitchFamily="34" charset="0"/>
                <a:ea typeface="Times New Roman" pitchFamily="18" charset="0"/>
                <a:cs typeface="Arial" pitchFamily="34" charset="0"/>
              </a:rPr>
              <a:t>Contractual: Grants/Sub-Awards:  </a:t>
            </a:r>
            <a:r>
              <a:rPr lang="en-US" sz="2400" dirty="0" smtClean="0">
                <a:latin typeface="Arial" pitchFamily="34" charset="0"/>
                <a:ea typeface="Times New Roman" pitchFamily="18" charset="0"/>
                <a:cs typeface="Arial" pitchFamily="34" charset="0"/>
              </a:rPr>
              <a:t>The Applicant's budget shall include a breakdown of all costs for each sub-awards and identify the proposed Sub-awardees.  The lump sum must be consistent with the detailed Sub-awardees’ budgets. </a:t>
            </a:r>
            <a:br>
              <a:rPr lang="en-US" sz="2400" dirty="0" smtClean="0">
                <a:latin typeface="Arial" pitchFamily="34" charset="0"/>
                <a:ea typeface="Times New Roman" pitchFamily="18" charset="0"/>
                <a:cs typeface="Arial" pitchFamily="34" charset="0"/>
              </a:rPr>
            </a:br>
            <a:endParaRPr kumimoji="0" lang="en-US" sz="2400" b="0"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0" y="304800"/>
            <a:ext cx="2514600" cy="533400"/>
          </a:xfrm>
          <a:solidFill>
            <a:srgbClr val="E9FD87"/>
          </a:solidFill>
        </p:spPr>
        <p:txBody>
          <a:bodyPr/>
          <a:lstStyle/>
          <a:p>
            <a:r>
              <a:rPr lang="en-US" dirty="0" smtClean="0"/>
              <a:t>ODC &amp; NICRA</a:t>
            </a:r>
            <a:endParaRPr lang="en-US" dirty="0"/>
          </a:p>
        </p:txBody>
      </p:sp>
      <p:sp>
        <p:nvSpPr>
          <p:cNvPr id="3" name="Content Placeholder 2"/>
          <p:cNvSpPr>
            <a:spLocks noGrp="1"/>
          </p:cNvSpPr>
          <p:nvPr>
            <p:ph idx="1"/>
          </p:nvPr>
        </p:nvSpPr>
        <p:spPr>
          <a:xfrm>
            <a:off x="685800" y="1371600"/>
            <a:ext cx="7772400" cy="4724400"/>
          </a:xfrm>
        </p:spPr>
        <p:txBody>
          <a:bodyPr/>
          <a:lstStyle/>
          <a:p>
            <a:pPr>
              <a:spcBef>
                <a:spcPct val="0"/>
              </a:spcBef>
            </a:pPr>
            <a:r>
              <a:rPr lang="en-US" b="1" dirty="0" smtClean="0">
                <a:latin typeface="Arial" pitchFamily="34" charset="0"/>
                <a:ea typeface="Times New Roman" pitchFamily="18" charset="0"/>
                <a:cs typeface="Arial" pitchFamily="34" charset="0"/>
              </a:rPr>
              <a:t>Other Direct Costs:  </a:t>
            </a:r>
            <a:r>
              <a:rPr lang="en-US" dirty="0" smtClean="0">
                <a:latin typeface="Arial" pitchFamily="34" charset="0"/>
                <a:ea typeface="Times New Roman" pitchFamily="18" charset="0"/>
                <a:cs typeface="Arial" pitchFamily="34" charset="0"/>
              </a:rPr>
              <a:t>Identify other costs and briefly justify the need for each cost item proposed relative to the WCA activities.  Include the basis for cost estimates, e.g., market rate, vendor quotes, pro-forma invoice, etc.</a:t>
            </a:r>
          </a:p>
          <a:p>
            <a:pPr>
              <a:spcBef>
                <a:spcPct val="0"/>
              </a:spcBef>
            </a:pPr>
            <a:r>
              <a:rPr lang="en-US" b="1" dirty="0" smtClean="0">
                <a:latin typeface="Arial" pitchFamily="34" charset="0"/>
                <a:ea typeface="Times New Roman" pitchFamily="18" charset="0"/>
                <a:cs typeface="Arial" pitchFamily="34" charset="0"/>
              </a:rPr>
              <a:t>NICRA</a:t>
            </a:r>
            <a:r>
              <a:rPr lang="en-US" dirty="0" smtClean="0">
                <a:latin typeface="Arial" pitchFamily="34" charset="0"/>
                <a:ea typeface="Times New Roman" pitchFamily="18" charset="0"/>
                <a:cs typeface="Arial" pitchFamily="34" charset="0"/>
              </a:rPr>
              <a:t> the Applicant should submit the most current </a:t>
            </a: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NICRA. In the absence of a NICRA, USAID's                 </a:t>
            </a: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regulations allow partners who have not had a </a:t>
            </a: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NICRA the option of electing a 10% deminimus rate. </a:t>
            </a: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See 2 CFR 200.414      </a:t>
            </a: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a:t>
            </a:r>
            <a:r>
              <a:rPr lang="en-US" dirty="0" smtClean="0">
                <a:latin typeface="Arial" pitchFamily="34" charset="0"/>
                <a:ea typeface="Times New Roman" pitchFamily="18" charset="0"/>
                <a:cs typeface="Arial" pitchFamily="34" charset="0"/>
                <a:hlinkClick r:id="rId3"/>
              </a:rPr>
              <a:t>http://www.gpo.gov/fdsys/pkg/CFR-2014-title2-</a:t>
            </a:r>
            <a:endParaRPr lang="en-US" dirty="0" smtClean="0">
              <a:latin typeface="Arial" pitchFamily="34" charset="0"/>
              <a:ea typeface="Times New Roman" pitchFamily="18" charset="0"/>
              <a:cs typeface="Arial" pitchFamily="34" charset="0"/>
            </a:endParaRPr>
          </a:p>
          <a:p>
            <a:pPr marL="0" indent="0" eaLnBrk="1" hangingPunct="1">
              <a:spcBef>
                <a:spcPct val="0"/>
              </a:spcBef>
              <a:buNone/>
              <a:tabLst>
                <a:tab pos="571500" algn="l"/>
              </a:tabLst>
            </a:pPr>
            <a:r>
              <a:rPr lang="en-US" dirty="0" smtClean="0">
                <a:latin typeface="Arial" pitchFamily="34" charset="0"/>
                <a:ea typeface="Times New Roman" pitchFamily="18" charset="0"/>
                <a:cs typeface="Arial" pitchFamily="34" charset="0"/>
              </a:rPr>
              <a:t>    vol1/pdf/CFR-2014-title2-vol1- sec200-414.pdf</a:t>
            </a:r>
            <a:endParaRPr lang="en-US" dirty="0" smtClean="0">
              <a:latin typeface="Arial" pitchFamily="34" charset="0"/>
              <a:cs typeface="Arial" pitchFamily="34" charset="0"/>
            </a:endParaRPr>
          </a:p>
          <a:p>
            <a:endParaRPr lang="en-US" b="1"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51</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304800"/>
            <a:ext cx="2895600" cy="457200"/>
          </a:xfrm>
          <a:solidFill>
            <a:srgbClr val="E9FD87"/>
          </a:solidFill>
        </p:spPr>
        <p:txBody>
          <a:bodyPr/>
          <a:lstStyle/>
          <a:p>
            <a:r>
              <a:rPr lang="en-US" dirty="0" smtClean="0"/>
              <a:t>Cost Evaluation</a:t>
            </a:r>
            <a:br>
              <a:rPr lang="en-US" dirty="0" smtClean="0"/>
            </a:br>
            <a:endParaRPr lang="en-US" dirty="0"/>
          </a:p>
        </p:txBody>
      </p:sp>
      <p:sp>
        <p:nvSpPr>
          <p:cNvPr id="3" name="Content Placeholder 2"/>
          <p:cNvSpPr>
            <a:spLocks noGrp="1"/>
          </p:cNvSpPr>
          <p:nvPr>
            <p:ph idx="1"/>
          </p:nvPr>
        </p:nvSpPr>
        <p:spPr>
          <a:xfrm>
            <a:off x="533400" y="1371600"/>
            <a:ext cx="8077200" cy="4724400"/>
          </a:xfrm>
        </p:spPr>
        <p:txBody>
          <a:bodyPr/>
          <a:lstStyle/>
          <a:p>
            <a:pPr>
              <a:spcBef>
                <a:spcPts val="0"/>
              </a:spcBef>
              <a:buNone/>
            </a:pPr>
            <a:r>
              <a:rPr lang="en-US" sz="2800" dirty="0" smtClean="0"/>
              <a:t>Technical merit review are significantly more </a:t>
            </a:r>
          </a:p>
          <a:p>
            <a:pPr>
              <a:spcBef>
                <a:spcPts val="0"/>
              </a:spcBef>
              <a:buNone/>
            </a:pPr>
            <a:r>
              <a:rPr lang="en-US" sz="2800" dirty="0" smtClean="0"/>
              <a:t>important than cost.  While Cost is less important </a:t>
            </a:r>
          </a:p>
          <a:p>
            <a:pPr>
              <a:spcBef>
                <a:spcPts val="0"/>
              </a:spcBef>
              <a:buNone/>
            </a:pPr>
            <a:r>
              <a:rPr lang="en-US" sz="2800" dirty="0" smtClean="0"/>
              <a:t>than technical, the cost application of the </a:t>
            </a:r>
          </a:p>
          <a:p>
            <a:pPr marL="0" indent="0">
              <a:spcBef>
                <a:spcPts val="0"/>
              </a:spcBef>
              <a:buNone/>
              <a:tabLst>
                <a:tab pos="0" algn="l"/>
              </a:tabLst>
            </a:pPr>
            <a:r>
              <a:rPr lang="en-US" sz="2800" dirty="0" smtClean="0"/>
              <a:t>apparently successful technical application will be evaluated for credibility, completeness and for:</a:t>
            </a:r>
          </a:p>
          <a:p>
            <a:pPr marL="463550" lvl="0" indent="-463550"/>
            <a:r>
              <a:rPr lang="x-none" smtClean="0"/>
              <a:t>Allowability of Costs (2 CFR 200.403)</a:t>
            </a:r>
            <a:endParaRPr lang="en-US" dirty="0" smtClean="0"/>
          </a:p>
          <a:p>
            <a:pPr marL="463550" lvl="0" indent="-463550"/>
            <a:r>
              <a:rPr lang="x-none" smtClean="0"/>
              <a:t>Reasonable Costs (2 CFR 200.404)</a:t>
            </a:r>
            <a:endParaRPr lang="en-US" dirty="0" smtClean="0"/>
          </a:p>
          <a:p>
            <a:pPr marL="463550" lvl="0" indent="-463550"/>
            <a:r>
              <a:rPr lang="x-none" smtClean="0"/>
              <a:t>Allocable Costs (2 CFR 200.405)</a:t>
            </a:r>
            <a:endParaRPr lang="en-US" dirty="0" smtClean="0"/>
          </a:p>
          <a:p>
            <a:pPr marL="463550" lvl="0" indent="-463550"/>
            <a:r>
              <a:rPr lang="x-none" smtClean="0"/>
              <a:t>Demonstration of management capability to meet a responsibility determination</a:t>
            </a:r>
            <a:r>
              <a:rPr lang="x-none" sz="2800" smtClean="0"/>
              <a:t>.</a:t>
            </a:r>
            <a:endParaRPr lang="en-US" sz="2800" dirty="0" smtClean="0"/>
          </a:p>
          <a:p>
            <a:endParaRPr lang="en-US" dirty="0"/>
          </a:p>
        </p:txBody>
      </p:sp>
      <p:sp>
        <p:nvSpPr>
          <p:cNvPr id="5" name="Slide Number Placeholder 4"/>
          <p:cNvSpPr>
            <a:spLocks noGrp="1"/>
          </p:cNvSpPr>
          <p:nvPr>
            <p:ph type="sldNum" sz="quarter" idx="12"/>
          </p:nvPr>
        </p:nvSpPr>
        <p:spPr/>
        <p:txBody>
          <a:bodyPr/>
          <a:lstStyle/>
          <a:p>
            <a:pPr>
              <a:defRPr/>
            </a:pPr>
            <a:fld id="{6FF5179A-C04D-4960-AD90-ADF7E47F9452}" type="slidenum">
              <a:rPr lang="en-US" smtClean="0">
                <a:solidFill>
                  <a:srgbClr val="000000"/>
                </a:solidFill>
              </a:rPr>
              <a:pPr>
                <a:defRPr/>
              </a:pPr>
              <a:t>52</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53</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solidFill>
                <a:srgbClr val="000000"/>
              </a:solidFill>
            </a:endParaRPr>
          </a:p>
        </p:txBody>
      </p:sp>
      <p:sp>
        <p:nvSpPr>
          <p:cNvPr id="109571" name="Rectangle 3"/>
          <p:cNvSpPr>
            <a:spLocks noChangeArrowheads="1"/>
          </p:cNvSpPr>
          <p:nvPr/>
        </p:nvSpPr>
        <p:spPr bwMode="auto">
          <a:xfrm>
            <a:off x="381000" y="1417516"/>
            <a:ext cx="8534400" cy="4216490"/>
          </a:xfrm>
          <a:prstGeom prst="rect">
            <a:avLst/>
          </a:prstGeom>
          <a:noFill/>
          <a:ln w="9525">
            <a:noFill/>
            <a:miter lim="800000"/>
            <a:headEnd/>
            <a:tailEnd/>
          </a:ln>
          <a:effectLst/>
        </p:spPr>
        <p:txBody>
          <a:bodyPr vert="horz" wrap="square" lIns="0" tIns="76176" rIns="0" bIns="76176" numCol="1" anchor="ctr" anchorCtr="0" compatLnSpc="1">
            <a:prstTxWarp prst="textNoShape">
              <a:avLst/>
            </a:prstTxWarp>
            <a:spAutoFit/>
          </a:bodyPr>
          <a:lstStyle/>
          <a:p>
            <a:pPr marL="463550" marR="0" lvl="0" indent="-46355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authority is found in the Foreign Affairs Act and the applicable sections of 2 CFR 700 and 2 CFR 200 – Uniform Administrative Requirements, Cost Principles, and Audit Requirements for Federal Awards.  USAID applies some of these regulations to non-U.S. non-governmental organizations through ADS Chapter 303 and the Standard Provisions for Non-U.S. Non-governmental Organizations.</a:t>
            </a:r>
          </a:p>
          <a:p>
            <a:pPr marL="463550" marR="0" lvl="0" indent="-463550" algn="l" defTabSz="914400" rtl="0" eaLnBrk="0" fontAlgn="base" latinLnBrk="0" hangingPunct="0">
              <a:lnSpc>
                <a:spcPct val="100000"/>
              </a:lnSpc>
              <a:spcBef>
                <a:spcPct val="0"/>
              </a:spcBef>
              <a:spcAft>
                <a:spcPct val="0"/>
              </a:spcAft>
              <a:buClrTx/>
              <a:buSzTx/>
              <a:buFontTx/>
              <a:buNone/>
              <a:tabLst/>
            </a:pPr>
            <a:endParaRPr lang="en-US" sz="2400" dirty="0" smtClean="0">
              <a:latin typeface="Arial" pitchFamily="34" charset="0"/>
              <a:cs typeface="Arial" pitchFamily="34" charset="0"/>
            </a:endParaRPr>
          </a:p>
          <a:p>
            <a:pPr marL="463550" indent="-463550">
              <a:buFont typeface="Arial" pitchFamily="34" charset="0"/>
              <a:buChar char="•"/>
            </a:pPr>
            <a:r>
              <a:rPr lang="x-none" sz="2400" smtClean="0"/>
              <a:t>Authority to obligate the U.S. Government: the Agreement Officer is the only individual</a:t>
            </a:r>
            <a:r>
              <a:rPr lang="en-US" sz="2400" dirty="0" smtClean="0"/>
              <a:t> </a:t>
            </a:r>
            <a:r>
              <a:rPr lang="x-none" sz="2400" smtClean="0"/>
              <a:t>who may legally commit the U.S. Government to the expenditure of public funds. </a:t>
            </a:r>
            <a:endParaRPr lang="en-US" sz="2400" dirty="0"/>
          </a:p>
        </p:txBody>
      </p:sp>
      <p:sp>
        <p:nvSpPr>
          <p:cNvPr id="8" name="Rectangle 7"/>
          <p:cNvSpPr/>
          <p:nvPr/>
        </p:nvSpPr>
        <p:spPr>
          <a:xfrm>
            <a:off x="6477000" y="228600"/>
            <a:ext cx="2122641" cy="461665"/>
          </a:xfrm>
          <a:prstGeom prst="rect">
            <a:avLst/>
          </a:prstGeom>
        </p:spPr>
        <p:txBody>
          <a:bodyPr wrap="square">
            <a:spAutoFit/>
          </a:bodyPr>
          <a:lstStyle/>
          <a:p>
            <a:pPr lvl="0" algn="ctr" fontAlgn="base">
              <a:spcBef>
                <a:spcPct val="0"/>
              </a:spcBef>
              <a:spcAft>
                <a:spcPct val="0"/>
              </a:spcAft>
            </a:pPr>
            <a:r>
              <a:rPr lang="en-US" sz="2400" b="1" dirty="0" smtClean="0">
                <a:solidFill>
                  <a:srgbClr val="000000"/>
                </a:solidFill>
                <a:latin typeface="+mj-lt"/>
                <a:cs typeface="Times New Roman" pitchFamily="18" charset="0"/>
              </a:rPr>
              <a:t>Authority</a:t>
            </a: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54</a:t>
            </a:fld>
            <a:endParaRPr lang="en-US" dirty="0">
              <a:solidFill>
                <a:srgbClr val="000000"/>
              </a:solidFill>
            </a:endParaRPr>
          </a:p>
        </p:txBody>
      </p:sp>
      <p:sp>
        <p:nvSpPr>
          <p:cNvPr id="4" name="Rectangle 3"/>
          <p:cNvSpPr/>
          <p:nvPr/>
        </p:nvSpPr>
        <p:spPr>
          <a:xfrm>
            <a:off x="914400" y="1676400"/>
            <a:ext cx="7010400" cy="2923877"/>
          </a:xfrm>
          <a:prstGeom prst="rect">
            <a:avLst/>
          </a:prstGeom>
        </p:spPr>
        <p:txBody>
          <a:bodyPr wrap="square">
            <a:spAutoFit/>
          </a:bodyPr>
          <a:lstStyle/>
          <a:p>
            <a:r>
              <a:rPr lang="en-US" sz="2800" b="1" dirty="0" smtClean="0">
                <a:latin typeface="+mj-lt"/>
              </a:rPr>
              <a:t>Questions and Answers</a:t>
            </a:r>
          </a:p>
          <a:p>
            <a:endParaRPr lang="en-US" dirty="0" smtClean="0"/>
          </a:p>
          <a:p>
            <a:endParaRPr lang="en-US" sz="2400" dirty="0" smtClean="0"/>
          </a:p>
          <a:p>
            <a:r>
              <a:rPr lang="en-US" sz="2400" dirty="0" smtClean="0"/>
              <a:t>Review questions received from prospective Applicants</a:t>
            </a:r>
          </a:p>
          <a:p>
            <a:endParaRPr lang="en-US" sz="2400" dirty="0" smtClean="0"/>
          </a:p>
          <a:p>
            <a:r>
              <a:rPr lang="en-US" sz="2400" dirty="0" smtClean="0"/>
              <a:t>Address questions from the floor</a:t>
            </a:r>
          </a:p>
          <a:p>
            <a:endParaRPr lang="en-US"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55</a:t>
            </a:fld>
            <a:endParaRPr lang="en-US" dirty="0">
              <a:solidFill>
                <a:srgbClr val="000000"/>
              </a:solidFill>
            </a:endParaRPr>
          </a:p>
        </p:txBody>
      </p:sp>
      <p:sp>
        <p:nvSpPr>
          <p:cNvPr id="6" name="Title 3"/>
          <p:cNvSpPr txBox="1">
            <a:spLocks/>
          </p:cNvSpPr>
          <p:nvPr/>
        </p:nvSpPr>
        <p:spPr>
          <a:xfrm>
            <a:off x="6096000" y="304800"/>
            <a:ext cx="2743200" cy="5334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rgbClr val="000000"/>
                </a:solidFill>
              </a:rPr>
              <a:t>Next Steps</a:t>
            </a:r>
            <a:endParaRPr lang="en-US" sz="2800" kern="0" dirty="0">
              <a:solidFill>
                <a:srgbClr val="00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30174448"/>
              </p:ext>
            </p:extLst>
          </p:nvPr>
        </p:nvGraphicFramePr>
        <p:xfrm>
          <a:off x="1143000" y="1295401"/>
          <a:ext cx="7162800" cy="5028319"/>
        </p:xfrm>
        <a:graphic>
          <a:graphicData uri="http://schemas.openxmlformats.org/drawingml/2006/table">
            <a:tbl>
              <a:tblPr/>
              <a:tblGrid>
                <a:gridCol w="3728581"/>
                <a:gridCol w="3434219"/>
              </a:tblGrid>
              <a:tr h="970576">
                <a:tc>
                  <a:txBody>
                    <a:bodyPr/>
                    <a:lstStyle/>
                    <a:p>
                      <a:pPr marL="0" marR="0" algn="just">
                        <a:spcBef>
                          <a:spcPts val="0"/>
                        </a:spcBef>
                        <a:spcAft>
                          <a:spcPts val="0"/>
                        </a:spcAft>
                      </a:pPr>
                      <a:r>
                        <a:rPr lang="en-US" sz="2400" u="none" dirty="0">
                          <a:latin typeface="+mj-lt"/>
                          <a:ea typeface="Times New Roman"/>
                        </a:rPr>
                        <a:t>Pre-Application Conference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18 Nov </a:t>
                      </a:r>
                      <a:r>
                        <a:rPr lang="en-US" sz="2400" dirty="0">
                          <a:latin typeface="+mj-lt"/>
                          <a:ea typeface="Times New Roman"/>
                        </a:rPr>
                        <a:t>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7046">
                <a:tc>
                  <a:txBody>
                    <a:bodyPr/>
                    <a:lstStyle/>
                    <a:p>
                      <a:pPr marL="0" marR="0" algn="just">
                        <a:spcBef>
                          <a:spcPts val="0"/>
                        </a:spcBef>
                        <a:spcAft>
                          <a:spcPts val="0"/>
                        </a:spcAft>
                      </a:pPr>
                      <a:r>
                        <a:rPr lang="en-US" sz="2400" spc="5" dirty="0">
                          <a:latin typeface="+mj-lt"/>
                          <a:ea typeface="Times New Roman"/>
                        </a:rPr>
                        <a:t>Anticipated</a:t>
                      </a:r>
                      <a:r>
                        <a:rPr lang="en-US" sz="2400" spc="25" dirty="0">
                          <a:latin typeface="+mj-lt"/>
                          <a:ea typeface="Times New Roman"/>
                        </a:rPr>
                        <a:t> </a:t>
                      </a:r>
                      <a:r>
                        <a:rPr lang="en-US" sz="2400" spc="5" dirty="0">
                          <a:latin typeface="+mj-lt"/>
                          <a:ea typeface="Times New Roman"/>
                        </a:rPr>
                        <a:t>Response</a:t>
                      </a:r>
                      <a:r>
                        <a:rPr lang="en-US" sz="2400" spc="15" dirty="0">
                          <a:latin typeface="+mj-lt"/>
                          <a:ea typeface="Times New Roman"/>
                        </a:rPr>
                        <a:t>/</a:t>
                      </a:r>
                      <a:r>
                        <a:rPr lang="en-US" sz="2400" dirty="0">
                          <a:latin typeface="+mj-lt"/>
                          <a:ea typeface="Times New Roman"/>
                        </a:rPr>
                        <a:t>Amendment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2 Dec </a:t>
                      </a:r>
                      <a:r>
                        <a:rPr lang="en-US" sz="2400" dirty="0">
                          <a:latin typeface="+mj-lt"/>
                          <a:ea typeface="Times New Roman"/>
                        </a:rPr>
                        <a:t>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463">
                <a:tc>
                  <a:txBody>
                    <a:bodyPr/>
                    <a:lstStyle/>
                    <a:p>
                      <a:pPr marL="0" marR="0" algn="just">
                        <a:spcBef>
                          <a:spcPts val="0"/>
                        </a:spcBef>
                        <a:spcAft>
                          <a:spcPts val="0"/>
                        </a:spcAft>
                      </a:pPr>
                      <a:r>
                        <a:rPr lang="en-US" sz="2400" dirty="0">
                          <a:latin typeface="+mj-lt"/>
                          <a:ea typeface="Times New Roman"/>
                        </a:rPr>
                        <a:t>Closing Date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28 Dec </a:t>
                      </a:r>
                      <a:r>
                        <a:rPr lang="en-US" sz="2400" dirty="0">
                          <a:latin typeface="+mj-lt"/>
                          <a:ea typeface="Times New Roman"/>
                        </a:rPr>
                        <a:t>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04">
                <a:tc>
                  <a:txBody>
                    <a:bodyPr/>
                    <a:lstStyle/>
                    <a:p>
                      <a:pPr marL="0" marR="0" algn="just">
                        <a:spcBef>
                          <a:spcPts val="0"/>
                        </a:spcBef>
                        <a:spcAft>
                          <a:spcPts val="0"/>
                        </a:spcAft>
                      </a:pPr>
                      <a:r>
                        <a:rPr lang="en-US" sz="2400" dirty="0">
                          <a:latin typeface="+mj-lt"/>
                          <a:ea typeface="Times New Roman"/>
                        </a:rPr>
                        <a:t>Closing Time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a:latin typeface="+mj-lt"/>
                          <a:ea typeface="Times New Roman"/>
                        </a:rPr>
                        <a:t>4:30 </a:t>
                      </a:r>
                      <a:r>
                        <a:rPr lang="en-US" sz="2400" dirty="0" smtClean="0">
                          <a:latin typeface="+mj-lt"/>
                          <a:ea typeface="Times New Roman"/>
                        </a:rPr>
                        <a:t>p.m. </a:t>
                      </a:r>
                      <a:r>
                        <a:rPr lang="en-US" sz="2400" dirty="0">
                          <a:latin typeface="+mj-lt"/>
                          <a:ea typeface="Times New Roman"/>
                        </a:rPr>
                        <a:t>Jordan time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7046">
                <a:tc>
                  <a:txBody>
                    <a:bodyPr/>
                    <a:lstStyle/>
                    <a:p>
                      <a:pPr marL="0" marR="0" algn="just">
                        <a:spcBef>
                          <a:spcPts val="0"/>
                        </a:spcBef>
                        <a:spcAft>
                          <a:spcPts val="0"/>
                        </a:spcAft>
                      </a:pPr>
                      <a:r>
                        <a:rPr lang="en-US" sz="2400" dirty="0" smtClean="0">
                          <a:latin typeface="+mj-lt"/>
                          <a:ea typeface="Times New Roman"/>
                        </a:rPr>
                        <a:t>Evaluation &amp; Negotiation</a:t>
                      </a:r>
                      <a:endParaRPr lang="en-US" sz="2400" dirty="0">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3 Jan 2016</a:t>
                      </a:r>
                      <a:r>
                        <a:rPr lang="en-US" sz="2400" baseline="0" dirty="0" smtClean="0">
                          <a:latin typeface="+mj-lt"/>
                          <a:ea typeface="Times New Roman"/>
                        </a:rPr>
                        <a:t> to </a:t>
                      </a:r>
                    </a:p>
                    <a:p>
                      <a:pPr marL="0" marR="0" algn="just">
                        <a:spcBef>
                          <a:spcPts val="0"/>
                        </a:spcBef>
                        <a:spcAft>
                          <a:spcPts val="0"/>
                        </a:spcAft>
                      </a:pPr>
                      <a:r>
                        <a:rPr lang="en-US" sz="2400" baseline="0" dirty="0" smtClean="0">
                          <a:latin typeface="+mj-lt"/>
                          <a:ea typeface="Times New Roman"/>
                        </a:rPr>
                        <a:t>15 Feb 2016</a:t>
                      </a:r>
                      <a:endParaRPr lang="en-US" sz="2400" dirty="0">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8892">
                <a:tc>
                  <a:txBody>
                    <a:bodyPr/>
                    <a:lstStyle/>
                    <a:p>
                      <a:pPr marL="0" marR="0" algn="just">
                        <a:spcBef>
                          <a:spcPts val="0"/>
                        </a:spcBef>
                        <a:spcAft>
                          <a:spcPts val="0"/>
                        </a:spcAft>
                      </a:pPr>
                      <a:r>
                        <a:rPr lang="en-US" sz="2400" dirty="0">
                          <a:latin typeface="+mj-lt"/>
                          <a:ea typeface="Times New Roman"/>
                        </a:rPr>
                        <a:t>Anticipated Award Date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1 Mar </a:t>
                      </a:r>
                      <a:r>
                        <a:rPr lang="en-US" sz="2400" dirty="0">
                          <a:latin typeface="+mj-lt"/>
                          <a:ea typeface="Times New Roman"/>
                        </a:rPr>
                        <a:t>2016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8892">
                <a:tc>
                  <a:txBody>
                    <a:bodyPr/>
                    <a:lstStyle/>
                    <a:p>
                      <a:pPr marL="0" marR="0" algn="just">
                        <a:spcBef>
                          <a:spcPts val="0"/>
                        </a:spcBef>
                        <a:spcAft>
                          <a:spcPts val="0"/>
                        </a:spcAft>
                      </a:pPr>
                      <a:r>
                        <a:rPr lang="en-US" sz="2400" dirty="0" smtClean="0">
                          <a:latin typeface="+mj-lt"/>
                          <a:ea typeface="Times New Roman"/>
                        </a:rPr>
                        <a:t>Post award orientation</a:t>
                      </a:r>
                      <a:r>
                        <a:rPr lang="en-US" sz="2400" baseline="0" dirty="0" smtClean="0">
                          <a:latin typeface="+mj-lt"/>
                          <a:ea typeface="Times New Roman"/>
                        </a:rPr>
                        <a:t> </a:t>
                      </a:r>
                      <a:endParaRPr lang="en-US" sz="2400" dirty="0">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400" dirty="0" smtClean="0">
                          <a:latin typeface="+mj-lt"/>
                          <a:ea typeface="Times New Roman"/>
                        </a:rPr>
                        <a:t>TBD</a:t>
                      </a:r>
                      <a:endParaRPr lang="en-US" sz="2400" dirty="0">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56</a:t>
            </a:fld>
            <a:endParaRPr lang="en-US" dirty="0">
              <a:solidFill>
                <a:srgbClr val="000000"/>
              </a:solidFill>
            </a:endParaRPr>
          </a:p>
        </p:txBody>
      </p:sp>
      <p:sp>
        <p:nvSpPr>
          <p:cNvPr id="121857" name="Rectangle 1"/>
          <p:cNvSpPr>
            <a:spLocks noChangeArrowheads="1"/>
          </p:cNvSpPr>
          <p:nvPr/>
        </p:nvSpPr>
        <p:spPr bwMode="auto">
          <a:xfrm>
            <a:off x="685800" y="1480066"/>
            <a:ext cx="74676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APPRECIATION</a:t>
            </a: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171450" marR="0" lvl="0" indent="-1714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en-US" sz="1200" dirty="0" smtClean="0">
              <a:latin typeface="Arial" pitchFamily="34" charset="0"/>
              <a:ea typeface="Times New Roman" pitchFamily="18" charset="0"/>
              <a:cs typeface="Arial" pitchFamily="34" charset="0"/>
            </a:endParaRPr>
          </a:p>
          <a:p>
            <a:pPr marL="342900" indent="-342900">
              <a:buFont typeface="Arial" panose="020B0604020202020204" pitchFamily="34" charset="0"/>
              <a:buChar char="•"/>
            </a:pPr>
            <a:r>
              <a:rPr lang="en-US" sz="2400" dirty="0" smtClean="0"/>
              <a:t>On behalf of United States Agency for International Development Mission to Jordan, we wish to sincerely thank you for your interest in WCA and for participating in the Pre-Application Conference.  We hope you found the exercise useful and beneficial.  </a:t>
            </a:r>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r>
              <a:rPr lang="en-US" sz="2400" dirty="0" smtClean="0"/>
              <a:t>We look forward to receiving innovative and outstanding application packages that will successfully address the objectives of WCA.  Thank you and best regards.</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1200" dirty="0" smtClean="0">
              <a:latin typeface="Arial" pitchFamily="34" charset="0"/>
              <a:ea typeface="Times New Roman" pitchFamily="18" charset="0"/>
              <a:cs typeface="Arial" pitchFamily="34" charset="0"/>
            </a:endParaRPr>
          </a:p>
        </p:txBody>
      </p:sp>
      <p:sp>
        <p:nvSpPr>
          <p:cNvPr id="4" name="Title 3"/>
          <p:cNvSpPr txBox="1">
            <a:spLocks/>
          </p:cNvSpPr>
          <p:nvPr/>
        </p:nvSpPr>
        <p:spPr>
          <a:xfrm>
            <a:off x="6096000" y="304800"/>
            <a:ext cx="2743200" cy="533400"/>
          </a:xfrm>
          <a:prstGeom prst="rect">
            <a:avLst/>
          </a:prstGeom>
          <a:solidFill>
            <a:srgbClr val="E9FD87"/>
          </a:solidFill>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sz="2800" kern="0" dirty="0" smtClean="0">
                <a:solidFill>
                  <a:srgbClr val="000000"/>
                </a:solidFill>
              </a:rPr>
              <a:t>Thanks</a:t>
            </a:r>
            <a:endParaRPr lang="en-US" sz="2800" kern="0" dirty="0">
              <a:solidFill>
                <a:srgbClr val="0000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57</a:t>
            </a:fld>
            <a:endParaRPr lang="en-US" dirty="0">
              <a:solidFill>
                <a:srgbClr val="000000"/>
              </a:solidFill>
            </a:endParaRPr>
          </a:p>
        </p:txBody>
      </p:sp>
      <p:sp>
        <p:nvSpPr>
          <p:cNvPr id="4" name="Rectangle 3"/>
          <p:cNvSpPr/>
          <p:nvPr/>
        </p:nvSpPr>
        <p:spPr>
          <a:xfrm>
            <a:off x="609601" y="1447800"/>
            <a:ext cx="7619999" cy="5109091"/>
          </a:xfrm>
          <a:prstGeom prst="rect">
            <a:avLst/>
          </a:prstGeom>
        </p:spPr>
        <p:txBody>
          <a:bodyPr wrap="square">
            <a:spAutoFit/>
          </a:bodyPr>
          <a:lstStyle/>
          <a:p>
            <a:r>
              <a:rPr lang="en-US" sz="2400" b="1" dirty="0" smtClean="0">
                <a:latin typeface="Arial" pitchFamily="34" charset="0"/>
                <a:ea typeface="Times New Roman" pitchFamily="18" charset="0"/>
                <a:cs typeface="Arial" pitchFamily="34" charset="0"/>
              </a:rPr>
              <a:t>DISCLAIMER</a:t>
            </a:r>
            <a:r>
              <a:rPr lang="en-US" sz="2400" dirty="0" smtClean="0">
                <a:latin typeface="Arial" pitchFamily="34" charset="0"/>
                <a:ea typeface="Times New Roman" pitchFamily="18" charset="0"/>
                <a:cs typeface="Arial" pitchFamily="34" charset="0"/>
              </a:rPr>
              <a:t>:</a:t>
            </a:r>
          </a:p>
          <a:p>
            <a:endParaRPr lang="en-US" sz="2000" dirty="0" smtClean="0">
              <a:latin typeface="Arial" pitchFamily="34" charset="0"/>
              <a:cs typeface="Arial" pitchFamily="34" charset="0"/>
            </a:endParaRPr>
          </a:p>
          <a:p>
            <a:pPr marL="342900" lvl="0" indent="-342900">
              <a:buFont typeface="Arial" panose="020B0604020202020204" pitchFamily="34" charset="0"/>
              <a:buChar char="•"/>
            </a:pPr>
            <a:r>
              <a:rPr lang="en-US" sz="2400" dirty="0" smtClean="0">
                <a:latin typeface="Arial" pitchFamily="34" charset="0"/>
                <a:ea typeface="Times New Roman" pitchFamily="18" charset="0"/>
                <a:cs typeface="Arial" pitchFamily="34" charset="0"/>
              </a:rPr>
              <a:t>Participation in the Pre Application Conference does not constitute an award commitment nor does it change the RFA in anyway. A formal amendment to the RFA incorporating the pre application conference information will be published on </a:t>
            </a:r>
            <a:r>
              <a:rPr lang="en-US" sz="2400" dirty="0" smtClean="0">
                <a:latin typeface="Arial" pitchFamily="34" charset="0"/>
                <a:ea typeface="Times New Roman" pitchFamily="18" charset="0"/>
                <a:cs typeface="Arial" pitchFamily="34" charset="0"/>
                <a:hlinkClick r:id="rId3"/>
              </a:rPr>
              <a:t>www.grants.gov</a:t>
            </a:r>
            <a:r>
              <a:rPr lang="en-US" sz="2400" dirty="0" smtClean="0">
                <a:latin typeface="Arial" pitchFamily="34" charset="0"/>
                <a:ea typeface="Times New Roman" pitchFamily="18" charset="0"/>
                <a:cs typeface="Arial" pitchFamily="34" charset="0"/>
              </a:rPr>
              <a:t>.  </a:t>
            </a:r>
          </a:p>
          <a:p>
            <a:pPr marL="342900" lvl="0" indent="-342900">
              <a:buFont typeface="Arial" panose="020B0604020202020204" pitchFamily="34" charset="0"/>
              <a:buChar char="•"/>
            </a:pPr>
            <a:endParaRPr lang="en-US" sz="2400" dirty="0" smtClean="0">
              <a:latin typeface="Arial" pitchFamily="34" charset="0"/>
              <a:ea typeface="Times New Roman" pitchFamily="18" charset="0"/>
              <a:cs typeface="Arial" pitchFamily="34" charset="0"/>
            </a:endParaRPr>
          </a:p>
          <a:p>
            <a:pPr marL="342900" indent="-342900">
              <a:buFont typeface="Arial" panose="020B0604020202020204" pitchFamily="34" charset="0"/>
              <a:buChar char="•"/>
            </a:pPr>
            <a:r>
              <a:rPr lang="en-US" sz="2400" dirty="0" smtClean="0"/>
              <a:t>Please note:  Each prospective Applicant is responsible for travel and associated costs to and from the conference venue.  The Government will not commit to such costs.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6</a:t>
            </a:fld>
            <a:endParaRPr lang="en-US" dirty="0">
              <a:solidFill>
                <a:srgbClr val="000000"/>
              </a:solidFill>
            </a:endParaRPr>
          </a:p>
        </p:txBody>
      </p:sp>
      <p:sp>
        <p:nvSpPr>
          <p:cNvPr id="6" name="Title 3"/>
          <p:cNvSpPr txBox="1">
            <a:spLocks/>
          </p:cNvSpPr>
          <p:nvPr/>
        </p:nvSpPr>
        <p:spPr>
          <a:xfrm>
            <a:off x="6019800" y="228600"/>
            <a:ext cx="30480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endParaRPr lang="en-US" kern="0" dirty="0">
              <a:solidFill>
                <a:srgbClr val="000000"/>
              </a:solidFill>
            </a:endParaRPr>
          </a:p>
        </p:txBody>
      </p:sp>
      <p:sp>
        <p:nvSpPr>
          <p:cNvPr id="4" name="Rectangle 3"/>
          <p:cNvSpPr/>
          <p:nvPr/>
        </p:nvSpPr>
        <p:spPr>
          <a:xfrm>
            <a:off x="1447800" y="1524000"/>
            <a:ext cx="6477000" cy="3884140"/>
          </a:xfrm>
          <a:prstGeom prst="rect">
            <a:avLst/>
          </a:prstGeom>
        </p:spPr>
        <p:txBody>
          <a:bodyPr wrap="square">
            <a:spAutoFit/>
          </a:bodyPr>
          <a:lstStyle/>
          <a:p>
            <a:pPr marL="514350" lvl="0" indent="-514350" eaLnBrk="0" fontAlgn="base" hangingPunct="0">
              <a:spcBef>
                <a:spcPct val="20000"/>
              </a:spcBef>
              <a:spcAft>
                <a:spcPct val="0"/>
              </a:spcAft>
              <a:buFont typeface="+mj-lt"/>
              <a:buAutoNum type="arabicPeriod"/>
            </a:pPr>
            <a:r>
              <a:rPr lang="en-US" sz="2800" i="1" u="sng" kern="0" dirty="0" smtClean="0">
                <a:solidFill>
                  <a:srgbClr val="000000"/>
                </a:solidFill>
              </a:rPr>
              <a:t>Purpose of WCA: Water Conservation and Security</a:t>
            </a:r>
          </a:p>
          <a:p>
            <a:pPr marL="514350" lvl="0" indent="-514350" eaLnBrk="0" fontAlgn="base" hangingPunct="0">
              <a:spcBef>
                <a:spcPct val="20000"/>
              </a:spcBef>
              <a:spcAft>
                <a:spcPct val="0"/>
              </a:spcAft>
              <a:buFont typeface="+mj-lt"/>
              <a:buAutoNum type="arabicPeriod"/>
            </a:pPr>
            <a:endParaRPr lang="en-US" sz="2800" u="sng" kern="0" dirty="0" smtClean="0">
              <a:solidFill>
                <a:srgbClr val="000000"/>
              </a:solidFill>
            </a:endParaRPr>
          </a:p>
          <a:p>
            <a:pPr marL="514350" lvl="0" indent="-514350" eaLnBrk="0" fontAlgn="base" hangingPunct="0">
              <a:spcBef>
                <a:spcPct val="20000"/>
              </a:spcBef>
              <a:spcAft>
                <a:spcPct val="0"/>
              </a:spcAft>
              <a:buFont typeface="+mj-lt"/>
              <a:buAutoNum type="arabicPeriod"/>
            </a:pPr>
            <a:r>
              <a:rPr lang="en-US" sz="2800" i="1" kern="0" dirty="0" smtClean="0">
                <a:solidFill>
                  <a:srgbClr val="000000"/>
                </a:solidFill>
              </a:rPr>
              <a:t>Outline: Lessons Learned in Past Projects</a:t>
            </a:r>
          </a:p>
          <a:p>
            <a:pPr marL="514350" lvl="0" indent="-514350" eaLnBrk="0" fontAlgn="base" hangingPunct="0">
              <a:spcBef>
                <a:spcPct val="20000"/>
              </a:spcBef>
              <a:spcAft>
                <a:spcPct val="0"/>
              </a:spcAft>
              <a:buFont typeface="+mj-lt"/>
              <a:buAutoNum type="arabicPeriod"/>
            </a:pPr>
            <a:endParaRPr lang="en-US" sz="2800" i="1" kern="0" dirty="0" smtClean="0">
              <a:solidFill>
                <a:srgbClr val="000000"/>
              </a:solidFill>
            </a:endParaRPr>
          </a:p>
          <a:p>
            <a:pPr marL="514350" lvl="0" indent="-514350" eaLnBrk="0" fontAlgn="base" hangingPunct="0">
              <a:spcBef>
                <a:spcPct val="20000"/>
              </a:spcBef>
              <a:spcAft>
                <a:spcPct val="0"/>
              </a:spcAft>
              <a:buFont typeface="+mj-lt"/>
              <a:buAutoNum type="arabicPeriod"/>
            </a:pPr>
            <a:r>
              <a:rPr lang="en-US" sz="2800" i="1" kern="0" dirty="0" smtClean="0">
                <a:solidFill>
                  <a:srgbClr val="000000"/>
                </a:solidFill>
              </a:rPr>
              <a:t>Program Description &amp; Requirements</a:t>
            </a:r>
          </a:p>
        </p:txBody>
      </p:sp>
      <p:sp>
        <p:nvSpPr>
          <p:cNvPr id="7" name="Rectangle 6"/>
          <p:cNvSpPr/>
          <p:nvPr/>
        </p:nvSpPr>
        <p:spPr>
          <a:xfrm>
            <a:off x="6019800" y="355312"/>
            <a:ext cx="2819400" cy="584775"/>
          </a:xfrm>
          <a:prstGeom prst="rect">
            <a:avLst/>
          </a:prstGeom>
        </p:spPr>
        <p:txBody>
          <a:bodyPr wrap="square">
            <a:spAutoFit/>
          </a:bodyPr>
          <a:lstStyle/>
          <a:p>
            <a:pPr lvl="0" algn="ctr"/>
            <a:r>
              <a:rPr lang="en-US" sz="3200" b="1" kern="0" dirty="0" smtClean="0">
                <a:solidFill>
                  <a:schemeClr val="accent6">
                    <a:lumMod val="75000"/>
                  </a:schemeClr>
                </a:solidFill>
              </a:rPr>
              <a:t>Outline</a:t>
            </a:r>
            <a:endParaRPr lang="en-US" sz="3200" b="1" dirty="0">
              <a:solidFill>
                <a:schemeClr val="accent6">
                  <a:lumMod val="75000"/>
                </a:schemeClr>
              </a:solidFill>
            </a:endParaRP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1066800" y="381000"/>
            <a:ext cx="7315198" cy="674643"/>
            <a:chOff x="2319664" y="299849"/>
            <a:chExt cx="3238928" cy="446043"/>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6" name="Rectangle 5"/>
            <p:cNvSpPr/>
            <p:nvPr/>
          </p:nvSpPr>
          <p:spPr>
            <a:xfrm>
              <a:off x="2319664" y="299849"/>
              <a:ext cx="3238928" cy="446043"/>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Rectangle 6"/>
            <p:cNvSpPr/>
            <p:nvPr/>
          </p:nvSpPr>
          <p:spPr>
            <a:xfrm>
              <a:off x="2319664" y="299849"/>
              <a:ext cx="3238928" cy="446043"/>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2000" b="1" dirty="0" smtClean="0">
                  <a:solidFill>
                    <a:prstClr val="black"/>
                  </a:solidFill>
                  <a:latin typeface="Arial" panose="020B0604020202020204" pitchFamily="34" charset="0"/>
                  <a:cs typeface="Arial" panose="020B0604020202020204" pitchFamily="34" charset="0"/>
                </a:rPr>
                <a:t>Umbrella IR: Accountable Sustainable Management of Water Resources Increased</a:t>
              </a:r>
              <a:endParaRPr lang="en-US" sz="2000" b="1" dirty="0">
                <a:solidFill>
                  <a:prstClr val="black"/>
                </a:solidFill>
                <a:latin typeface="Arial" panose="020B0604020202020204" pitchFamily="34" charset="0"/>
                <a:cs typeface="Arial" panose="020B0604020202020204" pitchFamily="34" charset="0"/>
              </a:endParaRPr>
            </a:p>
          </p:txBody>
        </p:sp>
      </p:grpSp>
      <p:grpSp>
        <p:nvGrpSpPr>
          <p:cNvPr id="4" name="Group 7"/>
          <p:cNvGrpSpPr/>
          <p:nvPr/>
        </p:nvGrpSpPr>
        <p:grpSpPr>
          <a:xfrm>
            <a:off x="304800" y="1457634"/>
            <a:ext cx="1918763" cy="599766"/>
            <a:chOff x="1121" y="1024901"/>
            <a:chExt cx="1828800" cy="41693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9" name="Rectangle 8"/>
            <p:cNvSpPr/>
            <p:nvPr/>
          </p:nvSpPr>
          <p:spPr>
            <a:xfrm>
              <a:off x="1121" y="1024901"/>
              <a:ext cx="1796914" cy="416939"/>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10" name="Rectangle 9"/>
            <p:cNvSpPr/>
            <p:nvPr/>
          </p:nvSpPr>
          <p:spPr>
            <a:xfrm>
              <a:off x="14239" y="1024901"/>
              <a:ext cx="1815682" cy="416939"/>
            </a:xfrm>
            <a:prstGeom prst="rect">
              <a:avLst/>
            </a:prstGeom>
            <a:grpFill/>
            <a:ln w="0">
              <a:prstDash val="solid"/>
            </a:ln>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IR 1: National Sustainable Water Supply System Improved</a:t>
              </a:r>
              <a:endParaRPr lang="en-US" sz="1200" b="1" dirty="0">
                <a:solidFill>
                  <a:prstClr val="black"/>
                </a:solidFill>
              </a:endParaRPr>
            </a:p>
          </p:txBody>
        </p:sp>
      </p:grpSp>
      <p:grpSp>
        <p:nvGrpSpPr>
          <p:cNvPr id="5" name="Group 10"/>
          <p:cNvGrpSpPr/>
          <p:nvPr/>
        </p:nvGrpSpPr>
        <p:grpSpPr>
          <a:xfrm>
            <a:off x="2384404" y="1447800"/>
            <a:ext cx="2057151" cy="416939"/>
            <a:chOff x="2077045" y="1024901"/>
            <a:chExt cx="1715722" cy="41693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12" name="Rectangle 11"/>
            <p:cNvSpPr/>
            <p:nvPr/>
          </p:nvSpPr>
          <p:spPr>
            <a:xfrm>
              <a:off x="2077045" y="1024901"/>
              <a:ext cx="1715722" cy="416939"/>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13" name="Rectangle 12"/>
            <p:cNvSpPr/>
            <p:nvPr/>
          </p:nvSpPr>
          <p:spPr>
            <a:xfrm>
              <a:off x="2077045" y="1024901"/>
              <a:ext cx="1715721" cy="41693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400" b="1" dirty="0" smtClean="0">
                  <a:solidFill>
                    <a:prstClr val="black"/>
                  </a:solidFill>
                  <a:latin typeface="Arial" panose="020B0604020202020204" pitchFamily="34" charset="0"/>
                  <a:ea typeface="Calibri"/>
                  <a:cs typeface="Arial" panose="020B0604020202020204" pitchFamily="34" charset="0"/>
                </a:rPr>
                <a:t>IR2: Water Conserved</a:t>
              </a:r>
              <a:endParaRPr lang="en-US" sz="1400" b="1" dirty="0">
                <a:solidFill>
                  <a:prstClr val="black"/>
                </a:solidFill>
                <a:latin typeface="Arial" panose="020B0604020202020204" pitchFamily="34" charset="0"/>
                <a:ea typeface="Calibri"/>
                <a:cs typeface="Arial" panose="020B0604020202020204" pitchFamily="34" charset="0"/>
              </a:endParaRPr>
            </a:p>
          </p:txBody>
        </p:sp>
      </p:grpSp>
      <p:grpSp>
        <p:nvGrpSpPr>
          <p:cNvPr id="8" name="Group 13"/>
          <p:cNvGrpSpPr/>
          <p:nvPr/>
        </p:nvGrpSpPr>
        <p:grpSpPr>
          <a:xfrm>
            <a:off x="4873580" y="1451114"/>
            <a:ext cx="1679620" cy="416939"/>
            <a:chOff x="4071777" y="1024901"/>
            <a:chExt cx="1715722" cy="41693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15" name="Rectangle 14"/>
            <p:cNvSpPr/>
            <p:nvPr/>
          </p:nvSpPr>
          <p:spPr>
            <a:xfrm>
              <a:off x="4071777" y="1024901"/>
              <a:ext cx="1715722" cy="416939"/>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16" name="Rectangle 15"/>
            <p:cNvSpPr/>
            <p:nvPr/>
          </p:nvSpPr>
          <p:spPr>
            <a:xfrm>
              <a:off x="4071778" y="1024901"/>
              <a:ext cx="1712432" cy="41693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IR3 Water Sector Governance Improved </a:t>
              </a:r>
              <a:endParaRPr lang="en-US" sz="1200" b="1" dirty="0">
                <a:solidFill>
                  <a:prstClr val="black"/>
                </a:solidFill>
              </a:endParaRPr>
            </a:p>
          </p:txBody>
        </p:sp>
      </p:grpSp>
      <p:grpSp>
        <p:nvGrpSpPr>
          <p:cNvPr id="11" name="Group 16"/>
          <p:cNvGrpSpPr/>
          <p:nvPr/>
        </p:nvGrpSpPr>
        <p:grpSpPr>
          <a:xfrm>
            <a:off x="6705600" y="1454427"/>
            <a:ext cx="1676399" cy="416939"/>
            <a:chOff x="6066509" y="1024901"/>
            <a:chExt cx="1810626" cy="41693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18" name="Rectangle 17"/>
            <p:cNvSpPr/>
            <p:nvPr/>
          </p:nvSpPr>
          <p:spPr>
            <a:xfrm>
              <a:off x="6066509" y="1024901"/>
              <a:ext cx="1810625" cy="416939"/>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19" name="Rectangle 18"/>
            <p:cNvSpPr/>
            <p:nvPr/>
          </p:nvSpPr>
          <p:spPr>
            <a:xfrm>
              <a:off x="6066509" y="1024901"/>
              <a:ext cx="1810626" cy="41693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IR4: Water Supply and Resources Protected </a:t>
              </a:r>
              <a:endParaRPr lang="en-US" sz="1200" b="1" dirty="0">
                <a:solidFill>
                  <a:prstClr val="black"/>
                </a:solidFill>
              </a:endParaRPr>
            </a:p>
          </p:txBody>
        </p:sp>
      </p:grpSp>
      <p:grpSp>
        <p:nvGrpSpPr>
          <p:cNvPr id="14" name="Group 27"/>
          <p:cNvGrpSpPr/>
          <p:nvPr/>
        </p:nvGrpSpPr>
        <p:grpSpPr>
          <a:xfrm>
            <a:off x="624725" y="2200397"/>
            <a:ext cx="1580055" cy="695203"/>
            <a:chOff x="333206" y="2434285"/>
            <a:chExt cx="1478310" cy="695203"/>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29" name="Rectangle 28"/>
            <p:cNvSpPr/>
            <p:nvPr/>
          </p:nvSpPr>
          <p:spPr>
            <a:xfrm>
              <a:off x="333207" y="2479082"/>
              <a:ext cx="1467688" cy="650406"/>
            </a:xfrm>
            <a:prstGeom prst="rect">
              <a:avLst/>
            </a:prstGeom>
            <a:grpFill/>
            <a:ln>
              <a:solidFill>
                <a:schemeClr val="tx2">
                  <a:lumMod val="20000"/>
                  <a:lumOff val="80000"/>
                </a:schemeClr>
              </a:solidFill>
            </a:ln>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30" name="Rectangle 29"/>
            <p:cNvSpPr/>
            <p:nvPr/>
          </p:nvSpPr>
          <p:spPr>
            <a:xfrm>
              <a:off x="333206" y="2434285"/>
              <a:ext cx="1478310" cy="695201"/>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1. Supply of Water Increased in Water Supply System</a:t>
              </a:r>
              <a:endParaRPr lang="en-US" sz="1200" b="1" dirty="0">
                <a:solidFill>
                  <a:prstClr val="black"/>
                </a:solidFill>
              </a:endParaRPr>
            </a:p>
          </p:txBody>
        </p:sp>
      </p:grpSp>
      <p:grpSp>
        <p:nvGrpSpPr>
          <p:cNvPr id="17" name="Group 30"/>
          <p:cNvGrpSpPr/>
          <p:nvPr/>
        </p:nvGrpSpPr>
        <p:grpSpPr>
          <a:xfrm>
            <a:off x="609600" y="3091092"/>
            <a:ext cx="1613963" cy="718908"/>
            <a:chOff x="333205" y="3294105"/>
            <a:chExt cx="1623769" cy="718908"/>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32" name="Rectangle 31"/>
            <p:cNvSpPr/>
            <p:nvPr/>
          </p:nvSpPr>
          <p:spPr>
            <a:xfrm>
              <a:off x="333206" y="3294105"/>
              <a:ext cx="1623768" cy="566508"/>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33" name="Rectangle 32"/>
            <p:cNvSpPr/>
            <p:nvPr/>
          </p:nvSpPr>
          <p:spPr>
            <a:xfrm>
              <a:off x="333205" y="3334500"/>
              <a:ext cx="1604871" cy="678513"/>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2. Management of Water Entities Improved </a:t>
              </a:r>
              <a:endParaRPr lang="en-US" sz="1200" b="1" dirty="0">
                <a:solidFill>
                  <a:prstClr val="black"/>
                </a:solidFill>
              </a:endParaRPr>
            </a:p>
          </p:txBody>
        </p:sp>
      </p:grpSp>
      <p:grpSp>
        <p:nvGrpSpPr>
          <p:cNvPr id="20" name="Group 36"/>
          <p:cNvGrpSpPr/>
          <p:nvPr/>
        </p:nvGrpSpPr>
        <p:grpSpPr>
          <a:xfrm>
            <a:off x="2529518" y="1981200"/>
            <a:ext cx="1900550" cy="695203"/>
            <a:chOff x="2486179" y="2474728"/>
            <a:chExt cx="1529862" cy="56650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38" name="Rectangle 37"/>
            <p:cNvSpPr/>
            <p:nvPr/>
          </p:nvSpPr>
          <p:spPr>
            <a:xfrm>
              <a:off x="2486179" y="2474728"/>
              <a:ext cx="1529862" cy="566508"/>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39" name="Rectangle 38"/>
            <p:cNvSpPr/>
            <p:nvPr/>
          </p:nvSpPr>
          <p:spPr>
            <a:xfrm>
              <a:off x="2521812" y="2474729"/>
              <a:ext cx="1494229" cy="566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400" b="1" dirty="0" smtClean="0">
                  <a:solidFill>
                    <a:srgbClr val="C00000"/>
                  </a:solidFill>
                  <a:latin typeface="Arial" panose="020B0604020202020204" pitchFamily="34" charset="0"/>
                  <a:ea typeface="Calibri"/>
                  <a:cs typeface="Arial" panose="020B0604020202020204" pitchFamily="34" charset="0"/>
                </a:rPr>
                <a:t>Comp 1:</a:t>
              </a:r>
              <a:r>
                <a:rPr lang="en-US" sz="1400" b="1" dirty="0" smtClean="0">
                  <a:solidFill>
                    <a:srgbClr val="FF0000"/>
                  </a:solidFill>
                  <a:latin typeface="Arial" panose="020B0604020202020204" pitchFamily="34" charset="0"/>
                  <a:ea typeface="Calibri"/>
                  <a:cs typeface="Arial" panose="020B0604020202020204" pitchFamily="34" charset="0"/>
                </a:rPr>
                <a:t> </a:t>
              </a:r>
              <a:r>
                <a:rPr lang="en-US" sz="1400" b="1" dirty="0" smtClean="0">
                  <a:solidFill>
                    <a:prstClr val="black"/>
                  </a:solidFill>
                  <a:latin typeface="Arial" panose="020B0604020202020204" pitchFamily="34" charset="0"/>
                  <a:ea typeface="Calibri"/>
                  <a:cs typeface="Arial" panose="020B0604020202020204" pitchFamily="34" charset="0"/>
                </a:rPr>
                <a:t>H2O Cons Technol &amp; Behavior Change Adopted</a:t>
              </a:r>
              <a:endParaRPr lang="en-US" sz="1400" b="1" dirty="0">
                <a:solidFill>
                  <a:prstClr val="black"/>
                </a:solidFill>
              </a:endParaRPr>
            </a:p>
          </p:txBody>
        </p:sp>
      </p:grpSp>
      <p:grpSp>
        <p:nvGrpSpPr>
          <p:cNvPr id="21" name="Group 39"/>
          <p:cNvGrpSpPr/>
          <p:nvPr/>
        </p:nvGrpSpPr>
        <p:grpSpPr>
          <a:xfrm>
            <a:off x="2529517" y="2794374"/>
            <a:ext cx="1900550" cy="563546"/>
            <a:chOff x="2475404" y="3365465"/>
            <a:chExt cx="1596532" cy="563546"/>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41" name="Rectangle 40"/>
            <p:cNvSpPr/>
            <p:nvPr/>
          </p:nvSpPr>
          <p:spPr>
            <a:xfrm>
              <a:off x="2475404" y="3365465"/>
              <a:ext cx="1596532" cy="563546"/>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42" name="Rectangle 41"/>
            <p:cNvSpPr/>
            <p:nvPr/>
          </p:nvSpPr>
          <p:spPr>
            <a:xfrm>
              <a:off x="2475404" y="3365465"/>
              <a:ext cx="1596532" cy="563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400" b="1" dirty="0" smtClean="0">
                  <a:solidFill>
                    <a:srgbClr val="C00000"/>
                  </a:solidFill>
                  <a:latin typeface="Arial" panose="020B0604020202020204" pitchFamily="34" charset="0"/>
                  <a:ea typeface="Calibri"/>
                  <a:cs typeface="Arial" panose="020B0604020202020204" pitchFamily="34" charset="0"/>
                </a:rPr>
                <a:t>Comp 2:</a:t>
              </a:r>
              <a:r>
                <a:rPr lang="en-US" sz="1400" b="1" dirty="0" smtClean="0">
                  <a:solidFill>
                    <a:prstClr val="black"/>
                  </a:solidFill>
                  <a:latin typeface="Arial" panose="020B0604020202020204" pitchFamily="34" charset="0"/>
                  <a:ea typeface="Calibri"/>
                  <a:cs typeface="Arial" panose="020B0604020202020204" pitchFamily="34" charset="0"/>
                </a:rPr>
                <a:t> Sustainable Aquifer Recharge</a:t>
              </a:r>
              <a:endParaRPr lang="en-US" sz="1400" b="1" dirty="0">
                <a:solidFill>
                  <a:prstClr val="black"/>
                </a:solidFill>
              </a:endParaRPr>
            </a:p>
          </p:txBody>
        </p:sp>
      </p:grpSp>
      <p:grpSp>
        <p:nvGrpSpPr>
          <p:cNvPr id="22" name="Group 42"/>
          <p:cNvGrpSpPr/>
          <p:nvPr/>
        </p:nvGrpSpPr>
        <p:grpSpPr>
          <a:xfrm>
            <a:off x="4876800" y="1962965"/>
            <a:ext cx="1524000" cy="704035"/>
            <a:chOff x="4608354" y="2412283"/>
            <a:chExt cx="1524000" cy="704035"/>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44" name="Rectangle 43"/>
            <p:cNvSpPr/>
            <p:nvPr/>
          </p:nvSpPr>
          <p:spPr>
            <a:xfrm>
              <a:off x="4608354" y="2412283"/>
              <a:ext cx="1524000" cy="685798"/>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45" name="Rectangle 44"/>
            <p:cNvSpPr/>
            <p:nvPr/>
          </p:nvSpPr>
          <p:spPr>
            <a:xfrm>
              <a:off x="4608354" y="2430519"/>
              <a:ext cx="1524000" cy="68579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1. Financial Sustainability of Water Sector Improved</a:t>
              </a:r>
              <a:endParaRPr lang="en-US" sz="1200" b="1" dirty="0">
                <a:solidFill>
                  <a:prstClr val="black"/>
                </a:solidFill>
              </a:endParaRPr>
            </a:p>
          </p:txBody>
        </p:sp>
      </p:grpSp>
      <p:grpSp>
        <p:nvGrpSpPr>
          <p:cNvPr id="23" name="Group 45"/>
          <p:cNvGrpSpPr/>
          <p:nvPr/>
        </p:nvGrpSpPr>
        <p:grpSpPr>
          <a:xfrm>
            <a:off x="4870938" y="2801165"/>
            <a:ext cx="1529862" cy="566508"/>
            <a:chOff x="4575442" y="3292989"/>
            <a:chExt cx="1529862" cy="566508"/>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47" name="Rectangle 46"/>
            <p:cNvSpPr/>
            <p:nvPr/>
          </p:nvSpPr>
          <p:spPr>
            <a:xfrm>
              <a:off x="4575442" y="3292989"/>
              <a:ext cx="1529862" cy="566508"/>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48" name="Rectangle 47"/>
            <p:cNvSpPr/>
            <p:nvPr/>
          </p:nvSpPr>
          <p:spPr>
            <a:xfrm>
              <a:off x="4575442" y="3292989"/>
              <a:ext cx="1529862" cy="566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2. Transparency and Accountability Improved</a:t>
              </a:r>
              <a:endParaRPr lang="en-US" sz="1200" b="1" dirty="0">
                <a:solidFill>
                  <a:prstClr val="black"/>
                </a:solidFill>
              </a:endParaRPr>
            </a:p>
          </p:txBody>
        </p:sp>
      </p:grpSp>
      <p:grpSp>
        <p:nvGrpSpPr>
          <p:cNvPr id="24" name="Group 48"/>
          <p:cNvGrpSpPr/>
          <p:nvPr/>
        </p:nvGrpSpPr>
        <p:grpSpPr>
          <a:xfrm>
            <a:off x="6825088" y="1999438"/>
            <a:ext cx="1556912" cy="667562"/>
            <a:chOff x="6520287" y="2367762"/>
            <a:chExt cx="1556912" cy="667562"/>
          </a:xfrm>
          <a:solidFill>
            <a:schemeClr val="tx2">
              <a:lumMod val="40000"/>
              <a:lumOff val="60000"/>
              <a:alpha val="50000"/>
            </a:schemeClr>
          </a:solidFill>
          <a:effectLst>
            <a:outerShdw blurRad="50800" dist="38100" dir="5400000" sx="96000" sy="96000" algn="t" rotWithShape="0">
              <a:prstClr val="black">
                <a:alpha val="40000"/>
              </a:prstClr>
            </a:outerShdw>
          </a:effectLst>
          <a:scene3d>
            <a:camera prst="orthographicFront"/>
            <a:lightRig rig="flat" dir="t"/>
          </a:scene3d>
        </p:grpSpPr>
        <p:sp>
          <p:nvSpPr>
            <p:cNvPr id="50" name="Rectangle 49"/>
            <p:cNvSpPr/>
            <p:nvPr/>
          </p:nvSpPr>
          <p:spPr>
            <a:xfrm>
              <a:off x="6520287" y="2412283"/>
              <a:ext cx="1556912" cy="573092"/>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51" name="Rectangle 50"/>
            <p:cNvSpPr/>
            <p:nvPr/>
          </p:nvSpPr>
          <p:spPr>
            <a:xfrm>
              <a:off x="6520287" y="2367762"/>
              <a:ext cx="1556912" cy="66756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1. Enforcement and Compliance Improved</a:t>
              </a:r>
              <a:endParaRPr lang="en-US" sz="1200" b="1" dirty="0">
                <a:solidFill>
                  <a:prstClr val="black"/>
                </a:solidFill>
              </a:endParaRPr>
            </a:p>
          </p:txBody>
        </p:sp>
      </p:grpSp>
      <p:grpSp>
        <p:nvGrpSpPr>
          <p:cNvPr id="25" name="Group 51"/>
          <p:cNvGrpSpPr/>
          <p:nvPr/>
        </p:nvGrpSpPr>
        <p:grpSpPr>
          <a:xfrm>
            <a:off x="6825088" y="2801165"/>
            <a:ext cx="1556912" cy="566508"/>
            <a:chOff x="6507394" y="3292989"/>
            <a:chExt cx="1556912" cy="566508"/>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53" name="Rectangle 52"/>
            <p:cNvSpPr/>
            <p:nvPr/>
          </p:nvSpPr>
          <p:spPr>
            <a:xfrm>
              <a:off x="6507394" y="3292989"/>
              <a:ext cx="1556912" cy="566508"/>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54" name="Rectangle 53"/>
            <p:cNvSpPr/>
            <p:nvPr/>
          </p:nvSpPr>
          <p:spPr>
            <a:xfrm>
              <a:off x="6534444" y="3292989"/>
              <a:ext cx="1529862" cy="566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2. Management of Wastewater Improved </a:t>
              </a:r>
              <a:endParaRPr lang="en-US" sz="1200" b="1" dirty="0">
                <a:solidFill>
                  <a:prstClr val="black"/>
                </a:solidFill>
              </a:endParaRPr>
            </a:p>
          </p:txBody>
        </p:sp>
      </p:grpSp>
      <p:grpSp>
        <p:nvGrpSpPr>
          <p:cNvPr id="26" name="Group 54"/>
          <p:cNvGrpSpPr/>
          <p:nvPr/>
        </p:nvGrpSpPr>
        <p:grpSpPr>
          <a:xfrm>
            <a:off x="4870938" y="3486965"/>
            <a:ext cx="3511062" cy="558309"/>
            <a:chOff x="4787661" y="4332175"/>
            <a:chExt cx="3616381" cy="558309"/>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56" name="Rectangle 55"/>
            <p:cNvSpPr/>
            <p:nvPr/>
          </p:nvSpPr>
          <p:spPr>
            <a:xfrm>
              <a:off x="4793699" y="4332175"/>
              <a:ext cx="3610341" cy="558309"/>
            </a:xfrm>
            <a:prstGeom prst="rect">
              <a:avLst/>
            </a:prstGeom>
            <a:grpFill/>
            <a:ln w="6350">
              <a:noFill/>
              <a:prstDash val="solid"/>
            </a:ln>
            <a:sp3d prstMaterial="plastic">
              <a:bevelT w="12065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57" name="Rectangle 56"/>
            <p:cNvSpPr/>
            <p:nvPr/>
          </p:nvSpPr>
          <p:spPr>
            <a:xfrm>
              <a:off x="4787661" y="4332175"/>
              <a:ext cx="3616381" cy="55830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200" b="1" dirty="0" smtClean="0">
                  <a:solidFill>
                    <a:prstClr val="black"/>
                  </a:solidFill>
                  <a:latin typeface="Arial" panose="020B0604020202020204" pitchFamily="34" charset="0"/>
                  <a:ea typeface="Calibri"/>
                  <a:cs typeface="Arial" panose="020B0604020202020204" pitchFamily="34" charset="0"/>
                </a:rPr>
                <a:t>3. Bilateral and Regional Agreements Supported and Promoted</a:t>
              </a:r>
              <a:endParaRPr lang="en-US" sz="1200" b="1" dirty="0">
                <a:solidFill>
                  <a:prstClr val="black"/>
                </a:solidFill>
              </a:endParaRPr>
            </a:p>
          </p:txBody>
        </p:sp>
      </p:grpSp>
      <p:cxnSp>
        <p:nvCxnSpPr>
          <p:cNvPr id="3" name="Straight Connector 2"/>
          <p:cNvCxnSpPr/>
          <p:nvPr/>
        </p:nvCxnSpPr>
        <p:spPr>
          <a:xfrm>
            <a:off x="4655785" y="1068896"/>
            <a:ext cx="0" cy="19607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1447800" y="1250217"/>
            <a:ext cx="6019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a:off x="288588" y="1472557"/>
            <a:ext cx="16212" cy="198726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H="1">
            <a:off x="2362200" y="1451114"/>
            <a:ext cx="22206" cy="2554088"/>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7" name="Group 221"/>
          <p:cNvGrpSpPr/>
          <p:nvPr/>
        </p:nvGrpSpPr>
        <p:grpSpPr>
          <a:xfrm>
            <a:off x="2529517" y="4876800"/>
            <a:ext cx="4938083" cy="540827"/>
            <a:chOff x="2449735" y="1772637"/>
            <a:chExt cx="1566998" cy="566532"/>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223" name="Rectangle 222"/>
            <p:cNvSpPr/>
            <p:nvPr/>
          </p:nvSpPr>
          <p:spPr>
            <a:xfrm>
              <a:off x="2449735" y="1785236"/>
              <a:ext cx="1564698" cy="553933"/>
            </a:xfrm>
            <a:prstGeom prst="rect">
              <a:avLst/>
            </a:prstGeom>
            <a:grpFill/>
            <a:sp3d prstMaterial="plastic">
              <a:bevelT w="120900" h="88900"/>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224" name="Rectangle 223"/>
            <p:cNvSpPr/>
            <p:nvPr/>
          </p:nvSpPr>
          <p:spPr>
            <a:xfrm>
              <a:off x="2452035" y="1772637"/>
              <a:ext cx="1564698" cy="56653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2000" b="1" dirty="0" smtClean="0">
                  <a:solidFill>
                    <a:srgbClr val="C00000"/>
                  </a:solidFill>
                  <a:latin typeface="Arial" panose="020B0604020202020204" pitchFamily="34" charset="0"/>
                  <a:cs typeface="Arial" panose="020B0604020202020204" pitchFamily="34" charset="0"/>
                </a:rPr>
                <a:t>Water Conservation Activity </a:t>
              </a:r>
              <a:endParaRPr lang="en-US" sz="2000" b="1" dirty="0">
                <a:solidFill>
                  <a:srgbClr val="C00000"/>
                </a:solidFill>
                <a:latin typeface="Arial" panose="020B0604020202020204" pitchFamily="34" charset="0"/>
                <a:cs typeface="Arial" panose="020B0604020202020204" pitchFamily="34" charset="0"/>
              </a:endParaRPr>
            </a:p>
          </p:txBody>
        </p:sp>
      </p:grpSp>
      <p:grpSp>
        <p:nvGrpSpPr>
          <p:cNvPr id="28" name="Group 228"/>
          <p:cNvGrpSpPr/>
          <p:nvPr/>
        </p:nvGrpSpPr>
        <p:grpSpPr>
          <a:xfrm>
            <a:off x="2529517" y="3514603"/>
            <a:ext cx="1912038" cy="981197"/>
            <a:chOff x="2475404" y="3365465"/>
            <a:chExt cx="1596532" cy="563546"/>
          </a:xfrm>
          <a:solidFill>
            <a:schemeClr val="tx2">
              <a:lumMod val="40000"/>
              <a:lumOff val="60000"/>
              <a:alpha val="50000"/>
            </a:schemeClr>
          </a:solidFill>
          <a:effectLst>
            <a:innerShdw blurRad="63500" dist="50800" dir="5400000">
              <a:prstClr val="black">
                <a:alpha val="50000"/>
              </a:prstClr>
            </a:innerShdw>
          </a:effectLst>
          <a:scene3d>
            <a:camera prst="orthographicFront"/>
            <a:lightRig rig="flat" dir="t"/>
          </a:scene3d>
        </p:grpSpPr>
        <p:sp>
          <p:nvSpPr>
            <p:cNvPr id="230" name="Rectangle 229"/>
            <p:cNvSpPr/>
            <p:nvPr/>
          </p:nvSpPr>
          <p:spPr>
            <a:xfrm>
              <a:off x="2475404" y="3365465"/>
              <a:ext cx="1596532" cy="563546"/>
            </a:xfrm>
            <a:prstGeom prst="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1">
                <a:hueOff val="0"/>
                <a:satOff val="0"/>
                <a:lumOff val="0"/>
                <a:alphaOff val="0"/>
              </a:schemeClr>
            </a:effectRef>
            <a:fontRef idx="minor">
              <a:schemeClr val="lt1"/>
            </a:fontRef>
          </p:style>
        </p:sp>
        <p:sp>
          <p:nvSpPr>
            <p:cNvPr id="231" name="Rectangle 230"/>
            <p:cNvSpPr/>
            <p:nvPr/>
          </p:nvSpPr>
          <p:spPr>
            <a:xfrm>
              <a:off x="2475404" y="3365465"/>
              <a:ext cx="1596532" cy="563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US" sz="1400" b="1" dirty="0" smtClean="0">
                  <a:solidFill>
                    <a:srgbClr val="C00000"/>
                  </a:solidFill>
                  <a:latin typeface="Arial" panose="020B0604020202020204" pitchFamily="34" charset="0"/>
                  <a:ea typeface="Calibri"/>
                  <a:cs typeface="Arial" panose="020B0604020202020204" pitchFamily="34" charset="0"/>
                </a:rPr>
                <a:t>Comp 3: </a:t>
              </a:r>
              <a:r>
                <a:rPr lang="en-US" sz="1400" b="1" dirty="0" smtClean="0">
                  <a:solidFill>
                    <a:prstClr val="black"/>
                  </a:solidFill>
                  <a:latin typeface="Arial" panose="020B0604020202020204" pitchFamily="34" charset="0"/>
                  <a:ea typeface="Calibri"/>
                  <a:cs typeface="Arial" panose="020B0604020202020204" pitchFamily="34" charset="0"/>
                </a:rPr>
                <a:t>Institutions Strengthened to Promote Water Saving Technologies</a:t>
              </a:r>
              <a:endParaRPr lang="en-US" sz="1400" b="1" dirty="0">
                <a:solidFill>
                  <a:prstClr val="black"/>
                </a:solidFill>
              </a:endParaRPr>
            </a:p>
          </p:txBody>
        </p:sp>
      </p:grpSp>
      <p:cxnSp>
        <p:nvCxnSpPr>
          <p:cNvPr id="235" name="Straight Connector 234"/>
          <p:cNvCxnSpPr>
            <a:endCxn id="16" idx="0"/>
          </p:cNvCxnSpPr>
          <p:nvPr/>
        </p:nvCxnSpPr>
        <p:spPr>
          <a:xfrm>
            <a:off x="5711780" y="1264973"/>
            <a:ext cx="1" cy="1861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a:xfrm>
            <a:off x="7467600" y="1243591"/>
            <a:ext cx="0" cy="22896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2" name="Straight Connector 241"/>
          <p:cNvCxnSpPr>
            <a:stCxn id="13" idx="0"/>
          </p:cNvCxnSpPr>
          <p:nvPr/>
        </p:nvCxnSpPr>
        <p:spPr>
          <a:xfrm flipV="1">
            <a:off x="3412979" y="1264974"/>
            <a:ext cx="8072" cy="1828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1447800" y="1251721"/>
            <a:ext cx="0" cy="1960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4" name="Straight Arrow Connector 253"/>
          <p:cNvCxnSpPr>
            <a:endCxn id="30" idx="1"/>
          </p:cNvCxnSpPr>
          <p:nvPr/>
        </p:nvCxnSpPr>
        <p:spPr>
          <a:xfrm>
            <a:off x="304800" y="2547997"/>
            <a:ext cx="319925" cy="1"/>
          </a:xfrm>
          <a:prstGeom prst="straightConnector1">
            <a:avLst/>
          </a:prstGeom>
          <a:ln w="19050">
            <a:tailEnd type="none"/>
          </a:ln>
        </p:spPr>
        <p:style>
          <a:lnRef idx="1">
            <a:schemeClr val="accent1"/>
          </a:lnRef>
          <a:fillRef idx="0">
            <a:schemeClr val="accent1"/>
          </a:fillRef>
          <a:effectRef idx="0">
            <a:schemeClr val="accent1"/>
          </a:effectRef>
          <a:fontRef idx="minor">
            <a:schemeClr val="tx1"/>
          </a:fontRef>
        </p:style>
      </p:cxnSp>
      <p:cxnSp>
        <p:nvCxnSpPr>
          <p:cNvPr id="255" name="Straight Arrow Connector 254"/>
          <p:cNvCxnSpPr>
            <a:endCxn id="33" idx="1"/>
          </p:cNvCxnSpPr>
          <p:nvPr/>
        </p:nvCxnSpPr>
        <p:spPr>
          <a:xfrm>
            <a:off x="296694" y="3470744"/>
            <a:ext cx="312906" cy="0"/>
          </a:xfrm>
          <a:prstGeom prst="straightConnector1">
            <a:avLst/>
          </a:prstGeom>
          <a:ln w="19050">
            <a:tailEnd type="none"/>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flipH="1">
            <a:off x="6415091" y="2320522"/>
            <a:ext cx="145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H="1">
            <a:off x="6408102" y="3064563"/>
            <a:ext cx="1490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a:off x="6693120" y="1454427"/>
            <a:ext cx="13138" cy="203253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p:nvCxnSpPr>
        <p:spPr>
          <a:xfrm flipH="1">
            <a:off x="6693120" y="2320522"/>
            <a:ext cx="1490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H="1">
            <a:off x="6694999" y="3076147"/>
            <a:ext cx="1490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6" name="Straight Connector 275"/>
          <p:cNvCxnSpPr>
            <a:stCxn id="38" idx="1"/>
          </p:cNvCxnSpPr>
          <p:nvPr/>
        </p:nvCxnSpPr>
        <p:spPr>
          <a:xfrm flipH="1">
            <a:off x="2362200" y="2328801"/>
            <a:ext cx="16731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flipH="1">
            <a:off x="2362200" y="3078949"/>
            <a:ext cx="167317" cy="547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8" name="Straight Connector 277"/>
          <p:cNvCxnSpPr>
            <a:stCxn id="231" idx="1"/>
          </p:cNvCxnSpPr>
          <p:nvPr/>
        </p:nvCxnSpPr>
        <p:spPr>
          <a:xfrm flipH="1">
            <a:off x="2373303" y="4005202"/>
            <a:ext cx="1562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a:off x="6549980" y="1451114"/>
            <a:ext cx="0" cy="20358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p:nvCxnSpPr>
        <p:spPr>
          <a:xfrm>
            <a:off x="4655785" y="4419600"/>
            <a:ext cx="39928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p:nvCxnSpPr>
        <p:spPr>
          <a:xfrm>
            <a:off x="4460281" y="3124200"/>
            <a:ext cx="195504"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p:cNvCxnSpPr/>
          <p:nvPr/>
        </p:nvCxnSpPr>
        <p:spPr>
          <a:xfrm flipH="1">
            <a:off x="8648585" y="1689652"/>
            <a:ext cx="6" cy="272994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p:cNvCxnSpPr/>
          <p:nvPr/>
        </p:nvCxnSpPr>
        <p:spPr>
          <a:xfrm>
            <a:off x="8382000" y="1689652"/>
            <a:ext cx="26659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p:nvCxnSpPr>
        <p:spPr>
          <a:xfrm>
            <a:off x="4648200" y="1662896"/>
            <a:ext cx="0" cy="3213904"/>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p:cNvCxnSpPr/>
          <p:nvPr/>
        </p:nvCxnSpPr>
        <p:spPr>
          <a:xfrm flipH="1" flipV="1">
            <a:off x="4511200" y="2354034"/>
            <a:ext cx="359738" cy="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p:cNvCxnSpPr/>
          <p:nvPr/>
        </p:nvCxnSpPr>
        <p:spPr>
          <a:xfrm>
            <a:off x="4441555" y="2354035"/>
            <a:ext cx="20664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p:cNvCxnSpPr/>
          <p:nvPr/>
        </p:nvCxnSpPr>
        <p:spPr>
          <a:xfrm>
            <a:off x="4413448" y="3948052"/>
            <a:ext cx="234752"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p:cNvCxnSpPr>
            <a:stCxn id="13" idx="3"/>
          </p:cNvCxnSpPr>
          <p:nvPr/>
        </p:nvCxnSpPr>
        <p:spPr>
          <a:xfrm>
            <a:off x="4441554" y="1656270"/>
            <a:ext cx="206646" cy="331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p:nvCxnSpPr>
        <p:spPr>
          <a:xfrm>
            <a:off x="8382000" y="3775918"/>
            <a:ext cx="26658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375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4931C0F-8629-487F-B855-34998E70D9EE}" type="slidenum">
              <a:rPr lang="en-US" smtClean="0">
                <a:solidFill>
                  <a:srgbClr val="000000"/>
                </a:solidFill>
              </a:rPr>
              <a:pPr>
                <a:defRPr/>
              </a:pPr>
              <a:t>8</a:t>
            </a:fld>
            <a:endParaRPr lang="en-US" dirty="0">
              <a:solidFill>
                <a:srgbClr val="000000"/>
              </a:solidFill>
            </a:endParaRPr>
          </a:p>
        </p:txBody>
      </p:sp>
      <p:sp>
        <p:nvSpPr>
          <p:cNvPr id="6" name="Title 3"/>
          <p:cNvSpPr txBox="1">
            <a:spLocks/>
          </p:cNvSpPr>
          <p:nvPr/>
        </p:nvSpPr>
        <p:spPr>
          <a:xfrm>
            <a:off x="6019800" y="152400"/>
            <a:ext cx="2819400" cy="838200"/>
          </a:xfrm>
          <a:prstGeom prst="rect">
            <a:avLst/>
          </a:prstGeom>
        </p:spPr>
        <p:txBody>
          <a:bodyPr/>
          <a:lst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pPr algn="ctr"/>
            <a:r>
              <a:rPr lang="en-US" kern="0" dirty="0" smtClean="0">
                <a:solidFill>
                  <a:srgbClr val="000000"/>
                </a:solidFill>
              </a:rPr>
              <a:t>Percentage of WCA Activities</a:t>
            </a:r>
            <a:endParaRPr lang="en-US" kern="0" dirty="0">
              <a:solidFill>
                <a:srgbClr val="000000"/>
              </a:solidFill>
            </a:endParaRPr>
          </a:p>
        </p:txBody>
      </p:sp>
      <p:sp>
        <p:nvSpPr>
          <p:cNvPr id="7" name="Rectangle 6"/>
          <p:cNvSpPr/>
          <p:nvPr/>
        </p:nvSpPr>
        <p:spPr>
          <a:xfrm>
            <a:off x="533400" y="1447800"/>
            <a:ext cx="8001000" cy="4154984"/>
          </a:xfrm>
          <a:prstGeom prst="rect">
            <a:avLst/>
          </a:prstGeom>
        </p:spPr>
        <p:txBody>
          <a:bodyPr wrap="square">
            <a:spAutoFit/>
          </a:bodyPr>
          <a:lstStyle/>
          <a:p>
            <a:r>
              <a:rPr lang="en-US" sz="2400" b="1" dirty="0" smtClean="0"/>
              <a:t>NOTE:</a:t>
            </a:r>
            <a:r>
              <a:rPr lang="en-US" sz="2400" dirty="0" smtClean="0"/>
              <a:t>  Pay particular attention to the suggested percentage of efforts for activities provided in Table 2, summarized as follows:</a:t>
            </a:r>
          </a:p>
          <a:p>
            <a:endParaRPr lang="en-US" sz="2400" dirty="0" smtClean="0"/>
          </a:p>
          <a:p>
            <a:pPr marL="2109788" lvl="0" indent="-2109788"/>
            <a:r>
              <a:rPr lang="en-US" sz="2400" b="1" dirty="0" smtClean="0"/>
              <a:t>Component 1</a:t>
            </a:r>
            <a:r>
              <a:rPr lang="en-US" sz="2400" dirty="0" smtClean="0"/>
              <a:t>: Implementation of science and technology to enhance water availability (</a:t>
            </a:r>
            <a:r>
              <a:rPr lang="en-US" sz="2400" i="1" dirty="0" smtClean="0"/>
              <a:t>50-60%)</a:t>
            </a:r>
            <a:endParaRPr lang="en-US" sz="2400" dirty="0" smtClean="0"/>
          </a:p>
          <a:p>
            <a:pPr marL="2109788" lvl="0" indent="-2109788"/>
            <a:r>
              <a:rPr lang="en-US" sz="2400" b="1" dirty="0" smtClean="0"/>
              <a:t>Component 2</a:t>
            </a:r>
            <a:r>
              <a:rPr lang="en-US" sz="2400" dirty="0" smtClean="0"/>
              <a:t>: Enhance aquifer recharge and soil water storage (</a:t>
            </a:r>
            <a:r>
              <a:rPr lang="en-US" sz="2400" i="1" dirty="0" smtClean="0"/>
              <a:t>10-20%)</a:t>
            </a:r>
            <a:endParaRPr lang="en-US" sz="2400" dirty="0" smtClean="0"/>
          </a:p>
          <a:p>
            <a:pPr marL="2109788" lvl="0" indent="-2109788"/>
            <a:r>
              <a:rPr lang="en-US" sz="2400" b="1" dirty="0" smtClean="0"/>
              <a:t>Component 3</a:t>
            </a:r>
            <a:r>
              <a:rPr lang="en-US" sz="2400" dirty="0" smtClean="0"/>
              <a:t>: Institutional strengthening (</a:t>
            </a:r>
            <a:r>
              <a:rPr lang="en-US" sz="2400" i="1" dirty="0" smtClean="0"/>
              <a:t>20-30%).</a:t>
            </a:r>
            <a:endParaRPr lang="en-US" sz="2400" dirty="0" smtClean="0"/>
          </a:p>
          <a:p>
            <a:endParaRPr lang="en-US" sz="2400" dirty="0" smtClean="0"/>
          </a:p>
          <a:p>
            <a:pPr marL="463550" indent="-463550">
              <a:buFont typeface="Arial" pitchFamily="34" charset="0"/>
              <a:buChar char="•"/>
            </a:pPr>
            <a:r>
              <a:rPr lang="en-US" sz="2400" dirty="0" smtClean="0"/>
              <a:t> Sum total of grants should not exceed $10 million</a:t>
            </a:r>
          </a:p>
        </p:txBody>
      </p:sp>
    </p:spTree>
    <p:extLst>
      <p:ext uri="{BB962C8B-B14F-4D97-AF65-F5344CB8AC3E}">
        <p14:creationId xmlns:p14="http://schemas.microsoft.com/office/powerpoint/2010/main" val="2850290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286924028"/>
              </p:ext>
            </p:extLst>
          </p:nvPr>
        </p:nvGraphicFramePr>
        <p:xfrm>
          <a:off x="152400" y="152827"/>
          <a:ext cx="8763000" cy="6676344"/>
        </p:xfrm>
        <a:graphic>
          <a:graphicData uri="http://schemas.openxmlformats.org/drawingml/2006/table">
            <a:tbl>
              <a:tblPr firstRow="1" firstCol="1" bandRow="1"/>
              <a:tblGrid>
                <a:gridCol w="3276600"/>
                <a:gridCol w="2057400"/>
                <a:gridCol w="3429000"/>
              </a:tblGrid>
              <a:tr h="986438">
                <a:tc gridSpan="3">
                  <a:txBody>
                    <a:bodyPr/>
                    <a:lstStyle/>
                    <a:p>
                      <a:pPr marL="0" marR="0" algn="ctr">
                        <a:lnSpc>
                          <a:spcPct val="115000"/>
                        </a:lnSpc>
                        <a:spcBef>
                          <a:spcPts val="0"/>
                        </a:spcBef>
                        <a:spcAft>
                          <a:spcPts val="0"/>
                        </a:spcAft>
                      </a:pPr>
                      <a:r>
                        <a:rPr lang="en-US" sz="2400" b="1" dirty="0" smtClean="0">
                          <a:solidFill>
                            <a:schemeClr val="tx1"/>
                          </a:solidFill>
                          <a:effectLst/>
                          <a:latin typeface="Calibri"/>
                          <a:ea typeface="Calibri"/>
                          <a:cs typeface="Times New Roman"/>
                        </a:rPr>
                        <a:t>Water Conservation Project</a:t>
                      </a:r>
                      <a:r>
                        <a:rPr lang="en-US" sz="2400" b="1" baseline="0" dirty="0" smtClean="0">
                          <a:solidFill>
                            <a:schemeClr val="tx1"/>
                          </a:solidFill>
                          <a:effectLst/>
                          <a:latin typeface="Calibri"/>
                          <a:ea typeface="Calibri"/>
                          <a:cs typeface="Times New Roman"/>
                        </a:rPr>
                        <a:t> (WCP)</a:t>
                      </a:r>
                    </a:p>
                    <a:p>
                      <a:pPr marL="0" marR="0" algn="ctr">
                        <a:lnSpc>
                          <a:spcPct val="115000"/>
                        </a:lnSpc>
                        <a:spcBef>
                          <a:spcPts val="0"/>
                        </a:spcBef>
                        <a:spcAft>
                          <a:spcPts val="0"/>
                        </a:spcAft>
                      </a:pPr>
                      <a:r>
                        <a:rPr lang="en-US" sz="2000" b="1" baseline="0" dirty="0" smtClean="0">
                          <a:solidFill>
                            <a:schemeClr val="tx1"/>
                          </a:solidFill>
                          <a:effectLst/>
                          <a:latin typeface="Calibri"/>
                          <a:ea typeface="Calibri"/>
                          <a:cs typeface="Times New Roman"/>
                        </a:rPr>
                        <a:t>WCP = WCA + DCA + Interagency Agreement (IAA)</a:t>
                      </a:r>
                    </a:p>
                    <a:p>
                      <a:pPr marL="0" marR="0" algn="ctr">
                        <a:lnSpc>
                          <a:spcPct val="115000"/>
                        </a:lnSpc>
                        <a:spcBef>
                          <a:spcPts val="0"/>
                        </a:spcBef>
                        <a:spcAft>
                          <a:spcPts val="0"/>
                        </a:spcAft>
                      </a:pPr>
                      <a:endParaRPr lang="en-US" sz="2000" b="1"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948544">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b="1" dirty="0" smtClean="0">
                        <a:effectLst/>
                        <a:latin typeface="Arial" panose="020B0604020202020204" pitchFamily="34" charset="0"/>
                        <a:ea typeface="Calibri"/>
                        <a:cs typeface="Arial" panose="020B0604020202020204" pitchFamily="34"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n-US" sz="1800" b="1" dirty="0" smtClean="0">
                          <a:effectLst/>
                          <a:latin typeface="Arial" panose="020B0604020202020204" pitchFamily="34" charset="0"/>
                          <a:ea typeface="Calibri"/>
                          <a:cs typeface="Arial" panose="020B0604020202020204" pitchFamily="34" charset="0"/>
                        </a:rPr>
                        <a:t>Water Conservation Activity (WCA) starting in 2016</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r>
              <a:tr h="845965">
                <a:tc gridSpan="3">
                  <a:txBody>
                    <a:bodyPr/>
                    <a:lstStyle/>
                    <a:p>
                      <a:pPr marL="0" marR="0" algn="ctr">
                        <a:lnSpc>
                          <a:spcPct val="115000"/>
                        </a:lnSpc>
                        <a:spcBef>
                          <a:spcPts val="0"/>
                        </a:spcBef>
                        <a:spcAft>
                          <a:spcPts val="0"/>
                        </a:spcAft>
                      </a:pPr>
                      <a:r>
                        <a:rPr lang="en-US" sz="1600" b="0" dirty="0" smtClean="0">
                          <a:effectLst/>
                          <a:latin typeface="Arial"/>
                          <a:ea typeface="Times New Roman"/>
                          <a:cs typeface="Times New Roman"/>
                        </a:rPr>
                        <a:t>WCA Component</a:t>
                      </a:r>
                      <a:endParaRPr lang="en-US" sz="1800" b="1" dirty="0" smtClean="0">
                        <a:effectLst/>
                        <a:latin typeface="Arial"/>
                        <a:ea typeface="Times New Roman"/>
                        <a:cs typeface="Times New Roman"/>
                      </a:endParaRPr>
                    </a:p>
                    <a:p>
                      <a:pPr marL="0" marR="0" algn="ctr">
                        <a:lnSpc>
                          <a:spcPct val="115000"/>
                        </a:lnSpc>
                        <a:spcBef>
                          <a:spcPts val="0"/>
                        </a:spcBef>
                        <a:spcAft>
                          <a:spcPts val="0"/>
                        </a:spcAft>
                      </a:pPr>
                      <a:r>
                        <a:rPr lang="en-US" sz="1800" b="1" u="sng" dirty="0" smtClean="0">
                          <a:effectLst/>
                          <a:latin typeface="Arial"/>
                          <a:ea typeface="Times New Roman"/>
                          <a:cs typeface="Times New Roman"/>
                        </a:rPr>
                        <a:t>Capacity Development</a:t>
                      </a:r>
                      <a:endParaRPr lang="en-US" sz="1800" b="1" dirty="0" smtClean="0">
                        <a:effectLst/>
                        <a:latin typeface="Arial"/>
                        <a:ea typeface="Times New Roman"/>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US"/>
                    </a:p>
                  </a:txBody>
                  <a:tcPr/>
                </a:tc>
              </a:tr>
              <a:tr h="2068213">
                <a:tc>
                  <a:txBody>
                    <a:bodyPr/>
                    <a:lstStyle/>
                    <a:p>
                      <a:pPr marL="0" marR="0" algn="ctr">
                        <a:lnSpc>
                          <a:spcPct val="115000"/>
                        </a:lnSpc>
                        <a:spcBef>
                          <a:spcPts val="0"/>
                        </a:spcBef>
                        <a:spcAft>
                          <a:spcPts val="0"/>
                        </a:spcAft>
                      </a:pPr>
                      <a:endParaRPr lang="en-US" sz="1800" dirty="0" smtClean="0">
                        <a:effectLst/>
                        <a:latin typeface="Arial"/>
                        <a:ea typeface="Times New Roman"/>
                        <a:cs typeface="Times New Roman"/>
                      </a:endParaRPr>
                    </a:p>
                    <a:p>
                      <a:pPr marL="0" marR="0" algn="ctr">
                        <a:lnSpc>
                          <a:spcPct val="115000"/>
                        </a:lnSpc>
                        <a:spcBef>
                          <a:spcPts val="0"/>
                        </a:spcBef>
                        <a:spcAft>
                          <a:spcPts val="0"/>
                        </a:spcAft>
                      </a:pPr>
                      <a:r>
                        <a:rPr lang="en-US" sz="1600" dirty="0" smtClean="0">
                          <a:effectLst/>
                          <a:latin typeface="Arial"/>
                          <a:ea typeface="Times New Roman"/>
                          <a:cs typeface="Times New Roman"/>
                        </a:rPr>
                        <a:t>WCA Component</a:t>
                      </a:r>
                    </a:p>
                    <a:p>
                      <a:pPr marL="0" marR="0" algn="ctr">
                        <a:lnSpc>
                          <a:spcPct val="115000"/>
                        </a:lnSpc>
                        <a:spcBef>
                          <a:spcPts val="0"/>
                        </a:spcBef>
                        <a:spcAft>
                          <a:spcPts val="0"/>
                        </a:spcAft>
                      </a:pPr>
                      <a:r>
                        <a:rPr lang="en-US" sz="1800" b="1" u="sng" dirty="0" smtClean="0">
                          <a:effectLst/>
                          <a:latin typeface="Arial"/>
                          <a:ea typeface="Times New Roman"/>
                          <a:cs typeface="Times New Roman"/>
                        </a:rPr>
                        <a:t>Hydroponics &amp; Technology</a:t>
                      </a:r>
                      <a:endParaRPr lang="en-US" sz="1800" dirty="0">
                        <a:effectLst/>
                        <a:latin typeface="Calibri"/>
                        <a:ea typeface="Calibri"/>
                        <a:cs typeface="Times New Roman"/>
                      </a:endParaRPr>
                    </a:p>
                    <a:p>
                      <a:pPr marL="0" marR="0" algn="ctr">
                        <a:lnSpc>
                          <a:spcPct val="115000"/>
                        </a:lnSpc>
                        <a:spcBef>
                          <a:spcPts val="0"/>
                        </a:spcBef>
                        <a:spcAft>
                          <a:spcPts val="0"/>
                        </a:spcAft>
                      </a:pPr>
                      <a:r>
                        <a:rPr lang="en-US" sz="1800" dirty="0">
                          <a:effectLst/>
                          <a:latin typeface="Arial"/>
                          <a:ea typeface="Times New Roman"/>
                          <a:cs typeface="Times New Roman"/>
                        </a:rPr>
                        <a:t>(JV &amp; </a:t>
                      </a:r>
                      <a:r>
                        <a:rPr lang="en-US" sz="1800" dirty="0" err="1">
                          <a:effectLst/>
                          <a:latin typeface="Arial"/>
                          <a:ea typeface="Times New Roman"/>
                          <a:cs typeface="Times New Roman"/>
                        </a:rPr>
                        <a:t>Mafraq</a:t>
                      </a:r>
                      <a:r>
                        <a:rPr lang="en-US" sz="1800" dirty="0">
                          <a:effectLst/>
                          <a:latin typeface="Arial"/>
                          <a:ea typeface="Times New Roman"/>
                          <a:cs typeface="Times New Roman"/>
                        </a:rPr>
                        <a:t>/</a:t>
                      </a:r>
                      <a:r>
                        <a:rPr lang="en-US" sz="1800" dirty="0" err="1">
                          <a:effectLst/>
                          <a:latin typeface="Arial"/>
                          <a:ea typeface="Times New Roman"/>
                          <a:cs typeface="Times New Roman"/>
                        </a:rPr>
                        <a:t>Azraq</a:t>
                      </a:r>
                      <a:r>
                        <a:rPr lang="en-US" sz="1800" dirty="0">
                          <a:effectLst/>
                          <a:latin typeface="Arial"/>
                          <a:ea typeface="Times New Roman"/>
                          <a:cs typeface="Times New Roman"/>
                        </a:rPr>
                        <a:t> </a:t>
                      </a:r>
                      <a:r>
                        <a:rPr lang="en-US" sz="1800" dirty="0" smtClean="0">
                          <a:effectLst/>
                          <a:latin typeface="Arial"/>
                          <a:ea typeface="Times New Roman"/>
                          <a:cs typeface="Times New Roman"/>
                        </a:rPr>
                        <a:t>Basins)</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0"/>
                        </a:spcBef>
                        <a:spcAft>
                          <a:spcPts val="0"/>
                        </a:spcAft>
                      </a:pPr>
                      <a:endParaRPr lang="en-US" sz="1800" b="0" i="0" u="none" dirty="0" smtClean="0">
                        <a:effectLst/>
                        <a:latin typeface="Arial"/>
                        <a:ea typeface="Times New Roman"/>
                        <a:cs typeface="Times New Roman"/>
                      </a:endParaRPr>
                    </a:p>
                    <a:p>
                      <a:pPr marL="0" marR="0" algn="ctr">
                        <a:lnSpc>
                          <a:spcPct val="115000"/>
                        </a:lnSpc>
                        <a:spcBef>
                          <a:spcPts val="0"/>
                        </a:spcBef>
                        <a:spcAft>
                          <a:spcPts val="0"/>
                        </a:spcAft>
                      </a:pPr>
                      <a:r>
                        <a:rPr lang="en-US" sz="1600" b="0" i="0" u="none" dirty="0" smtClean="0">
                          <a:effectLst/>
                          <a:latin typeface="Arial"/>
                          <a:ea typeface="Times New Roman"/>
                          <a:cs typeface="Times New Roman"/>
                        </a:rPr>
                        <a:t>WCA Component</a:t>
                      </a:r>
                    </a:p>
                    <a:p>
                      <a:pPr marL="0" marR="0" algn="ctr">
                        <a:lnSpc>
                          <a:spcPct val="115000"/>
                        </a:lnSpc>
                        <a:spcBef>
                          <a:spcPts val="0"/>
                        </a:spcBef>
                        <a:spcAft>
                          <a:spcPts val="0"/>
                        </a:spcAft>
                      </a:pPr>
                      <a:r>
                        <a:rPr lang="en-US" sz="1800" b="1" u="sng" dirty="0" smtClean="0">
                          <a:effectLst/>
                          <a:latin typeface="Arial"/>
                          <a:ea typeface="Times New Roman"/>
                          <a:cs typeface="Times New Roman"/>
                        </a:rPr>
                        <a:t>Household Interventions</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ctr">
                        <a:lnSpc>
                          <a:spcPct val="115000"/>
                        </a:lnSpc>
                        <a:spcBef>
                          <a:spcPts val="0"/>
                        </a:spcBef>
                        <a:spcAft>
                          <a:spcPts val="0"/>
                        </a:spcAft>
                      </a:pPr>
                      <a:endParaRPr lang="en-US" sz="1800" dirty="0" smtClean="0">
                        <a:effectLst/>
                        <a:latin typeface="Arial"/>
                        <a:ea typeface="Times New Roman"/>
                        <a:cs typeface="Times New Roman"/>
                      </a:endParaRPr>
                    </a:p>
                    <a:p>
                      <a:pPr marL="0" marR="0" algn="ctr">
                        <a:lnSpc>
                          <a:spcPct val="115000"/>
                        </a:lnSpc>
                        <a:spcBef>
                          <a:spcPts val="0"/>
                        </a:spcBef>
                        <a:spcAft>
                          <a:spcPts val="0"/>
                        </a:spcAft>
                      </a:pPr>
                      <a:r>
                        <a:rPr lang="en-US" sz="1600" dirty="0" smtClean="0">
                          <a:effectLst/>
                          <a:latin typeface="Arial"/>
                          <a:ea typeface="Times New Roman"/>
                          <a:cs typeface="Times New Roman"/>
                        </a:rPr>
                        <a:t>WCA</a:t>
                      </a:r>
                      <a:r>
                        <a:rPr lang="en-US" sz="1600" baseline="0" dirty="0" smtClean="0">
                          <a:effectLst/>
                          <a:latin typeface="Arial"/>
                          <a:ea typeface="Times New Roman"/>
                          <a:cs typeface="Times New Roman"/>
                        </a:rPr>
                        <a:t> </a:t>
                      </a:r>
                      <a:r>
                        <a:rPr lang="en-US" sz="1600" dirty="0" smtClean="0">
                          <a:effectLst/>
                          <a:latin typeface="Arial"/>
                          <a:ea typeface="Times New Roman"/>
                          <a:cs typeface="Times New Roman"/>
                        </a:rPr>
                        <a:t>Component</a:t>
                      </a:r>
                      <a:r>
                        <a:rPr lang="en-US" sz="1600" dirty="0">
                          <a:effectLst/>
                          <a:latin typeface="Arial"/>
                          <a:ea typeface="Times New Roman"/>
                          <a:cs typeface="Times New Roman"/>
                        </a:rPr>
                        <a:t> </a:t>
                      </a:r>
                      <a:endParaRPr lang="en-US" sz="1600" dirty="0" smtClean="0">
                        <a:effectLst/>
                        <a:latin typeface="Arial"/>
                        <a:ea typeface="Times New Roman"/>
                        <a:cs typeface="Times New Roman"/>
                      </a:endParaRPr>
                    </a:p>
                    <a:p>
                      <a:pPr marL="0" marR="0" algn="ctr">
                        <a:lnSpc>
                          <a:spcPct val="115000"/>
                        </a:lnSpc>
                        <a:spcBef>
                          <a:spcPts val="0"/>
                        </a:spcBef>
                        <a:spcAft>
                          <a:spcPts val="0"/>
                        </a:spcAft>
                      </a:pPr>
                      <a:r>
                        <a:rPr lang="en-US" sz="1800" b="1" u="sng" dirty="0" smtClean="0">
                          <a:effectLst/>
                          <a:latin typeface="Arial"/>
                          <a:ea typeface="Times New Roman"/>
                          <a:cs typeface="Times New Roman"/>
                        </a:rPr>
                        <a:t>Soil </a:t>
                      </a:r>
                      <a:r>
                        <a:rPr lang="en-US" sz="1800" b="1" u="sng" dirty="0">
                          <a:effectLst/>
                          <a:latin typeface="Arial"/>
                          <a:ea typeface="Times New Roman"/>
                          <a:cs typeface="Times New Roman"/>
                        </a:rPr>
                        <a:t>&amp; Aquifer Water </a:t>
                      </a:r>
                      <a:r>
                        <a:rPr lang="en-US" sz="1800" b="1" u="sng" dirty="0" smtClean="0">
                          <a:effectLst/>
                          <a:latin typeface="Arial"/>
                          <a:ea typeface="Times New Roman"/>
                          <a:cs typeface="Times New Roman"/>
                        </a:rPr>
                        <a:t>Storage</a:t>
                      </a:r>
                    </a:p>
                    <a:p>
                      <a:pPr marL="0" marR="0" algn="ctr">
                        <a:lnSpc>
                          <a:spcPct val="115000"/>
                        </a:lnSpc>
                        <a:spcBef>
                          <a:spcPts val="0"/>
                        </a:spcBef>
                        <a:spcAft>
                          <a:spcPts val="0"/>
                        </a:spcAft>
                      </a:pPr>
                      <a:r>
                        <a:rPr lang="en-US" sz="1800" b="1" u="sng" dirty="0" smtClean="0">
                          <a:effectLst/>
                          <a:latin typeface="Arial"/>
                          <a:ea typeface="Times New Roman"/>
                          <a:cs typeface="Times New Roman"/>
                        </a:rPr>
                        <a:t> </a:t>
                      </a:r>
                      <a:endParaRPr lang="en-US" sz="1800" dirty="0">
                        <a:effectLst/>
                        <a:latin typeface="Calibri"/>
                        <a:ea typeface="Calibri"/>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399751">
                <a:tc gridSpan="3">
                  <a:txBody>
                    <a:bodyPr/>
                    <a:lstStyle/>
                    <a:p>
                      <a:pPr marL="0" marR="0" algn="ctr">
                        <a:lnSpc>
                          <a:spcPct val="115000"/>
                        </a:lnSpc>
                        <a:spcBef>
                          <a:spcPts val="0"/>
                        </a:spcBef>
                        <a:spcAft>
                          <a:spcPts val="0"/>
                        </a:spcAft>
                      </a:pPr>
                      <a:endParaRPr lang="en-US" sz="1800" b="1" dirty="0" smtClean="0">
                        <a:effectLst/>
                        <a:latin typeface="Arial"/>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1124249">
                <a:tc gridSpan="3">
                  <a:txBody>
                    <a:bodyPr/>
                    <a:lstStyle/>
                    <a:p>
                      <a:pPr marL="0" marR="0" algn="ctr">
                        <a:lnSpc>
                          <a:spcPct val="115000"/>
                        </a:lnSpc>
                        <a:spcBef>
                          <a:spcPts val="0"/>
                        </a:spcBef>
                        <a:spcAft>
                          <a:spcPts val="0"/>
                        </a:spcAft>
                      </a:pPr>
                      <a:endParaRPr lang="en-US" sz="1800" b="1" dirty="0" smtClean="0">
                        <a:effectLst/>
                        <a:latin typeface="Arial"/>
                        <a:ea typeface="Times New Roman"/>
                        <a:cs typeface="Times New Roman"/>
                      </a:endParaRPr>
                    </a:p>
                    <a:p>
                      <a:pPr marL="0" marR="0" algn="ctr">
                        <a:lnSpc>
                          <a:spcPct val="115000"/>
                        </a:lnSpc>
                        <a:spcBef>
                          <a:spcPts val="0"/>
                        </a:spcBef>
                        <a:spcAft>
                          <a:spcPts val="0"/>
                        </a:spcAft>
                      </a:pPr>
                      <a:r>
                        <a:rPr lang="en-US" sz="1600" b="0" dirty="0" smtClean="0">
                          <a:effectLst/>
                          <a:latin typeface="Arial"/>
                          <a:ea typeface="Times New Roman"/>
                          <a:cs typeface="Times New Roman"/>
                        </a:rPr>
                        <a:t>WCP</a:t>
                      </a:r>
                      <a:r>
                        <a:rPr lang="en-US" sz="1600" b="0" baseline="0" dirty="0" smtClean="0">
                          <a:effectLst/>
                          <a:latin typeface="Arial"/>
                          <a:ea typeface="Times New Roman"/>
                          <a:cs typeface="Times New Roman"/>
                        </a:rPr>
                        <a:t> </a:t>
                      </a:r>
                      <a:r>
                        <a:rPr lang="en-US" sz="1600" b="0" dirty="0" smtClean="0">
                          <a:effectLst/>
                          <a:latin typeface="Arial"/>
                          <a:ea typeface="Times New Roman"/>
                          <a:cs typeface="Times New Roman"/>
                        </a:rPr>
                        <a:t>Component</a:t>
                      </a:r>
                    </a:p>
                    <a:p>
                      <a:pPr marL="0" marR="0" algn="ctr">
                        <a:lnSpc>
                          <a:spcPct val="115000"/>
                        </a:lnSpc>
                        <a:spcBef>
                          <a:spcPts val="0"/>
                        </a:spcBef>
                        <a:spcAft>
                          <a:spcPts val="0"/>
                        </a:spcAft>
                      </a:pPr>
                      <a:r>
                        <a:rPr lang="en-US" sz="1800" b="0" dirty="0" smtClean="0">
                          <a:effectLst/>
                          <a:latin typeface="Arial"/>
                          <a:ea typeface="Times New Roman"/>
                          <a:cs typeface="Times New Roman"/>
                        </a:rPr>
                        <a:t>Development</a:t>
                      </a:r>
                      <a:r>
                        <a:rPr lang="en-US" sz="1800" b="0" baseline="0" dirty="0" smtClean="0">
                          <a:effectLst/>
                          <a:latin typeface="Arial"/>
                          <a:ea typeface="Times New Roman"/>
                          <a:cs typeface="Times New Roman"/>
                        </a:rPr>
                        <a:t> Credit Authority (</a:t>
                      </a:r>
                      <a:r>
                        <a:rPr lang="en-US" sz="1800" b="0" dirty="0" smtClean="0">
                          <a:effectLst/>
                          <a:latin typeface="Arial"/>
                          <a:ea typeface="Times New Roman"/>
                          <a:cs typeface="Times New Roman"/>
                        </a:rPr>
                        <a:t>DCA)</a:t>
                      </a:r>
                      <a:r>
                        <a:rPr lang="en-US" sz="1800" b="1" baseline="0" dirty="0" smtClean="0">
                          <a:effectLst/>
                          <a:latin typeface="Arial"/>
                          <a:ea typeface="Times New Roman"/>
                          <a:cs typeface="Times New Roman"/>
                        </a:rPr>
                        <a:t>: </a:t>
                      </a:r>
                      <a:r>
                        <a:rPr lang="en-US" sz="1800" b="1" u="sng" baseline="0" dirty="0" smtClean="0">
                          <a:effectLst/>
                          <a:latin typeface="Arial"/>
                          <a:ea typeface="Times New Roman"/>
                          <a:cs typeface="Times New Roman"/>
                        </a:rPr>
                        <a:t>Access to Finance </a:t>
                      </a:r>
                    </a:p>
                    <a:p>
                      <a:pPr marL="0" marR="0" algn="ctr">
                        <a:lnSpc>
                          <a:spcPct val="115000"/>
                        </a:lnSpc>
                        <a:spcBef>
                          <a:spcPts val="0"/>
                        </a:spcBef>
                        <a:spcAft>
                          <a:spcPts val="0"/>
                        </a:spcAft>
                      </a:pPr>
                      <a:endParaRPr lang="en-US" sz="1800" b="1" dirty="0" smtClean="0">
                        <a:effectLst/>
                        <a:latin typeface="Arial"/>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r>
            </a:tbl>
          </a:graphicData>
        </a:graphic>
      </p:graphicFrame>
      <p:sp>
        <p:nvSpPr>
          <p:cNvPr id="1029" name="Rectangle 1028"/>
          <p:cNvSpPr/>
          <p:nvPr/>
        </p:nvSpPr>
        <p:spPr>
          <a:xfrm>
            <a:off x="152400" y="1295400"/>
            <a:ext cx="8763000" cy="389661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Down Arrow 24"/>
          <p:cNvSpPr/>
          <p:nvPr/>
        </p:nvSpPr>
        <p:spPr>
          <a:xfrm rot="10800000">
            <a:off x="4343400" y="5257800"/>
            <a:ext cx="304800" cy="457205"/>
          </a:xfrm>
          <a:prstGeom prst="downArrow">
            <a:avLst/>
          </a:prstGeom>
          <a:solidFill>
            <a:schemeClr val="accent6">
              <a:lumMod val="20000"/>
              <a:lumOff val="8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031" name="Straight Arrow Connector 1030"/>
          <p:cNvCxnSpPr/>
          <p:nvPr/>
        </p:nvCxnSpPr>
        <p:spPr>
          <a:xfrm>
            <a:off x="3200400" y="3505200"/>
            <a:ext cx="3810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1752600" y="2971800"/>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4419600" y="3009901"/>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7162800" y="3009901"/>
            <a:ext cx="0" cy="3429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5295900" y="3505200"/>
            <a:ext cx="3810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5562600" y="4038600"/>
            <a:ext cx="3200400" cy="1142994"/>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5676900" y="4084022"/>
            <a:ext cx="3238500" cy="1107996"/>
          </a:xfrm>
          <a:prstGeom prst="rect">
            <a:avLst/>
          </a:prstGeom>
          <a:noFill/>
          <a:ln w="28575">
            <a:noFill/>
          </a:ln>
        </p:spPr>
        <p:txBody>
          <a:bodyPr wrap="square" rtlCol="0">
            <a:spAutoFit/>
          </a:bodyPr>
          <a:lstStyle/>
          <a:p>
            <a:pPr algn="ctr"/>
            <a:r>
              <a:rPr lang="en-US" b="1" dirty="0">
                <a:solidFill>
                  <a:prstClr val="black"/>
                </a:solidFill>
              </a:rPr>
              <a:t> </a:t>
            </a:r>
            <a:r>
              <a:rPr lang="en-US" b="1" dirty="0" smtClean="0">
                <a:solidFill>
                  <a:prstClr val="black"/>
                </a:solidFill>
              </a:rPr>
              <a:t>IAA</a:t>
            </a:r>
            <a:r>
              <a:rPr lang="en-US" sz="1600" b="1" dirty="0" smtClean="0">
                <a:solidFill>
                  <a:prstClr val="black"/>
                </a:solidFill>
              </a:rPr>
              <a:t>:  </a:t>
            </a:r>
          </a:p>
          <a:p>
            <a:pPr algn="ctr"/>
            <a:r>
              <a:rPr lang="en-US" sz="1600" b="1" dirty="0" smtClean="0">
                <a:solidFill>
                  <a:prstClr val="black"/>
                </a:solidFill>
              </a:rPr>
              <a:t>USAID &amp; U.S. Forest Service </a:t>
            </a:r>
          </a:p>
          <a:p>
            <a:pPr algn="ctr"/>
            <a:r>
              <a:rPr lang="en-US" sz="1600" b="1" dirty="0" smtClean="0">
                <a:solidFill>
                  <a:prstClr val="black"/>
                </a:solidFill>
              </a:rPr>
              <a:t>to assist the </a:t>
            </a:r>
            <a:r>
              <a:rPr lang="en-US" sz="1600" b="1" dirty="0" err="1" smtClean="0">
                <a:solidFill>
                  <a:prstClr val="black"/>
                </a:solidFill>
              </a:rPr>
              <a:t>Badia</a:t>
            </a:r>
            <a:r>
              <a:rPr lang="en-US" sz="1600" b="1" dirty="0" smtClean="0">
                <a:solidFill>
                  <a:prstClr val="black"/>
                </a:solidFill>
              </a:rPr>
              <a:t> Restoration Project</a:t>
            </a:r>
            <a:endParaRPr lang="en-US" sz="1600" b="1" dirty="0">
              <a:solidFill>
                <a:prstClr val="black"/>
              </a:solidFill>
            </a:endParaRPr>
          </a:p>
        </p:txBody>
      </p:sp>
    </p:spTree>
    <p:extLst>
      <p:ext uri="{BB962C8B-B14F-4D97-AF65-F5344CB8AC3E}">
        <p14:creationId xmlns:p14="http://schemas.microsoft.com/office/powerpoint/2010/main" val="2496870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vmi_S5InD06k5.kV8AG.g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yWRP7DFP1EaCsKFi1nfJM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kCHV4iki40awFxG2fz5at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l19yxq2W02fMz3gbHv_S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gtmolF9S1US_JffQABm3z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QfQ1lp8isEaW72l5t.waf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o3qFgZVVU2U0ltC3WJAL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l19yxq2W02fMz3gbHv_S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X89yYxwgU0Odaa31hlNVZ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X89yYxwgU0Odaa31hlNVZ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X89yYxwgU0Odaa31hlNVZ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X89yYxwgU0Odaa31hlNV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o3qFgZVVU2U0ltC3WJAL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To3qFgZVVU2U0ltC3WJALQ"/>
</p:tagLst>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SAID">
  <a:themeElements>
    <a:clrScheme name="USA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SAI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SA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SA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SA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SA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SA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SA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SA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SA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SA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SA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SA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SA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25211</TotalTime>
  <Words>4592</Words>
  <Application>Microsoft Office PowerPoint</Application>
  <PresentationFormat>On-screen Show (4:3)</PresentationFormat>
  <Paragraphs>640</Paragraphs>
  <Slides>57</Slides>
  <Notes>55</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57</vt:i4>
      </vt:variant>
    </vt:vector>
  </HeadingPairs>
  <TitlesOfParts>
    <vt:vector size="62" baseType="lpstr">
      <vt:lpstr>Blank</vt:lpstr>
      <vt:lpstr>USAID</vt:lpstr>
      <vt:lpstr>Office Theme</vt:lpstr>
      <vt:lpstr>1_Office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Women should be managers </vt:lpstr>
      <vt:lpstr>PowerPoint Presentation</vt:lpstr>
      <vt:lpstr>PowerPoint Presentation</vt:lpstr>
      <vt:lpstr>PowerPoint Presentation</vt:lpstr>
      <vt:lpstr>Flatbed trucks needed  for transportation</vt:lpstr>
      <vt:lpstr>PowerPoint Presentation</vt:lpstr>
      <vt:lpstr>PowerPoint Presentation</vt:lpstr>
      <vt:lpstr>PowerPoint Presentation</vt:lpstr>
      <vt:lpstr>Example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Geographic Code</vt:lpstr>
      <vt:lpstr>PowerPoint Presentation</vt:lpstr>
      <vt:lpstr>PowerPoint Presentation</vt:lpstr>
      <vt:lpstr>PowerPoint Presentation</vt:lpstr>
      <vt:lpstr>PowerPoint Presentation</vt:lpstr>
      <vt:lpstr>Review and Selection Process</vt:lpstr>
      <vt:lpstr>Technical Review Criteria </vt:lpstr>
      <vt:lpstr>PowerPoint Presentation</vt:lpstr>
      <vt:lpstr>PowerPoint Presentation</vt:lpstr>
      <vt:lpstr>Salaries &amp; Fringe</vt:lpstr>
      <vt:lpstr>PowerPoint Presentation</vt:lpstr>
      <vt:lpstr>PowerPoint Presentation</vt:lpstr>
      <vt:lpstr>PowerPoint Presentation</vt:lpstr>
      <vt:lpstr>ODC &amp; NICRA</vt:lpstr>
      <vt:lpstr>Cost Evaluation </vt:lpstr>
      <vt:lpstr>PowerPoint Presentation</vt:lpstr>
      <vt:lpstr>PowerPoint Presentation</vt:lpstr>
      <vt:lpstr>PowerPoint Presentation</vt:lpstr>
      <vt:lpstr>PowerPoint Presentation</vt:lpstr>
      <vt:lpstr>PowerPoint Presentation</vt:lpstr>
    </vt:vector>
  </TitlesOfParts>
  <Company>USAID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Khoffash, Tuleen</dc:creator>
  <cp:lastModifiedBy>USAID</cp:lastModifiedBy>
  <cp:revision>709</cp:revision>
  <cp:lastPrinted>2014-10-22T07:16:33Z</cp:lastPrinted>
  <dcterms:created xsi:type="dcterms:W3CDTF">2013-11-06T09:47:47Z</dcterms:created>
  <dcterms:modified xsi:type="dcterms:W3CDTF">2015-11-25T15:59:41Z</dcterms:modified>
</cp:coreProperties>
</file>