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10"/>
  </p:notesMasterIdLst>
  <p:handoutMasterIdLst>
    <p:handoutMasterId r:id="rId11"/>
  </p:handoutMasterIdLst>
  <p:sldIdLst>
    <p:sldId id="284" r:id="rId5"/>
    <p:sldId id="281" r:id="rId6"/>
    <p:sldId id="283" r:id="rId7"/>
    <p:sldId id="285" r:id="rId8"/>
    <p:sldId id="286" r:id="rId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8BAC67-E832-435C-2CA1-1EAAE362B338}" name="Wenzel, Scott" initials="SW" userId="S::scott.wenzel@darpa.mil::6177102c-6aeb-48d4-bfb7-680ae47230e5" providerId="AD"/>
  <p188:author id="{CF4695A3-11BD-B668-C167-F545ACFF57B2}" name="Bauer, John" initials="JB" userId="S::john.bauer@darpa.mil::1a55b2ec-f826-4180-bc7f-4171400861f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874" y="43"/>
      </p:cViewPr>
      <p:guideLst>
        <p:guide orient="horz" pos="2162"/>
        <p:guide pos="3841"/>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nzel, Scott" userId="6177102c-6aeb-48d4-bfb7-680ae47230e5" providerId="ADAL" clId="{76D9A580-BB1F-4697-B2A5-313219CF664F}"/>
    <pc:docChg chg="modSld">
      <pc:chgData name="Wenzel, Scott" userId="6177102c-6aeb-48d4-bfb7-680ae47230e5" providerId="ADAL" clId="{76D9A580-BB1F-4697-B2A5-313219CF664F}" dt="2025-03-21T14:03:47.340" v="0" actId="20577"/>
      <pc:docMkLst>
        <pc:docMk/>
      </pc:docMkLst>
      <pc:sldChg chg="modSp mod">
        <pc:chgData name="Wenzel, Scott" userId="6177102c-6aeb-48d4-bfb7-680ae47230e5" providerId="ADAL" clId="{76D9A580-BB1F-4697-B2A5-313219CF664F}" dt="2025-03-21T14:03:47.340" v="0" actId="20577"/>
        <pc:sldMkLst>
          <pc:docMk/>
          <pc:sldMk cId="3177158135" sldId="286"/>
        </pc:sldMkLst>
        <pc:spChg chg="mod">
          <ac:chgData name="Wenzel, Scott" userId="6177102c-6aeb-48d4-bfb7-680ae47230e5" providerId="ADAL" clId="{76D9A580-BB1F-4697-B2A5-313219CF664F}" dt="2025-03-21T14:03:47.340" v="0" actId="20577"/>
          <ac:spMkLst>
            <pc:docMk/>
            <pc:sldMk cId="3177158135" sldId="286"/>
            <ac:spMk id="4" creationId="{0E522014-12DE-DD9D-F1C7-CB2B52688662}"/>
          </ac:spMkLst>
        </pc:spChg>
      </pc:sldChg>
    </pc:docChg>
  </pc:docChgLst>
  <pc:docChgLst>
    <pc:chgData name="Gifford, Kelly (contr-dso)" userId="4eac60d0-d15e-44f0-85cd-ed64e087ee51" providerId="ADAL" clId="{E2E8F0A1-390F-4D97-8AD8-57619DB1AD19}"/>
    <pc:docChg chg="custSel modSld">
      <pc:chgData name="Gifford, Kelly (contr-dso)" userId="4eac60d0-d15e-44f0-85cd-ed64e087ee51" providerId="ADAL" clId="{E2E8F0A1-390F-4D97-8AD8-57619DB1AD19}" dt="2025-03-20T17:42:26.114" v="101"/>
      <pc:docMkLst>
        <pc:docMk/>
      </pc:docMkLst>
      <pc:sldChg chg="modSp mod">
        <pc:chgData name="Gifford, Kelly (contr-dso)" userId="4eac60d0-d15e-44f0-85cd-ed64e087ee51" providerId="ADAL" clId="{E2E8F0A1-390F-4D97-8AD8-57619DB1AD19}" dt="2025-03-20T17:42:16.365" v="98"/>
        <pc:sldMkLst>
          <pc:docMk/>
          <pc:sldMk cId="1995192930" sldId="281"/>
        </pc:sldMkLst>
        <pc:spChg chg="mod">
          <ac:chgData name="Gifford, Kelly (contr-dso)" userId="4eac60d0-d15e-44f0-85cd-ed64e087ee51" providerId="ADAL" clId="{E2E8F0A1-390F-4D97-8AD8-57619DB1AD19}" dt="2025-03-20T17:31:32.284" v="3" actId="20577"/>
          <ac:spMkLst>
            <pc:docMk/>
            <pc:sldMk cId="1995192930" sldId="281"/>
            <ac:spMk id="4" creationId="{4CF46059-8434-0D83-69BA-8DD1BF80F838}"/>
          </ac:spMkLst>
        </pc:spChg>
        <pc:spChg chg="mod">
          <ac:chgData name="Gifford, Kelly (contr-dso)" userId="4eac60d0-d15e-44f0-85cd-ed64e087ee51" providerId="ADAL" clId="{E2E8F0A1-390F-4D97-8AD8-57619DB1AD19}" dt="2025-03-20T17:42:16.365" v="98"/>
          <ac:spMkLst>
            <pc:docMk/>
            <pc:sldMk cId="1995192930" sldId="281"/>
            <ac:spMk id="7" creationId="{3C7DD19C-F8C7-5E86-1E91-C1EBA7D804F7}"/>
          </ac:spMkLst>
        </pc:spChg>
        <pc:spChg chg="mod">
          <ac:chgData name="Gifford, Kelly (contr-dso)" userId="4eac60d0-d15e-44f0-85cd-ed64e087ee51" providerId="ADAL" clId="{E2E8F0A1-390F-4D97-8AD8-57619DB1AD19}" dt="2025-03-20T17:31:52.417" v="8" actId="20577"/>
          <ac:spMkLst>
            <pc:docMk/>
            <pc:sldMk cId="1995192930" sldId="281"/>
            <ac:spMk id="11" creationId="{13BFC07E-7D7B-6179-EECE-016982473EB8}"/>
          </ac:spMkLst>
        </pc:spChg>
        <pc:graphicFrameChg chg="modGraphic">
          <ac:chgData name="Gifford, Kelly (contr-dso)" userId="4eac60d0-d15e-44f0-85cd-ed64e087ee51" providerId="ADAL" clId="{E2E8F0A1-390F-4D97-8AD8-57619DB1AD19}" dt="2025-03-20T17:31:28.280" v="2" actId="13926"/>
          <ac:graphicFrameMkLst>
            <pc:docMk/>
            <pc:sldMk cId="1995192930" sldId="281"/>
            <ac:graphicFrameMk id="5" creationId="{1D98892C-F586-D65D-5E31-41D56B3B4E34}"/>
          </ac:graphicFrameMkLst>
        </pc:graphicFrameChg>
      </pc:sldChg>
      <pc:sldChg chg="modSp mod">
        <pc:chgData name="Gifford, Kelly (contr-dso)" userId="4eac60d0-d15e-44f0-85cd-ed64e087ee51" providerId="ADAL" clId="{E2E8F0A1-390F-4D97-8AD8-57619DB1AD19}" dt="2025-03-20T17:42:18.953" v="99"/>
        <pc:sldMkLst>
          <pc:docMk/>
          <pc:sldMk cId="2649902810" sldId="283"/>
        </pc:sldMkLst>
        <pc:spChg chg="mod">
          <ac:chgData name="Gifford, Kelly (contr-dso)" userId="4eac60d0-d15e-44f0-85cd-ed64e087ee51" providerId="ADAL" clId="{E2E8F0A1-390F-4D97-8AD8-57619DB1AD19}" dt="2025-03-20T17:32:06.231" v="12" actId="20577"/>
          <ac:spMkLst>
            <pc:docMk/>
            <pc:sldMk cId="2649902810" sldId="283"/>
            <ac:spMk id="4" creationId="{746954E4-9AF3-553D-070E-70BA97085085}"/>
          </ac:spMkLst>
        </pc:spChg>
        <pc:spChg chg="mod">
          <ac:chgData name="Gifford, Kelly (contr-dso)" userId="4eac60d0-d15e-44f0-85cd-ed64e087ee51" providerId="ADAL" clId="{E2E8F0A1-390F-4D97-8AD8-57619DB1AD19}" dt="2025-03-20T17:42:18.953" v="99"/>
          <ac:spMkLst>
            <pc:docMk/>
            <pc:sldMk cId="2649902810" sldId="283"/>
            <ac:spMk id="8" creationId="{3ADCAADD-E802-A3CF-18B0-83AD0F00BA8D}"/>
          </ac:spMkLst>
        </pc:spChg>
        <pc:graphicFrameChg chg="modGraphic">
          <ac:chgData name="Gifford, Kelly (contr-dso)" userId="4eac60d0-d15e-44f0-85cd-ed64e087ee51" providerId="ADAL" clId="{E2E8F0A1-390F-4D97-8AD8-57619DB1AD19}" dt="2025-03-20T17:31:59.077" v="9" actId="13926"/>
          <ac:graphicFrameMkLst>
            <pc:docMk/>
            <pc:sldMk cId="2649902810" sldId="283"/>
            <ac:graphicFrameMk id="5" creationId="{98121409-E46F-2B11-619B-0E3F960E3864}"/>
          </ac:graphicFrameMkLst>
        </pc:graphicFrameChg>
      </pc:sldChg>
      <pc:sldChg chg="modSp mod">
        <pc:chgData name="Gifford, Kelly (contr-dso)" userId="4eac60d0-d15e-44f0-85cd-ed64e087ee51" providerId="ADAL" clId="{E2E8F0A1-390F-4D97-8AD8-57619DB1AD19}" dt="2025-03-20T17:42:10.767" v="97" actId="20577"/>
        <pc:sldMkLst>
          <pc:docMk/>
          <pc:sldMk cId="3167515217" sldId="284"/>
        </pc:sldMkLst>
        <pc:spChg chg="mod">
          <ac:chgData name="Gifford, Kelly (contr-dso)" userId="4eac60d0-d15e-44f0-85cd-ed64e087ee51" providerId="ADAL" clId="{E2E8F0A1-390F-4D97-8AD8-57619DB1AD19}" dt="2025-03-20T17:42:10.767" v="97" actId="20577"/>
          <ac:spMkLst>
            <pc:docMk/>
            <pc:sldMk cId="3167515217" sldId="284"/>
            <ac:spMk id="2" creationId="{95E783C4-E481-D827-BC0A-B7FBA47F50B3}"/>
          </ac:spMkLst>
        </pc:spChg>
        <pc:spChg chg="mod">
          <ac:chgData name="Gifford, Kelly (contr-dso)" userId="4eac60d0-d15e-44f0-85cd-ed64e087ee51" providerId="ADAL" clId="{E2E8F0A1-390F-4D97-8AD8-57619DB1AD19}" dt="2025-03-20T17:31:39.879" v="7" actId="207"/>
          <ac:spMkLst>
            <pc:docMk/>
            <pc:sldMk cId="3167515217" sldId="284"/>
            <ac:spMk id="4" creationId="{C872A8DD-C370-9553-B80C-DF99FEC8CC2C}"/>
          </ac:spMkLst>
        </pc:spChg>
      </pc:sldChg>
      <pc:sldChg chg="modSp mod">
        <pc:chgData name="Gifford, Kelly (contr-dso)" userId="4eac60d0-d15e-44f0-85cd-ed64e087ee51" providerId="ADAL" clId="{E2E8F0A1-390F-4D97-8AD8-57619DB1AD19}" dt="2025-03-20T17:42:23.166" v="100"/>
        <pc:sldMkLst>
          <pc:docMk/>
          <pc:sldMk cId="778300629" sldId="285"/>
        </pc:sldMkLst>
        <pc:spChg chg="mod">
          <ac:chgData name="Gifford, Kelly (contr-dso)" userId="4eac60d0-d15e-44f0-85cd-ed64e087ee51" providerId="ADAL" clId="{E2E8F0A1-390F-4D97-8AD8-57619DB1AD19}" dt="2025-03-20T17:32:28.872" v="82" actId="20577"/>
          <ac:spMkLst>
            <pc:docMk/>
            <pc:sldMk cId="778300629" sldId="285"/>
            <ac:spMk id="4" creationId="{DE901579-18E5-6D78-BA17-EC55276D3048}"/>
          </ac:spMkLst>
        </pc:spChg>
        <pc:spChg chg="mod">
          <ac:chgData name="Gifford, Kelly (contr-dso)" userId="4eac60d0-d15e-44f0-85cd-ed64e087ee51" providerId="ADAL" clId="{E2E8F0A1-390F-4D97-8AD8-57619DB1AD19}" dt="2025-03-20T17:42:23.166" v="100"/>
          <ac:spMkLst>
            <pc:docMk/>
            <pc:sldMk cId="778300629" sldId="285"/>
            <ac:spMk id="8" creationId="{35F54A0F-3AAA-D4F4-FF97-B33DCB6FB7A5}"/>
          </ac:spMkLst>
        </pc:spChg>
      </pc:sldChg>
      <pc:sldChg chg="modSp mod">
        <pc:chgData name="Gifford, Kelly (contr-dso)" userId="4eac60d0-d15e-44f0-85cd-ed64e087ee51" providerId="ADAL" clId="{E2E8F0A1-390F-4D97-8AD8-57619DB1AD19}" dt="2025-03-20T17:42:26.114" v="101"/>
        <pc:sldMkLst>
          <pc:docMk/>
          <pc:sldMk cId="3177158135" sldId="286"/>
        </pc:sldMkLst>
        <pc:spChg chg="mod">
          <ac:chgData name="Gifford, Kelly (contr-dso)" userId="4eac60d0-d15e-44f0-85cd-ed64e087ee51" providerId="ADAL" clId="{E2E8F0A1-390F-4D97-8AD8-57619DB1AD19}" dt="2025-03-20T17:33:22.792" v="84" actId="27636"/>
          <ac:spMkLst>
            <pc:docMk/>
            <pc:sldMk cId="3177158135" sldId="286"/>
            <ac:spMk id="4" creationId="{0E522014-12DE-DD9D-F1C7-CB2B52688662}"/>
          </ac:spMkLst>
        </pc:spChg>
        <pc:spChg chg="mod">
          <ac:chgData name="Gifford, Kelly (contr-dso)" userId="4eac60d0-d15e-44f0-85cd-ed64e087ee51" providerId="ADAL" clId="{E2E8F0A1-390F-4D97-8AD8-57619DB1AD19}" dt="2025-03-20T17:42:26.114" v="101"/>
          <ac:spMkLst>
            <pc:docMk/>
            <pc:sldMk cId="3177158135" sldId="286"/>
            <ac:spMk id="8" creationId="{355E940A-C830-4CDA-E9E1-5F43CD054D56}"/>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3/21/2025</a:t>
            </a:fld>
            <a:endParaRPr lang="en-US">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3/21/2025</a:t>
            </a:fld>
            <a:endParaRPr lang="en-US"/>
          </a:p>
        </p:txBody>
      </p:sp>
      <p:sp>
        <p:nvSpPr>
          <p:cNvPr id="4" name="Slide Image Placeholder 3"/>
          <p:cNvSpPr>
            <a:spLocks noGrp="1" noRot="1" noChangeAspect="1"/>
          </p:cNvSpPr>
          <p:nvPr>
            <p:ph type="sldImg" idx="2"/>
          </p:nvPr>
        </p:nvSpPr>
        <p:spPr>
          <a:xfrm>
            <a:off x="406400" y="895350"/>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9B577F-6036-4BCD-9021-A736CBC28733}" type="slidenum">
              <a:rPr lang="en-US" smtClean="0"/>
              <a:pPr/>
              <a:t>2</a:t>
            </a:fld>
            <a:endParaRPr lang="en-US"/>
          </a:p>
        </p:txBody>
      </p:sp>
    </p:spTree>
    <p:extLst>
      <p:ext uri="{BB962C8B-B14F-4D97-AF65-F5344CB8AC3E}">
        <p14:creationId xmlns:p14="http://schemas.microsoft.com/office/powerpoint/2010/main" val="2917855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9B577F-6036-4BCD-9021-A736CBC28733}" type="slidenum">
              <a:rPr lang="en-US" smtClean="0"/>
              <a:pPr/>
              <a:t>3</a:t>
            </a:fld>
            <a:endParaRPr lang="en-US"/>
          </a:p>
        </p:txBody>
      </p:sp>
    </p:spTree>
    <p:extLst>
      <p:ext uri="{BB962C8B-B14F-4D97-AF65-F5344CB8AC3E}">
        <p14:creationId xmlns:p14="http://schemas.microsoft.com/office/powerpoint/2010/main" val="1726571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966FC-0666-9FE9-688A-F06CA12BE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48BD8D-3E81-9C41-D66D-39103AAF38DA}"/>
              </a:ext>
            </a:extLst>
          </p:cNvPr>
          <p:cNvSpPr>
            <a:spLocks noGrp="1" noRot="1" noChangeAspect="1"/>
          </p:cNvSpPr>
          <p:nvPr>
            <p:ph type="sldImg"/>
          </p:nvPr>
        </p:nvSpPr>
        <p:spPr>
          <a:xfrm>
            <a:off x="406400" y="895350"/>
            <a:ext cx="6197600" cy="3486150"/>
          </a:xfrm>
        </p:spPr>
      </p:sp>
      <p:sp>
        <p:nvSpPr>
          <p:cNvPr id="3" name="Notes Placeholder 2">
            <a:extLst>
              <a:ext uri="{FF2B5EF4-FFF2-40B4-BE49-F238E27FC236}">
                <a16:creationId xmlns:a16="http://schemas.microsoft.com/office/drawing/2014/main" id="{E069CB0C-9E5F-A5EA-B183-4C9224FDD1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6EA351-5B93-6B37-4DB2-6A68A2DC3E39}"/>
              </a:ext>
            </a:extLst>
          </p:cNvPr>
          <p:cNvSpPr>
            <a:spLocks noGrp="1"/>
          </p:cNvSpPr>
          <p:nvPr>
            <p:ph type="sldNum" sz="quarter" idx="5"/>
          </p:nvPr>
        </p:nvSpPr>
        <p:spPr/>
        <p:txBody>
          <a:bodyPr/>
          <a:lstStyle/>
          <a:p>
            <a:fld id="{639B577F-6036-4BCD-9021-A736CBC28733}" type="slidenum">
              <a:rPr lang="en-US" smtClean="0"/>
              <a:pPr/>
              <a:t>4</a:t>
            </a:fld>
            <a:endParaRPr lang="en-US"/>
          </a:p>
        </p:txBody>
      </p:sp>
    </p:spTree>
    <p:extLst>
      <p:ext uri="{BB962C8B-B14F-4D97-AF65-F5344CB8AC3E}">
        <p14:creationId xmlns:p14="http://schemas.microsoft.com/office/powerpoint/2010/main" val="4138895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9C272-DE2D-7BD4-53E5-B9549E6A77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7FC9EC-BEB7-A317-B7C0-8A89D390401D}"/>
              </a:ext>
            </a:extLst>
          </p:cNvPr>
          <p:cNvSpPr>
            <a:spLocks noGrp="1" noRot="1" noChangeAspect="1"/>
          </p:cNvSpPr>
          <p:nvPr>
            <p:ph type="sldImg"/>
          </p:nvPr>
        </p:nvSpPr>
        <p:spPr>
          <a:xfrm>
            <a:off x="406400" y="895350"/>
            <a:ext cx="6197600" cy="3486150"/>
          </a:xfrm>
        </p:spPr>
      </p:sp>
      <p:sp>
        <p:nvSpPr>
          <p:cNvPr id="3" name="Notes Placeholder 2">
            <a:extLst>
              <a:ext uri="{FF2B5EF4-FFF2-40B4-BE49-F238E27FC236}">
                <a16:creationId xmlns:a16="http://schemas.microsoft.com/office/drawing/2014/main" id="{2209AC37-2CD1-8E57-72D6-22FEBD6EB5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675EB9-A303-0893-983F-ECFE1ACC2B67}"/>
              </a:ext>
            </a:extLst>
          </p:cNvPr>
          <p:cNvSpPr>
            <a:spLocks noGrp="1"/>
          </p:cNvSpPr>
          <p:nvPr>
            <p:ph type="sldNum" sz="quarter" idx="5"/>
          </p:nvPr>
        </p:nvSpPr>
        <p:spPr/>
        <p:txBody>
          <a:bodyPr/>
          <a:lstStyle/>
          <a:p>
            <a:fld id="{639B577F-6036-4BCD-9021-A736CBC28733}" type="slidenum">
              <a:rPr lang="en-US" smtClean="0"/>
              <a:pPr/>
              <a:t>5</a:t>
            </a:fld>
            <a:endParaRPr lang="en-US"/>
          </a:p>
        </p:txBody>
      </p:sp>
    </p:spTree>
    <p:extLst>
      <p:ext uri="{BB962C8B-B14F-4D97-AF65-F5344CB8AC3E}">
        <p14:creationId xmlns:p14="http://schemas.microsoft.com/office/powerpoint/2010/main" val="36070546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cxnSp>
        <p:nvCxnSpPr>
          <p:cNvPr id="7" name="Straight Connector 6"/>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cxnSpLocks/>
            <a:endCxn id="3" idx="0"/>
          </p:cNvCxnSpPr>
          <p:nvPr userDrawn="1"/>
        </p:nvCxnSpPr>
        <p:spPr>
          <a:xfrm flipH="1">
            <a:off x="6096001" y="841688"/>
            <a:ext cx="17100"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508000" y="3657600"/>
            <a:ext cx="112776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853400" y="859358"/>
            <a:ext cx="2641600" cy="276999"/>
          </a:xfrm>
          <a:prstGeom prst="rect">
            <a:avLst/>
          </a:prstGeom>
          <a:noFill/>
        </p:spPr>
        <p:txBody>
          <a:bodyPr wrap="square" rtlCol="0">
            <a:spAutoFit/>
          </a:bodyPr>
          <a:lstStyle/>
          <a:p>
            <a:pPr algn="ctr"/>
            <a:r>
              <a:rPr lang="en-US" sz="1200" b="1">
                <a:solidFill>
                  <a:prstClr val="black"/>
                </a:solidFill>
                <a:cs typeface="Tahoma" pitchFamily="34" charset="0"/>
              </a:rPr>
              <a:t>Concept</a:t>
            </a:r>
          </a:p>
        </p:txBody>
      </p:sp>
      <p:sp>
        <p:nvSpPr>
          <p:cNvPr id="12" name="TextBox 11"/>
          <p:cNvSpPr txBox="1"/>
          <p:nvPr userDrawn="1"/>
        </p:nvSpPr>
        <p:spPr>
          <a:xfrm>
            <a:off x="1128967" y="3656491"/>
            <a:ext cx="4090467" cy="276999"/>
          </a:xfrm>
          <a:prstGeom prst="rect">
            <a:avLst/>
          </a:prstGeom>
          <a:noFill/>
        </p:spPr>
        <p:txBody>
          <a:bodyPr wrap="square" rtlCol="0">
            <a:spAutoFit/>
          </a:bodyPr>
          <a:lstStyle/>
          <a:p>
            <a:pPr algn="ctr"/>
            <a:r>
              <a:rPr lang="en-US" sz="1200" b="1">
                <a:solidFill>
                  <a:prstClr val="black"/>
                </a:solidFill>
                <a:cs typeface="Tahoma" pitchFamily="34" charset="0"/>
              </a:rPr>
              <a:t>Strengths of the proposed approach</a:t>
            </a:r>
          </a:p>
        </p:txBody>
      </p:sp>
      <p:sp>
        <p:nvSpPr>
          <p:cNvPr id="14" name="TextBox 13"/>
          <p:cNvSpPr txBox="1"/>
          <p:nvPr userDrawn="1"/>
        </p:nvSpPr>
        <p:spPr>
          <a:xfrm>
            <a:off x="6783667" y="3676051"/>
            <a:ext cx="4394200" cy="276999"/>
          </a:xfrm>
          <a:prstGeom prst="rect">
            <a:avLst/>
          </a:prstGeom>
          <a:noFill/>
        </p:spPr>
        <p:txBody>
          <a:bodyPr wrap="square" rtlCol="0">
            <a:spAutoFit/>
          </a:bodyPr>
          <a:lstStyle/>
          <a:p>
            <a:pPr algn="ctr"/>
            <a:r>
              <a:rPr lang="en-US" sz="1200" b="1">
                <a:solidFill>
                  <a:prstClr val="black"/>
                </a:solidFill>
                <a:cs typeface="Tahoma" pitchFamily="34" charset="0"/>
              </a:rPr>
              <a:t>Weaknesses of the proposed approach</a:t>
            </a:r>
          </a:p>
        </p:txBody>
      </p:sp>
      <p:sp>
        <p:nvSpPr>
          <p:cNvPr id="15" name="TextBox 13"/>
          <p:cNvSpPr txBox="1"/>
          <p:nvPr userDrawn="1"/>
        </p:nvSpPr>
        <p:spPr>
          <a:xfrm>
            <a:off x="6206822" y="865220"/>
            <a:ext cx="5212357"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a:solidFill>
                  <a:prstClr val="black"/>
                </a:solidFill>
                <a:cs typeface="Tahoma" pitchFamily="34" charset="0"/>
              </a:rPr>
              <a:t>Approach</a:t>
            </a:r>
          </a:p>
        </p:txBody>
      </p:sp>
      <p:pic>
        <p:nvPicPr>
          <p:cNvPr id="2" name="Picture 1">
            <a:extLst>
              <a:ext uri="{FF2B5EF4-FFF2-40B4-BE49-F238E27FC236}">
                <a16:creationId xmlns:a16="http://schemas.microsoft.com/office/drawing/2014/main" id="{7D9A8CA6-7B0E-2E35-915E-4E17CC41ACA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1270237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pic>
        <p:nvPicPr>
          <p:cNvPr id="2" name="Picture 1">
            <a:extLst>
              <a:ext uri="{FF2B5EF4-FFF2-40B4-BE49-F238E27FC236}">
                <a16:creationId xmlns:a16="http://schemas.microsoft.com/office/drawing/2014/main" id="{1D2A6BAE-65D0-509C-4587-A15F9DBB11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4267707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pic>
        <p:nvPicPr>
          <p:cNvPr id="5" name="Picture 4">
            <a:extLst>
              <a:ext uri="{FF2B5EF4-FFF2-40B4-BE49-F238E27FC236}">
                <a16:creationId xmlns:a16="http://schemas.microsoft.com/office/drawing/2014/main" id="{8863228B-CF75-EED0-6051-30F3A11C4CD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31025215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508000" y="1219200"/>
            <a:ext cx="11176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778000" y="6550026"/>
            <a:ext cx="8636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p>
        </p:txBody>
      </p:sp>
      <p:sp>
        <p:nvSpPr>
          <p:cNvPr id="12" name="Slide Number Placeholder 5"/>
          <p:cNvSpPr>
            <a:spLocks noGrp="1"/>
          </p:cNvSpPr>
          <p:nvPr>
            <p:ph type="sldNum" sz="quarter" idx="4"/>
          </p:nvPr>
        </p:nvSpPr>
        <p:spPr>
          <a:xfrm>
            <a:off x="10803240" y="6553200"/>
            <a:ext cx="1016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2163233" y="152400"/>
            <a:ext cx="952076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pic>
        <p:nvPicPr>
          <p:cNvPr id="3" name="Picture 2">
            <a:extLst>
              <a:ext uri="{FF2B5EF4-FFF2-40B4-BE49-F238E27FC236}">
                <a16:creationId xmlns:a16="http://schemas.microsoft.com/office/drawing/2014/main" id="{6BBC86D2-40AD-FE25-97C1-34A415D3387D}"/>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4" r:id="rId1"/>
    <p:sldLayoutId id="2147483767" r:id="rId2"/>
    <p:sldLayoutId id="2147483765" r:id="rId3"/>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5E783C4-E481-D827-BC0A-B7FBA47F50B3}"/>
              </a:ext>
            </a:extLst>
          </p:cNvPr>
          <p:cNvSpPr>
            <a:spLocks noGrp="1"/>
          </p:cNvSpPr>
          <p:nvPr>
            <p:ph type="ftr" sz="quarter" idx="10"/>
          </p:nvPr>
        </p:nvSpPr>
        <p:spPr/>
        <p:txBody>
          <a:bodyPr/>
          <a:lstStyle/>
          <a:p>
            <a:pPr>
              <a:defRPr/>
            </a:pPr>
            <a:r>
              <a:rPr lang="en-US" b="0" i="0" dirty="0">
                <a:solidFill>
                  <a:srgbClr val="1E395B"/>
                </a:solidFill>
                <a:effectLst/>
                <a:latin typeface="Segoe UI" panose="020B0502040204020203" pitchFamily="34" charset="0"/>
              </a:rPr>
              <a:t>HR001125S0012 RESTORE BAA</a:t>
            </a:r>
            <a:endParaRPr lang="en-US" dirty="0"/>
          </a:p>
        </p:txBody>
      </p:sp>
      <p:sp>
        <p:nvSpPr>
          <p:cNvPr id="3" name="Slide Number Placeholder 2">
            <a:extLst>
              <a:ext uri="{FF2B5EF4-FFF2-40B4-BE49-F238E27FC236}">
                <a16:creationId xmlns:a16="http://schemas.microsoft.com/office/drawing/2014/main" id="{1ED8C3E2-5FF9-D788-CDA1-D1F16F714AB8}"/>
              </a:ext>
            </a:extLst>
          </p:cNvPr>
          <p:cNvSpPr>
            <a:spLocks noGrp="1"/>
          </p:cNvSpPr>
          <p:nvPr>
            <p:ph type="sldNum" sz="quarter" idx="11"/>
          </p:nvPr>
        </p:nvSpPr>
        <p:spPr/>
        <p:txBody>
          <a:bodyPr/>
          <a:lstStyle/>
          <a:p>
            <a:pPr>
              <a:defRPr/>
            </a:pPr>
            <a:fld id="{231CC523-8BC6-4921-807A-66BD262F34AB}" type="slidenum">
              <a:rPr lang="en-US" smtClean="0"/>
              <a:pPr>
                <a:defRPr/>
              </a:pPr>
              <a:t>1</a:t>
            </a:fld>
            <a:endParaRPr lang="en-US"/>
          </a:p>
        </p:txBody>
      </p:sp>
      <p:sp>
        <p:nvSpPr>
          <p:cNvPr id="4" name="Title 3">
            <a:extLst>
              <a:ext uri="{FF2B5EF4-FFF2-40B4-BE49-F238E27FC236}">
                <a16:creationId xmlns:a16="http://schemas.microsoft.com/office/drawing/2014/main" id="{C872A8DD-C370-9553-B80C-DF99FEC8CC2C}"/>
              </a:ext>
            </a:extLst>
          </p:cNvPr>
          <p:cNvSpPr>
            <a:spLocks noGrp="1"/>
          </p:cNvSpPr>
          <p:nvPr>
            <p:ph type="ctrTitle"/>
          </p:nvPr>
        </p:nvSpPr>
        <p:spPr>
          <a:xfrm>
            <a:off x="2163234" y="9524"/>
            <a:ext cx="9520767" cy="754542"/>
          </a:xfrm>
        </p:spPr>
        <p:txBody>
          <a:bodyPr>
            <a:normAutofit fontScale="90000"/>
          </a:bodyPr>
          <a:lstStyle/>
          <a:p>
            <a:r>
              <a:rPr lang="en-US" sz="2700" dirty="0">
                <a:solidFill>
                  <a:srgbClr val="FF0000"/>
                </a:solidFill>
                <a:ea typeface="ＭＳ Ｐゴシック" pitchFamily="-32" charset="-128"/>
                <a:cs typeface="ＭＳ Ｐゴシック" pitchFamily="-32" charset="-128"/>
              </a:rPr>
              <a:t>Full Proposal Title</a:t>
            </a:r>
            <a:br>
              <a:rPr lang="en-US" sz="3600" dirty="0">
                <a:solidFill>
                  <a:srgbClr val="FF0000"/>
                </a:solidFill>
                <a:ea typeface="ＭＳ Ｐゴシック" pitchFamily="-32" charset="-128"/>
                <a:cs typeface="ＭＳ Ｐゴシック" pitchFamily="-32" charset="-128"/>
              </a:rPr>
            </a:br>
            <a:r>
              <a:rPr lang="en-US" sz="2400" dirty="0">
                <a:solidFill>
                  <a:srgbClr val="FF0000"/>
                </a:solidFill>
                <a:ea typeface="ＭＳ Ｐゴシック" pitchFamily="-32" charset="-128"/>
                <a:cs typeface="ＭＳ Ｐゴシック" pitchFamily="-32" charset="-128"/>
              </a:rPr>
              <a:t>Organization Name(s); Technical POC Name(s)</a:t>
            </a:r>
            <a:endParaRPr lang="en-US" dirty="0">
              <a:solidFill>
                <a:srgbClr val="FF0000"/>
              </a:solidFill>
            </a:endParaRPr>
          </a:p>
        </p:txBody>
      </p:sp>
      <p:pic>
        <p:nvPicPr>
          <p:cNvPr id="6" name="Picture 5">
            <a:extLst>
              <a:ext uri="{FF2B5EF4-FFF2-40B4-BE49-F238E27FC236}">
                <a16:creationId xmlns:a16="http://schemas.microsoft.com/office/drawing/2014/main" id="{A936EE79-BE1B-61D6-78F2-407D20BFBE7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3167515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F50956-7174-078C-8139-4DE69ABA9C23}"/>
              </a:ext>
            </a:extLst>
          </p:cNvPr>
          <p:cNvSpPr>
            <a:spLocks noGrp="1"/>
          </p:cNvSpPr>
          <p:nvPr>
            <p:ph type="sldNum" sz="quarter" idx="11"/>
          </p:nvPr>
        </p:nvSpPr>
        <p:spPr/>
        <p:txBody>
          <a:bodyPr/>
          <a:lstStyle/>
          <a:p>
            <a:pPr>
              <a:defRPr/>
            </a:pPr>
            <a:fld id="{231CC523-8BC6-4921-807A-66BD262F34AB}" type="slidenum">
              <a:rPr lang="en-US" smtClean="0"/>
              <a:pPr>
                <a:defRPr/>
              </a:pPr>
              <a:t>2</a:t>
            </a:fld>
            <a:endParaRPr lang="en-US"/>
          </a:p>
        </p:txBody>
      </p:sp>
      <p:sp>
        <p:nvSpPr>
          <p:cNvPr id="4" name="Title 3">
            <a:extLst>
              <a:ext uri="{FF2B5EF4-FFF2-40B4-BE49-F238E27FC236}">
                <a16:creationId xmlns:a16="http://schemas.microsoft.com/office/drawing/2014/main" id="{4CF46059-8434-0D83-69BA-8DD1BF80F838}"/>
              </a:ext>
            </a:extLst>
          </p:cNvPr>
          <p:cNvSpPr>
            <a:spLocks noGrp="1"/>
          </p:cNvSpPr>
          <p:nvPr>
            <p:ph type="ctrTitle"/>
          </p:nvPr>
        </p:nvSpPr>
        <p:spPr/>
        <p:txBody>
          <a:bodyPr>
            <a:normAutofit/>
          </a:bodyPr>
          <a:lstStyle/>
          <a:p>
            <a:r>
              <a:rPr lang="en-US" dirty="0"/>
              <a:t>Performance metrics of the proposed approach</a:t>
            </a:r>
            <a:endParaRPr lang="en-US" dirty="0">
              <a:highlight>
                <a:srgbClr val="FFFF00"/>
              </a:highlight>
            </a:endParaRPr>
          </a:p>
        </p:txBody>
      </p:sp>
      <p:graphicFrame>
        <p:nvGraphicFramePr>
          <p:cNvPr id="5" name="Content Placeholder 5">
            <a:extLst>
              <a:ext uri="{FF2B5EF4-FFF2-40B4-BE49-F238E27FC236}">
                <a16:creationId xmlns:a16="http://schemas.microsoft.com/office/drawing/2014/main" id="{1D98892C-F586-D65D-5E31-41D56B3B4E34}"/>
              </a:ext>
            </a:extLst>
          </p:cNvPr>
          <p:cNvGraphicFramePr>
            <a:graphicFrameLocks/>
          </p:cNvGraphicFramePr>
          <p:nvPr>
            <p:extLst>
              <p:ext uri="{D42A27DB-BD31-4B8C-83A1-F6EECF244321}">
                <p14:modId xmlns:p14="http://schemas.microsoft.com/office/powerpoint/2010/main" val="581861251"/>
              </p:ext>
            </p:extLst>
          </p:nvPr>
        </p:nvGraphicFramePr>
        <p:xfrm>
          <a:off x="494852" y="978375"/>
          <a:ext cx="11189149" cy="3207085"/>
        </p:xfrm>
        <a:graphic>
          <a:graphicData uri="http://schemas.openxmlformats.org/drawingml/2006/table">
            <a:tbl>
              <a:tblPr firstRow="1" bandRow="1">
                <a:tableStyleId>{5940675A-B579-460E-94D1-54222C63F5DA}</a:tableStyleId>
              </a:tblPr>
              <a:tblGrid>
                <a:gridCol w="2724577">
                  <a:extLst>
                    <a:ext uri="{9D8B030D-6E8A-4147-A177-3AD203B41FA5}">
                      <a16:colId xmlns:a16="http://schemas.microsoft.com/office/drawing/2014/main" val="193938714"/>
                    </a:ext>
                  </a:extLst>
                </a:gridCol>
                <a:gridCol w="4243001">
                  <a:extLst>
                    <a:ext uri="{9D8B030D-6E8A-4147-A177-3AD203B41FA5}">
                      <a16:colId xmlns:a16="http://schemas.microsoft.com/office/drawing/2014/main" val="3688083342"/>
                    </a:ext>
                  </a:extLst>
                </a:gridCol>
                <a:gridCol w="4221571">
                  <a:extLst>
                    <a:ext uri="{9D8B030D-6E8A-4147-A177-3AD203B41FA5}">
                      <a16:colId xmlns:a16="http://schemas.microsoft.com/office/drawing/2014/main" val="3750419310"/>
                    </a:ext>
                  </a:extLst>
                </a:gridCol>
              </a:tblGrid>
              <a:tr h="523855">
                <a:tc>
                  <a:txBody>
                    <a:bodyPr/>
                    <a:lstStyle/>
                    <a:p>
                      <a:pPr algn="ctr"/>
                      <a:r>
                        <a:rPr lang="en-US" sz="1600">
                          <a:latin typeface="Calibri" panose="020F0502020204030204" pitchFamily="34" charset="0"/>
                          <a:cs typeface="Calibri" panose="020F0502020204030204" pitchFamily="34" charset="0"/>
                        </a:rPr>
                        <a:t>Metric</a:t>
                      </a:r>
                    </a:p>
                  </a:txBody>
                  <a:tcPr anchor="ctr"/>
                </a:tc>
                <a:tc>
                  <a:txBody>
                    <a:bodyPr/>
                    <a:lstStyle/>
                    <a:p>
                      <a:pPr algn="ctr"/>
                      <a:r>
                        <a:rPr lang="en-US" sz="1600"/>
                        <a:t>Phase 1</a:t>
                      </a:r>
                      <a:endParaRPr lang="en-US" sz="1600">
                        <a:latin typeface="Calibri" panose="020F0502020204030204" pitchFamily="34" charset="0"/>
                        <a:cs typeface="Calibri" panose="020F0502020204030204" pitchFamily="34" charset="0"/>
                      </a:endParaRPr>
                    </a:p>
                  </a:txBody>
                  <a:tcPr anchor="ctr"/>
                </a:tc>
                <a:tc>
                  <a:txBody>
                    <a:bodyPr/>
                    <a:lstStyle/>
                    <a:p>
                      <a:pPr algn="ctr"/>
                      <a:r>
                        <a:rPr lang="en-US" sz="1600"/>
                        <a:t>Phase 2</a:t>
                      </a:r>
                      <a:endParaRPr lang="en-US" sz="160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160584429"/>
                  </a:ext>
                </a:extLst>
              </a:tr>
              <a:tr h="894410">
                <a:tc>
                  <a:txBody>
                    <a:bodyPr/>
                    <a:lstStyle/>
                    <a:p>
                      <a:pPr marL="0" algn="ctr" defTabSz="914400" rtl="0" eaLnBrk="1" latinLnBrk="0" hangingPunct="1"/>
                      <a:r>
                        <a:rPr lang="en-US" sz="1600" b="1" kern="1200" dirty="0">
                          <a:solidFill>
                            <a:srgbClr val="FF0000"/>
                          </a:solidFill>
                          <a:latin typeface="Calibri" panose="020F0502020204030204" pitchFamily="34" charset="0"/>
                          <a:ea typeface="+mn-ea"/>
                          <a:cs typeface="Calibri" panose="020F0502020204030204" pitchFamily="34" charset="0"/>
                        </a:rPr>
                        <a:t>Metric 1 (replace with metric name)</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Calculated value</a:t>
                      </a:r>
                    </a:p>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Proposal pages/section which provides rational and sufficient evidence</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27237490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FF0000"/>
                          </a:solidFill>
                          <a:latin typeface="Calibri" panose="020F0502020204030204" pitchFamily="34" charset="0"/>
                          <a:ea typeface="+mn-ea"/>
                          <a:cs typeface="Calibri" panose="020F0502020204030204" pitchFamily="34" charset="0"/>
                        </a:rPr>
                        <a:t>Metric 2 (replace with metric name)</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FF0000"/>
                          </a:solidFill>
                          <a:latin typeface="Calibri" panose="020F0502020204030204" pitchFamily="34" charset="0"/>
                          <a:ea typeface="+mn-ea"/>
                          <a:cs typeface="Calibri" panose="020F0502020204030204" pitchFamily="34" charset="0"/>
                        </a:rPr>
                        <a:t>Metric 3 (replace with metric name)</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bl>
          </a:graphicData>
        </a:graphic>
      </p:graphicFrame>
      <p:sp>
        <p:nvSpPr>
          <p:cNvPr id="11" name="TextBox 10">
            <a:extLst>
              <a:ext uri="{FF2B5EF4-FFF2-40B4-BE49-F238E27FC236}">
                <a16:creationId xmlns:a16="http://schemas.microsoft.com/office/drawing/2014/main" id="{13BFC07E-7D7B-6179-EECE-016982473EB8}"/>
              </a:ext>
            </a:extLst>
          </p:cNvPr>
          <p:cNvSpPr txBox="1"/>
          <p:nvPr/>
        </p:nvSpPr>
        <p:spPr>
          <a:xfrm>
            <a:off x="494852" y="4661422"/>
            <a:ext cx="11189148" cy="1200329"/>
          </a:xfrm>
          <a:prstGeom prst="rect">
            <a:avLst/>
          </a:prstGeom>
          <a:noFill/>
        </p:spPr>
        <p:txBody>
          <a:bodyPr wrap="square">
            <a:spAutoFit/>
          </a:bodyPr>
          <a:lstStyle/>
          <a:p>
            <a:r>
              <a:rPr lang="en-US" dirty="0">
                <a:highlight>
                  <a:srgbClr val="FFFF00"/>
                </a:highlight>
              </a:rPr>
              <a:t>Instructions: The proposal should provide detailed technical rationale delineating why the proposed approach may achieve the program goals and metrics. For each metric, please provide the calculated value and the section of the proposal that provides justification. Please note, DARPA understands the approaches are most likely very high risk and is simply looking for first order calculations or basis of evidence.</a:t>
            </a:r>
          </a:p>
        </p:txBody>
      </p:sp>
      <p:sp>
        <p:nvSpPr>
          <p:cNvPr id="7" name="Footer Placeholder 1">
            <a:extLst>
              <a:ext uri="{FF2B5EF4-FFF2-40B4-BE49-F238E27FC236}">
                <a16:creationId xmlns:a16="http://schemas.microsoft.com/office/drawing/2014/main" id="{3C7DD19C-F8C7-5E86-1E91-C1EBA7D804F7}"/>
              </a:ext>
            </a:extLst>
          </p:cNvPr>
          <p:cNvSpPr>
            <a:spLocks noGrp="1"/>
          </p:cNvSpPr>
          <p:nvPr>
            <p:ph type="ftr" sz="quarter" idx="10"/>
          </p:nvPr>
        </p:nvSpPr>
        <p:spPr>
          <a:xfrm>
            <a:off x="1778000" y="6550026"/>
            <a:ext cx="8636000" cy="298450"/>
          </a:xfrm>
        </p:spPr>
        <p:txBody>
          <a:bodyPr/>
          <a:lstStyle/>
          <a:p>
            <a:pPr>
              <a:defRPr/>
            </a:pPr>
            <a:r>
              <a:rPr lang="en-US" b="0" i="0" dirty="0">
                <a:solidFill>
                  <a:srgbClr val="1E395B"/>
                </a:solidFill>
                <a:effectLst/>
                <a:latin typeface="Segoe UI" panose="020B0502040204020203" pitchFamily="34" charset="0"/>
              </a:rPr>
              <a:t>HR001125S0012 RESTORE BAA</a:t>
            </a:r>
            <a:endParaRPr lang="en-US" dirty="0"/>
          </a:p>
        </p:txBody>
      </p:sp>
    </p:spTree>
    <p:extLst>
      <p:ext uri="{BB962C8B-B14F-4D97-AF65-F5344CB8AC3E}">
        <p14:creationId xmlns:p14="http://schemas.microsoft.com/office/powerpoint/2010/main" val="1995192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408EEE3-AE18-6839-D7DE-2F5D23912CDB}"/>
              </a:ext>
            </a:extLst>
          </p:cNvPr>
          <p:cNvSpPr>
            <a:spLocks noGrp="1"/>
          </p:cNvSpPr>
          <p:nvPr>
            <p:ph type="sldNum" sz="quarter" idx="11"/>
          </p:nvPr>
        </p:nvSpPr>
        <p:spPr/>
        <p:txBody>
          <a:bodyPr/>
          <a:lstStyle/>
          <a:p>
            <a:pPr>
              <a:defRPr/>
            </a:pPr>
            <a:fld id="{231CC523-8BC6-4921-807A-66BD262F34AB}" type="slidenum">
              <a:rPr lang="en-US" smtClean="0"/>
              <a:pPr>
                <a:defRPr/>
              </a:pPr>
              <a:t>3</a:t>
            </a:fld>
            <a:endParaRPr lang="en-US"/>
          </a:p>
        </p:txBody>
      </p:sp>
      <p:sp>
        <p:nvSpPr>
          <p:cNvPr id="4" name="Title 3">
            <a:extLst>
              <a:ext uri="{FF2B5EF4-FFF2-40B4-BE49-F238E27FC236}">
                <a16:creationId xmlns:a16="http://schemas.microsoft.com/office/drawing/2014/main" id="{746954E4-9AF3-553D-070E-70BA97085085}"/>
              </a:ext>
            </a:extLst>
          </p:cNvPr>
          <p:cNvSpPr>
            <a:spLocks noGrp="1"/>
          </p:cNvSpPr>
          <p:nvPr>
            <p:ph type="ctrTitle"/>
          </p:nvPr>
        </p:nvSpPr>
        <p:spPr/>
        <p:txBody>
          <a:bodyPr>
            <a:normAutofit/>
          </a:bodyPr>
          <a:lstStyle/>
          <a:p>
            <a:r>
              <a:rPr lang="en-US" dirty="0"/>
              <a:t>Justification of Requested Resources</a:t>
            </a:r>
          </a:p>
        </p:txBody>
      </p:sp>
      <p:graphicFrame>
        <p:nvGraphicFramePr>
          <p:cNvPr id="5" name="Content Placeholder 5">
            <a:extLst>
              <a:ext uri="{FF2B5EF4-FFF2-40B4-BE49-F238E27FC236}">
                <a16:creationId xmlns:a16="http://schemas.microsoft.com/office/drawing/2014/main" id="{98121409-E46F-2B11-619B-0E3F960E3864}"/>
              </a:ext>
            </a:extLst>
          </p:cNvPr>
          <p:cNvGraphicFramePr>
            <a:graphicFrameLocks/>
          </p:cNvGraphicFramePr>
          <p:nvPr>
            <p:extLst>
              <p:ext uri="{D42A27DB-BD31-4B8C-83A1-F6EECF244321}">
                <p14:modId xmlns:p14="http://schemas.microsoft.com/office/powerpoint/2010/main" val="405567844"/>
              </p:ext>
            </p:extLst>
          </p:nvPr>
        </p:nvGraphicFramePr>
        <p:xfrm>
          <a:off x="527125" y="978375"/>
          <a:ext cx="11156876" cy="4101495"/>
        </p:xfrm>
        <a:graphic>
          <a:graphicData uri="http://schemas.openxmlformats.org/drawingml/2006/table">
            <a:tbl>
              <a:tblPr firstRow="1" bandRow="1">
                <a:tableStyleId>{5940675A-B579-460E-94D1-54222C63F5DA}</a:tableStyleId>
              </a:tblPr>
              <a:tblGrid>
                <a:gridCol w="2716719">
                  <a:extLst>
                    <a:ext uri="{9D8B030D-6E8A-4147-A177-3AD203B41FA5}">
                      <a16:colId xmlns:a16="http://schemas.microsoft.com/office/drawing/2014/main" val="193938714"/>
                    </a:ext>
                  </a:extLst>
                </a:gridCol>
                <a:gridCol w="4230763">
                  <a:extLst>
                    <a:ext uri="{9D8B030D-6E8A-4147-A177-3AD203B41FA5}">
                      <a16:colId xmlns:a16="http://schemas.microsoft.com/office/drawing/2014/main" val="3688083342"/>
                    </a:ext>
                  </a:extLst>
                </a:gridCol>
                <a:gridCol w="4209394">
                  <a:extLst>
                    <a:ext uri="{9D8B030D-6E8A-4147-A177-3AD203B41FA5}">
                      <a16:colId xmlns:a16="http://schemas.microsoft.com/office/drawing/2014/main" val="3750419310"/>
                    </a:ext>
                  </a:extLst>
                </a:gridCol>
              </a:tblGrid>
              <a:tr h="523855">
                <a:tc>
                  <a:txBody>
                    <a:bodyPr/>
                    <a:lstStyle/>
                    <a:p>
                      <a:pPr algn="ctr"/>
                      <a:r>
                        <a:rPr lang="en-US" sz="1600">
                          <a:latin typeface="Calibri" panose="020F0502020204030204" pitchFamily="34" charset="0"/>
                          <a:cs typeface="Calibri" panose="020F0502020204030204" pitchFamily="34" charset="0"/>
                        </a:rPr>
                        <a:t>Category</a:t>
                      </a:r>
                    </a:p>
                  </a:txBody>
                  <a:tcPr anchor="ctr"/>
                </a:tc>
                <a:tc>
                  <a:txBody>
                    <a:bodyPr/>
                    <a:lstStyle/>
                    <a:p>
                      <a:pPr algn="ctr"/>
                      <a:r>
                        <a:rPr lang="en-US" sz="1600">
                          <a:latin typeface="Calibri" panose="020F0502020204030204" pitchFamily="34" charset="0"/>
                          <a:cs typeface="Calibri" panose="020F0502020204030204" pitchFamily="34" charset="0"/>
                        </a:rPr>
                        <a:t>Proposed</a:t>
                      </a:r>
                    </a:p>
                  </a:txBody>
                  <a:tcPr anchor="ctr"/>
                </a:tc>
                <a:tc>
                  <a:txBody>
                    <a:bodyPr/>
                    <a:lstStyle/>
                    <a:p>
                      <a:pPr algn="ctr"/>
                      <a:r>
                        <a:rPr lang="en-US" sz="1600"/>
                        <a:t>Rational</a:t>
                      </a:r>
                      <a:endParaRPr lang="en-US" sz="160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160584429"/>
                  </a:ext>
                </a:extLst>
              </a:tr>
              <a:tr h="894410">
                <a:tc>
                  <a:txBody>
                    <a:bodyPr/>
                    <a:lstStyle/>
                    <a:p>
                      <a:pPr marL="0" algn="ctr" defTabSz="914400" rtl="0" eaLnBrk="1" latinLnBrk="0" hangingPunct="1"/>
                      <a:r>
                        <a:rPr lang="en-US" sz="1600" b="1" kern="1200" dirty="0">
                          <a:solidFill>
                            <a:schemeClr val="dk1"/>
                          </a:solidFill>
                          <a:latin typeface="Calibri" panose="020F0502020204030204" pitchFamily="34" charset="0"/>
                          <a:ea typeface="+mn-ea"/>
                          <a:cs typeface="Calibri" panose="020F0502020204030204" pitchFamily="34" charset="0"/>
                        </a:rPr>
                        <a:t>Labor (Prime)</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Proposed number of FTEs</a:t>
                      </a:r>
                    </a:p>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Include subcontractors and consultants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27237490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Calibri" panose="020F0502020204030204" pitchFamily="34" charset="0"/>
                          <a:ea typeface="+mn-ea"/>
                          <a:cs typeface="Calibri" panose="020F0502020204030204" pitchFamily="34" charset="0"/>
                        </a:rPr>
                        <a:t>Labor (Subcontractors)</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Proposed number of FTEs</a:t>
                      </a:r>
                    </a:p>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Include consultants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47080521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Calibri" panose="020F0502020204030204" pitchFamily="34" charset="0"/>
                          <a:ea typeface="+mn-ea"/>
                          <a:cs typeface="Calibri" panose="020F0502020204030204" pitchFamily="34" charset="0"/>
                        </a:rPr>
                        <a:t>Equipment and Materials (Prime and Subcontractors)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Calibri" panose="020F0502020204030204" pitchFamily="34" charset="0"/>
                          <a:ea typeface="+mn-ea"/>
                          <a:cs typeface="Calibri" panose="020F0502020204030204" pitchFamily="34" charset="0"/>
                        </a:rPr>
                        <a:t>Other Costs (Prime and Subcontractors)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bl>
          </a:graphicData>
        </a:graphic>
      </p:graphicFrame>
      <p:sp>
        <p:nvSpPr>
          <p:cNvPr id="6" name="TextBox 5">
            <a:extLst>
              <a:ext uri="{FF2B5EF4-FFF2-40B4-BE49-F238E27FC236}">
                <a16:creationId xmlns:a16="http://schemas.microsoft.com/office/drawing/2014/main" id="{FBFD45ED-C28A-0C8A-56B0-3319323BF115}"/>
              </a:ext>
            </a:extLst>
          </p:cNvPr>
          <p:cNvSpPr txBox="1"/>
          <p:nvPr/>
        </p:nvSpPr>
        <p:spPr>
          <a:xfrm>
            <a:off x="527124" y="5418726"/>
            <a:ext cx="11156875" cy="646331"/>
          </a:xfrm>
          <a:prstGeom prst="rect">
            <a:avLst/>
          </a:prstGeom>
          <a:noFill/>
        </p:spPr>
        <p:txBody>
          <a:bodyPr wrap="square">
            <a:spAutoFit/>
          </a:bodyPr>
          <a:lstStyle/>
          <a:p>
            <a:r>
              <a:rPr lang="en-US">
                <a:highlight>
                  <a:srgbClr val="FFFF00"/>
                </a:highlight>
              </a:rPr>
              <a:t>Instructions: The proposal should provide rationale on why the proposed resources are required to achieve the proposed goals and metrics. This is focused on requested resources, not total cost.</a:t>
            </a:r>
          </a:p>
        </p:txBody>
      </p:sp>
      <p:sp>
        <p:nvSpPr>
          <p:cNvPr id="8" name="Footer Placeholder 1">
            <a:extLst>
              <a:ext uri="{FF2B5EF4-FFF2-40B4-BE49-F238E27FC236}">
                <a16:creationId xmlns:a16="http://schemas.microsoft.com/office/drawing/2014/main" id="{3ADCAADD-E802-A3CF-18B0-83AD0F00BA8D}"/>
              </a:ext>
            </a:extLst>
          </p:cNvPr>
          <p:cNvSpPr>
            <a:spLocks noGrp="1"/>
          </p:cNvSpPr>
          <p:nvPr>
            <p:ph type="ftr" sz="quarter" idx="10"/>
          </p:nvPr>
        </p:nvSpPr>
        <p:spPr>
          <a:xfrm>
            <a:off x="1778000" y="6550026"/>
            <a:ext cx="8636000" cy="298450"/>
          </a:xfrm>
        </p:spPr>
        <p:txBody>
          <a:bodyPr/>
          <a:lstStyle/>
          <a:p>
            <a:pPr>
              <a:defRPr/>
            </a:pPr>
            <a:r>
              <a:rPr lang="en-US" b="0" i="0" dirty="0">
                <a:solidFill>
                  <a:srgbClr val="1E395B"/>
                </a:solidFill>
                <a:effectLst/>
                <a:latin typeface="Segoe UI" panose="020B0502040204020203" pitchFamily="34" charset="0"/>
              </a:rPr>
              <a:t>HR001125S0012 RESTORE BAA</a:t>
            </a:r>
            <a:endParaRPr lang="en-US" dirty="0"/>
          </a:p>
        </p:txBody>
      </p:sp>
    </p:spTree>
    <p:extLst>
      <p:ext uri="{BB962C8B-B14F-4D97-AF65-F5344CB8AC3E}">
        <p14:creationId xmlns:p14="http://schemas.microsoft.com/office/powerpoint/2010/main" val="2649902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DC472-D616-643A-98C0-60BDC2A2E39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F5EF6E2-ED58-9E51-DEAF-7E2290BF0150}"/>
              </a:ext>
            </a:extLst>
          </p:cNvPr>
          <p:cNvSpPr>
            <a:spLocks noGrp="1"/>
          </p:cNvSpPr>
          <p:nvPr>
            <p:ph type="sldNum" sz="quarter" idx="11"/>
          </p:nvPr>
        </p:nvSpPr>
        <p:spPr/>
        <p:txBody>
          <a:bodyPr/>
          <a:lstStyle/>
          <a:p>
            <a:pPr>
              <a:defRPr/>
            </a:pPr>
            <a:fld id="{231CC523-8BC6-4921-807A-66BD262F34AB}" type="slidenum">
              <a:rPr lang="en-US" smtClean="0"/>
              <a:pPr>
                <a:defRPr/>
              </a:pPr>
              <a:t>4</a:t>
            </a:fld>
            <a:endParaRPr lang="en-US"/>
          </a:p>
        </p:txBody>
      </p:sp>
      <p:sp>
        <p:nvSpPr>
          <p:cNvPr id="4" name="Title 3">
            <a:extLst>
              <a:ext uri="{FF2B5EF4-FFF2-40B4-BE49-F238E27FC236}">
                <a16:creationId xmlns:a16="http://schemas.microsoft.com/office/drawing/2014/main" id="{DE901579-18E5-6D78-BA17-EC55276D3048}"/>
              </a:ext>
            </a:extLst>
          </p:cNvPr>
          <p:cNvSpPr>
            <a:spLocks noGrp="1"/>
          </p:cNvSpPr>
          <p:nvPr>
            <p:ph type="ctrTitle"/>
          </p:nvPr>
        </p:nvSpPr>
        <p:spPr/>
        <p:txBody>
          <a:bodyPr>
            <a:normAutofit fontScale="90000"/>
          </a:bodyPr>
          <a:lstStyle/>
          <a:p>
            <a:r>
              <a:rPr lang="en-US" dirty="0"/>
              <a:t>Value Analysis Questions and Answers </a:t>
            </a:r>
            <a:r>
              <a:rPr lang="en-US" dirty="0">
                <a:highlight>
                  <a:srgbClr val="FFFF00"/>
                </a:highlight>
              </a:rPr>
              <a:t>(slides 4-5 required only if requesting an Other Transaction)</a:t>
            </a:r>
            <a:endParaRPr lang="en-US" dirty="0"/>
          </a:p>
        </p:txBody>
      </p:sp>
      <p:graphicFrame>
        <p:nvGraphicFramePr>
          <p:cNvPr id="5" name="Content Placeholder 5">
            <a:extLst>
              <a:ext uri="{FF2B5EF4-FFF2-40B4-BE49-F238E27FC236}">
                <a16:creationId xmlns:a16="http://schemas.microsoft.com/office/drawing/2014/main" id="{5D391136-49A0-3ADB-F0C8-194A77149332}"/>
              </a:ext>
            </a:extLst>
          </p:cNvPr>
          <p:cNvGraphicFramePr>
            <a:graphicFrameLocks/>
          </p:cNvGraphicFramePr>
          <p:nvPr>
            <p:extLst>
              <p:ext uri="{D42A27DB-BD31-4B8C-83A1-F6EECF244321}">
                <p14:modId xmlns:p14="http://schemas.microsoft.com/office/powerpoint/2010/main" val="140772978"/>
              </p:ext>
            </p:extLst>
          </p:nvPr>
        </p:nvGraphicFramePr>
        <p:xfrm>
          <a:off x="527125" y="978375"/>
          <a:ext cx="11156874" cy="4081305"/>
        </p:xfrm>
        <a:graphic>
          <a:graphicData uri="http://schemas.openxmlformats.org/drawingml/2006/table">
            <a:tbl>
              <a:tblPr firstRow="1" bandRow="1">
                <a:tableStyleId>{5940675A-B579-460E-94D1-54222C63F5DA}</a:tableStyleId>
              </a:tblPr>
              <a:tblGrid>
                <a:gridCol w="5592561">
                  <a:extLst>
                    <a:ext uri="{9D8B030D-6E8A-4147-A177-3AD203B41FA5}">
                      <a16:colId xmlns:a16="http://schemas.microsoft.com/office/drawing/2014/main" val="3688083342"/>
                    </a:ext>
                  </a:extLst>
                </a:gridCol>
                <a:gridCol w="5564313">
                  <a:extLst>
                    <a:ext uri="{9D8B030D-6E8A-4147-A177-3AD203B41FA5}">
                      <a16:colId xmlns:a16="http://schemas.microsoft.com/office/drawing/2014/main" val="3750419310"/>
                    </a:ext>
                  </a:extLst>
                </a:gridCol>
              </a:tblGrid>
              <a:tr h="248445">
                <a:tc>
                  <a:txBody>
                    <a:bodyPr/>
                    <a:lstStyle/>
                    <a:p>
                      <a:pPr lvl="0" algn="ctr" defTabSz="914400">
                        <a:buNone/>
                      </a:pPr>
                      <a:r>
                        <a:rPr lang="en-US" sz="1600">
                          <a:latin typeface="Calibri"/>
                          <a:cs typeface="Calibri"/>
                        </a:rPr>
                        <a:t>Question</a:t>
                      </a:r>
                      <a:endParaRPr lang="en-US"/>
                    </a:p>
                  </a:txBody>
                  <a:tcPr anchor="ctr"/>
                </a:tc>
                <a:tc>
                  <a:txBody>
                    <a:bodyPr/>
                    <a:lstStyle/>
                    <a:p>
                      <a:pPr lvl="0" algn="ctr" defTabSz="914400">
                        <a:buNone/>
                      </a:pPr>
                      <a:r>
                        <a:rPr lang="en-US" sz="1600"/>
                        <a:t>Answer</a:t>
                      </a:r>
                      <a:endParaRPr lang="en-US" sz="1600">
                        <a:latin typeface="Calibri"/>
                        <a:cs typeface="Calibri"/>
                      </a:endParaRPr>
                    </a:p>
                  </a:txBody>
                  <a:tcPr anchor="ctr"/>
                </a:tc>
                <a:extLst>
                  <a:ext uri="{0D108BD9-81ED-4DB2-BD59-A6C34878D82A}">
                    <a16:rowId xmlns:a16="http://schemas.microsoft.com/office/drawing/2014/main" val="2160584429"/>
                  </a:ext>
                </a:extLst>
              </a:tr>
              <a:tr h="766605">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1. Please provide your understanding of current technology in this space and how it has informed or influenced your proposed technical solution.</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272374905"/>
                  </a:ext>
                </a:extLst>
              </a:tr>
              <a:tr h="79248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2. How does your proposed solution deliver increased capability beyond what is possible today?</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470805215"/>
                  </a:ext>
                </a:extLst>
              </a:tr>
              <a:tr h="84582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3. How would your proposed solution, if successful, enable federal entities to do what they cannot already do, considering these technologies both with and without added reinforcement?</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67056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4. How much time and money could the DOD / federal government save when compared to the current state of technology?</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r h="67056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5. What future value does this technology offer to the DOD / federal government?</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654687676"/>
                  </a:ext>
                </a:extLst>
              </a:tr>
            </a:tbl>
          </a:graphicData>
        </a:graphic>
      </p:graphicFrame>
      <p:sp>
        <p:nvSpPr>
          <p:cNvPr id="6" name="TextBox 5">
            <a:extLst>
              <a:ext uri="{FF2B5EF4-FFF2-40B4-BE49-F238E27FC236}">
                <a16:creationId xmlns:a16="http://schemas.microsoft.com/office/drawing/2014/main" id="{DF8579D3-B1B4-56EB-DDCE-F61FE8229B0C}"/>
              </a:ext>
            </a:extLst>
          </p:cNvPr>
          <p:cNvSpPr txBox="1"/>
          <p:nvPr/>
        </p:nvSpPr>
        <p:spPr>
          <a:xfrm>
            <a:off x="527124" y="5246450"/>
            <a:ext cx="11156875" cy="1477328"/>
          </a:xfrm>
          <a:prstGeom prst="rect">
            <a:avLst/>
          </a:prstGeom>
          <a:noFill/>
        </p:spPr>
        <p:txBody>
          <a:bodyPr wrap="square">
            <a:spAutoFit/>
          </a:bodyPr>
          <a:lstStyle/>
          <a:p>
            <a:r>
              <a:rPr lang="en-US" dirty="0">
                <a:highlight>
                  <a:srgbClr val="FFFF00"/>
                </a:highlight>
              </a:rPr>
              <a:t>Instructions: DARPA may choose to conduct a Value Analysis on your proposed work. Please review the questions on this and the next slide and answer those questions that best demonstrate the value your efforts will provide to the Government. There is no minimum or maximum requirement for the number of questions, but the answers should collectively be able to thoroughly demonstrate that value that is being provided.</a:t>
            </a:r>
          </a:p>
        </p:txBody>
      </p:sp>
      <p:sp>
        <p:nvSpPr>
          <p:cNvPr id="8" name="Footer Placeholder 1">
            <a:extLst>
              <a:ext uri="{FF2B5EF4-FFF2-40B4-BE49-F238E27FC236}">
                <a16:creationId xmlns:a16="http://schemas.microsoft.com/office/drawing/2014/main" id="{35F54A0F-3AAA-D4F4-FF97-B33DCB6FB7A5}"/>
              </a:ext>
            </a:extLst>
          </p:cNvPr>
          <p:cNvSpPr>
            <a:spLocks noGrp="1"/>
          </p:cNvSpPr>
          <p:nvPr>
            <p:ph type="ftr" sz="quarter" idx="10"/>
          </p:nvPr>
        </p:nvSpPr>
        <p:spPr>
          <a:xfrm>
            <a:off x="1778000" y="6550026"/>
            <a:ext cx="8636000" cy="298450"/>
          </a:xfrm>
        </p:spPr>
        <p:txBody>
          <a:bodyPr/>
          <a:lstStyle/>
          <a:p>
            <a:pPr>
              <a:defRPr/>
            </a:pPr>
            <a:r>
              <a:rPr lang="en-US" b="0" i="0" dirty="0">
                <a:solidFill>
                  <a:srgbClr val="1E395B"/>
                </a:solidFill>
                <a:effectLst/>
                <a:latin typeface="Segoe UI" panose="020B0502040204020203" pitchFamily="34" charset="0"/>
              </a:rPr>
              <a:t>HR001125S0012 RESTORE BAA</a:t>
            </a:r>
            <a:endParaRPr lang="en-US" dirty="0"/>
          </a:p>
        </p:txBody>
      </p:sp>
    </p:spTree>
    <p:extLst>
      <p:ext uri="{BB962C8B-B14F-4D97-AF65-F5344CB8AC3E}">
        <p14:creationId xmlns:p14="http://schemas.microsoft.com/office/powerpoint/2010/main" val="778300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A358E-7892-40E2-1E41-DD0C006B73B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52E1209-D887-6C09-2BEE-E9A4E4E5809C}"/>
              </a:ext>
            </a:extLst>
          </p:cNvPr>
          <p:cNvSpPr>
            <a:spLocks noGrp="1"/>
          </p:cNvSpPr>
          <p:nvPr>
            <p:ph type="sldNum" sz="quarter" idx="11"/>
          </p:nvPr>
        </p:nvSpPr>
        <p:spPr/>
        <p:txBody>
          <a:bodyPr/>
          <a:lstStyle/>
          <a:p>
            <a:pPr>
              <a:defRPr/>
            </a:pPr>
            <a:fld id="{231CC523-8BC6-4921-807A-66BD262F34AB}" type="slidenum">
              <a:rPr lang="en-US" smtClean="0"/>
              <a:pPr>
                <a:defRPr/>
              </a:pPr>
              <a:t>5</a:t>
            </a:fld>
            <a:endParaRPr lang="en-US"/>
          </a:p>
        </p:txBody>
      </p:sp>
      <p:sp>
        <p:nvSpPr>
          <p:cNvPr id="4" name="Title 3">
            <a:extLst>
              <a:ext uri="{FF2B5EF4-FFF2-40B4-BE49-F238E27FC236}">
                <a16:creationId xmlns:a16="http://schemas.microsoft.com/office/drawing/2014/main" id="{0E522014-12DE-DD9D-F1C7-CB2B52688662}"/>
              </a:ext>
            </a:extLst>
          </p:cNvPr>
          <p:cNvSpPr>
            <a:spLocks noGrp="1"/>
          </p:cNvSpPr>
          <p:nvPr>
            <p:ph type="ctrTitle"/>
          </p:nvPr>
        </p:nvSpPr>
        <p:spPr/>
        <p:txBody>
          <a:bodyPr>
            <a:normAutofit fontScale="90000"/>
          </a:bodyPr>
          <a:lstStyle/>
          <a:p>
            <a:r>
              <a:rPr lang="en-US" dirty="0"/>
              <a:t>Value Analysis Questions and Answers </a:t>
            </a:r>
            <a:r>
              <a:rPr lang="en-US" dirty="0">
                <a:highlight>
                  <a:srgbClr val="FFFF00"/>
                </a:highlight>
              </a:rPr>
              <a:t>(slides 4-5 required only if requesting an Other Transaction)</a:t>
            </a:r>
            <a:endParaRPr lang="en-US" dirty="0"/>
          </a:p>
        </p:txBody>
      </p:sp>
      <p:graphicFrame>
        <p:nvGraphicFramePr>
          <p:cNvPr id="5" name="Content Placeholder 5">
            <a:extLst>
              <a:ext uri="{FF2B5EF4-FFF2-40B4-BE49-F238E27FC236}">
                <a16:creationId xmlns:a16="http://schemas.microsoft.com/office/drawing/2014/main" id="{97CF640F-E3E2-A50B-7E9C-17E286021258}"/>
              </a:ext>
            </a:extLst>
          </p:cNvPr>
          <p:cNvGraphicFramePr>
            <a:graphicFrameLocks/>
          </p:cNvGraphicFramePr>
          <p:nvPr>
            <p:extLst>
              <p:ext uri="{D42A27DB-BD31-4B8C-83A1-F6EECF244321}">
                <p14:modId xmlns:p14="http://schemas.microsoft.com/office/powerpoint/2010/main" val="4268208263"/>
              </p:ext>
            </p:extLst>
          </p:nvPr>
        </p:nvGraphicFramePr>
        <p:xfrm>
          <a:off x="527125" y="978375"/>
          <a:ext cx="11156874" cy="4713765"/>
        </p:xfrm>
        <a:graphic>
          <a:graphicData uri="http://schemas.openxmlformats.org/drawingml/2006/table">
            <a:tbl>
              <a:tblPr firstRow="1" bandRow="1">
                <a:tableStyleId>{5940675A-B579-460E-94D1-54222C63F5DA}</a:tableStyleId>
              </a:tblPr>
              <a:tblGrid>
                <a:gridCol w="5592561">
                  <a:extLst>
                    <a:ext uri="{9D8B030D-6E8A-4147-A177-3AD203B41FA5}">
                      <a16:colId xmlns:a16="http://schemas.microsoft.com/office/drawing/2014/main" val="3688083342"/>
                    </a:ext>
                  </a:extLst>
                </a:gridCol>
                <a:gridCol w="5564313">
                  <a:extLst>
                    <a:ext uri="{9D8B030D-6E8A-4147-A177-3AD203B41FA5}">
                      <a16:colId xmlns:a16="http://schemas.microsoft.com/office/drawing/2014/main" val="3750419310"/>
                    </a:ext>
                  </a:extLst>
                </a:gridCol>
              </a:tblGrid>
              <a:tr h="141765">
                <a:tc>
                  <a:txBody>
                    <a:bodyPr/>
                    <a:lstStyle/>
                    <a:p>
                      <a:pPr lvl="0" algn="ctr" defTabSz="914400">
                        <a:buNone/>
                      </a:pPr>
                      <a:r>
                        <a:rPr lang="en-US" sz="1600">
                          <a:latin typeface="Calibri"/>
                          <a:cs typeface="Calibri"/>
                        </a:rPr>
                        <a:t>Question</a:t>
                      </a:r>
                      <a:endParaRPr lang="en-US"/>
                    </a:p>
                  </a:txBody>
                  <a:tcPr anchor="ctr"/>
                </a:tc>
                <a:tc>
                  <a:txBody>
                    <a:bodyPr/>
                    <a:lstStyle/>
                    <a:p>
                      <a:pPr lvl="0" algn="ctr" defTabSz="914400">
                        <a:buNone/>
                      </a:pPr>
                      <a:r>
                        <a:rPr lang="en-US" sz="1600"/>
                        <a:t>Answer</a:t>
                      </a:r>
                      <a:endParaRPr lang="en-US" sz="1600">
                        <a:latin typeface="Calibri"/>
                        <a:cs typeface="Calibri"/>
                      </a:endParaRPr>
                    </a:p>
                  </a:txBody>
                  <a:tcPr anchor="ctr"/>
                </a:tc>
                <a:extLst>
                  <a:ext uri="{0D108BD9-81ED-4DB2-BD59-A6C34878D82A}">
                    <a16:rowId xmlns:a16="http://schemas.microsoft.com/office/drawing/2014/main" val="2160584429"/>
                  </a:ext>
                </a:extLst>
              </a:tr>
              <a:tr h="70866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6. What commercial best practices or processes do you plan to instantiate to deliver value to the government?</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470805215"/>
                  </a:ext>
                </a:extLst>
              </a:tr>
              <a:tr h="73914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7. How would your proposed solution, if successful, enable the commercial markets to do what they cannot already do?</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89441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8. What future value does this technology offer to the commercial sector?</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r h="89441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9. Is your solution disruptive to the market, or does it provide incremental improvements to current practices?</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33308256"/>
                  </a:ext>
                </a:extLst>
              </a:tr>
              <a:tr h="1141865">
                <a:tc>
                  <a:txBody>
                    <a:bodyPr/>
                    <a:lstStyle/>
                    <a:p>
                      <a:pPr marL="0" indent="0" algn="l" defTabSz="914400" rtl="0" eaLnBrk="1" latinLnBrk="0" hangingPunct="1">
                        <a:buFont typeface="Arial" panose="020B0604020202020204" pitchFamily="34" charset="0"/>
                        <a:buNone/>
                      </a:pPr>
                      <a:r>
                        <a:rPr lang="en-US" sz="1400" kern="1200" dirty="0">
                          <a:solidFill>
                            <a:schemeClr val="dk1"/>
                          </a:solidFill>
                          <a:latin typeface="Calibri" panose="020F0502020204030204" pitchFamily="34" charset="0"/>
                          <a:ea typeface="+mn-ea"/>
                          <a:cs typeface="Calibri" panose="020F0502020204030204" pitchFamily="34" charset="0"/>
                        </a:rPr>
                        <a:t>10. Detail the technical risks in your proposal that are to be solved under the DARPA program. How does DARPA engaging in this program accelerate the timeline for value, schedule, technical debt, and transition to commercial or DoD marketplaces?</a:t>
                      </a:r>
                    </a:p>
                  </a:txBody>
                  <a:tcPr anchor="ctr"/>
                </a:tc>
                <a:tc>
                  <a:txBody>
                    <a:bodyPr/>
                    <a:lstStyle/>
                    <a:p>
                      <a:pPr marL="0" indent="0" algn="l" defTabSz="914400" rtl="0" eaLnBrk="1" latinLnBrk="0" hangingPunct="1">
                        <a:buFont typeface="Arial" panose="020B0604020202020204" pitchFamily="34" charset="0"/>
                        <a:buNone/>
                      </a:pPr>
                      <a:endParaRPr lang="en-US" sz="14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835863804"/>
                  </a:ext>
                </a:extLst>
              </a:tr>
            </a:tbl>
          </a:graphicData>
        </a:graphic>
      </p:graphicFrame>
      <p:sp>
        <p:nvSpPr>
          <p:cNvPr id="8" name="Footer Placeholder 1">
            <a:extLst>
              <a:ext uri="{FF2B5EF4-FFF2-40B4-BE49-F238E27FC236}">
                <a16:creationId xmlns:a16="http://schemas.microsoft.com/office/drawing/2014/main" id="{355E940A-C830-4CDA-E9E1-5F43CD054D56}"/>
              </a:ext>
            </a:extLst>
          </p:cNvPr>
          <p:cNvSpPr>
            <a:spLocks noGrp="1"/>
          </p:cNvSpPr>
          <p:nvPr>
            <p:ph type="ftr" sz="quarter" idx="10"/>
          </p:nvPr>
        </p:nvSpPr>
        <p:spPr>
          <a:xfrm>
            <a:off x="1778000" y="6550026"/>
            <a:ext cx="8636000" cy="298450"/>
          </a:xfrm>
        </p:spPr>
        <p:txBody>
          <a:bodyPr/>
          <a:lstStyle/>
          <a:p>
            <a:pPr>
              <a:defRPr/>
            </a:pPr>
            <a:r>
              <a:rPr lang="en-US" b="0" i="0" dirty="0">
                <a:solidFill>
                  <a:srgbClr val="1E395B"/>
                </a:solidFill>
                <a:effectLst/>
                <a:latin typeface="Segoe UI" panose="020B0502040204020203" pitchFamily="34" charset="0"/>
              </a:rPr>
              <a:t>HR001125S0012 RESTORE BAA</a:t>
            </a:r>
            <a:endParaRPr lang="en-US" dirty="0"/>
          </a:p>
        </p:txBody>
      </p:sp>
    </p:spTree>
    <p:extLst>
      <p:ext uri="{BB962C8B-B14F-4D97-AF65-F5344CB8AC3E}">
        <p14:creationId xmlns:p14="http://schemas.microsoft.com/office/powerpoint/2010/main" val="3177158135"/>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ortOrder xmlns="0cd26ea9-6aaa-409c-ab6d-4ad08ad0145d" xsi:nil="true"/>
    <TaxCatchAll xmlns="50b59d1c-721b-47d3-9451-b79b30f3c7bf" xsi:nil="true"/>
    <Hyperlink xmlns="0cd26ea9-6aaa-409c-ab6d-4ad08ad0145d">
      <Url xsi:nil="true"/>
      <Description xsi:nil="true"/>
    </Hyperlink>
    <lcf76f155ced4ddcb4097134ff3c332f xmlns="0cd26ea9-6aaa-409c-ab6d-4ad08ad0145d">
      <Terms xmlns="http://schemas.microsoft.com/office/infopath/2007/PartnerControls"/>
    </lcf76f155ced4ddcb4097134ff3c332f>
    <dateandtime xmlns="0cd26ea9-6aaa-409c-ab6d-4ad08ad0145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19" ma:contentTypeDescription="Create a new document." ma:contentTypeScope="" ma:versionID="f918f8c3ba86799fedc9353126105881">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70b5ecc97e5ec802b152aa7b4cc5d407"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SortOrder" minOccurs="0"/>
                <xsd:element ref="ns2:dateand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SortOrder" ma:index="22" nillable="true" ma:displayName="Sort Order" ma:decimals="0" ma:format="Dropdown" ma:internalName="SortOrder" ma:percentage="FALSE">
      <xsd:simpleType>
        <xsd:restriction base="dms:Number"/>
      </xsd:simpleType>
    </xsd:element>
    <xsd:element name="dateandtime" ma:index="23" nillable="true" ma:displayName="date and time" ma:format="DateOnly" ma:internalName="dateandtim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1C8CFA-89C4-450C-83E4-B0A4A8DCDD31}">
  <ds:schemaRefs>
    <ds:schemaRef ds:uri="0cd26ea9-6aaa-409c-ab6d-4ad08ad0145d"/>
    <ds:schemaRef ds:uri="50b59d1c-721b-47d3-9451-b79b30f3c7bf"/>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F43B09E-E622-420C-A2EB-F29EFCFF7DCC}">
  <ds:schemaRefs>
    <ds:schemaRef ds:uri="0cd26ea9-6aaa-409c-ab6d-4ad08ad0145d"/>
    <ds:schemaRef ds:uri="50b59d1c-721b-47d3-9451-b79b30f3c7b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F7FB1E0-EB51-4770-ADE4-7545597839A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3</TotalTime>
  <Words>571</Words>
  <Application>Microsoft Office PowerPoint</Application>
  <PresentationFormat>Widescreen</PresentationFormat>
  <Paragraphs>55</Paragraphs>
  <Slides>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ＭＳ Ｐゴシック</vt:lpstr>
      <vt:lpstr>Arial</vt:lpstr>
      <vt:lpstr>Calibri</vt:lpstr>
      <vt:lpstr>Segoe UI</vt:lpstr>
      <vt:lpstr>Tahoma</vt:lpstr>
      <vt:lpstr>1_blank</vt:lpstr>
      <vt:lpstr>Full Proposal Title Organization Name(s); Technical POC Name(s)</vt:lpstr>
      <vt:lpstr>Performance metrics of the proposed approach</vt:lpstr>
      <vt:lpstr>Justification of Requested Resources</vt:lpstr>
      <vt:lpstr>Value Analysis Questions and Answers (slides 4-5 required only if requesting an Other Transaction)</vt:lpstr>
      <vt:lpstr>Value Analysis Questions and Answers (slides 4-5 required only if requesting an Other Transaction)</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Wenzel, Scott</cp:lastModifiedBy>
  <cp:revision>2</cp:revision>
  <cp:lastPrinted>2011-09-22T20:00:03Z</cp:lastPrinted>
  <dcterms:created xsi:type="dcterms:W3CDTF">2012-01-24T15:16:44Z</dcterms:created>
  <dcterms:modified xsi:type="dcterms:W3CDTF">2025-03-21T14:03:57Z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